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48"/>
  </p:notesMasterIdLst>
  <p:sldIdLst>
    <p:sldId id="2110" r:id="rId2"/>
    <p:sldId id="2091" r:id="rId3"/>
    <p:sldId id="1903" r:id="rId4"/>
    <p:sldId id="2039" r:id="rId5"/>
    <p:sldId id="2042" r:id="rId6"/>
    <p:sldId id="2065" r:id="rId7"/>
    <p:sldId id="2099" r:id="rId8"/>
    <p:sldId id="2064" r:id="rId9"/>
    <p:sldId id="2105" r:id="rId10"/>
    <p:sldId id="2066" r:id="rId11"/>
    <p:sldId id="2104" r:id="rId12"/>
    <p:sldId id="2103" r:id="rId13"/>
    <p:sldId id="2100" r:id="rId14"/>
    <p:sldId id="2101" r:id="rId15"/>
    <p:sldId id="2102" r:id="rId16"/>
    <p:sldId id="1897" r:id="rId17"/>
    <p:sldId id="1993" r:id="rId18"/>
    <p:sldId id="2067" r:id="rId19"/>
    <p:sldId id="2069" r:id="rId20"/>
    <p:sldId id="2040" r:id="rId21"/>
    <p:sldId id="2070" r:id="rId22"/>
    <p:sldId id="2071" r:id="rId23"/>
    <p:sldId id="2072" r:id="rId24"/>
    <p:sldId id="2073" r:id="rId25"/>
    <p:sldId id="2074" r:id="rId26"/>
    <p:sldId id="2075" r:id="rId27"/>
    <p:sldId id="2076" r:id="rId28"/>
    <p:sldId id="2077" r:id="rId29"/>
    <p:sldId id="2078" r:id="rId30"/>
    <p:sldId id="2079" r:id="rId31"/>
    <p:sldId id="2083" r:id="rId32"/>
    <p:sldId id="2084" r:id="rId33"/>
    <p:sldId id="2085" r:id="rId34"/>
    <p:sldId id="2106" r:id="rId35"/>
    <p:sldId id="2107" r:id="rId36"/>
    <p:sldId id="2108" r:id="rId37"/>
    <p:sldId id="2086" r:id="rId38"/>
    <p:sldId id="2087" r:id="rId39"/>
    <p:sldId id="2088" r:id="rId40"/>
    <p:sldId id="2080" r:id="rId41"/>
    <p:sldId id="2081" r:id="rId42"/>
    <p:sldId id="2082" r:id="rId43"/>
    <p:sldId id="2095" r:id="rId44"/>
    <p:sldId id="2096" r:id="rId45"/>
    <p:sldId id="2097" r:id="rId46"/>
    <p:sldId id="2111" r:id="rId47"/>
  </p:sldIdLst>
  <p:sldSz cx="9144000" cy="5143500" type="screen16x9"/>
  <p:notesSz cx="6980238" cy="9144000"/>
  <p:defaultTextStyle>
    <a:defPPr>
      <a:defRPr lang="en-US"/>
    </a:defPPr>
    <a:lvl1pPr marL="0" algn="l" defTabSz="685663" rtl="0" eaLnBrk="1" latinLnBrk="0" hangingPunct="1">
      <a:defRPr sz="1350" kern="1200">
        <a:solidFill>
          <a:schemeClr val="tx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2CE"/>
    <a:srgbClr val="1170AA"/>
    <a:srgbClr val="C85200"/>
    <a:srgbClr val="57606C"/>
    <a:srgbClr val="FC7D0B"/>
    <a:srgbClr val="A3CCE9"/>
    <a:srgbClr val="4681AD"/>
    <a:srgbClr val="FF9B00"/>
    <a:srgbClr val="328CCD"/>
    <a:srgbClr val="19B4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92" autoAdjust="0"/>
    <p:restoredTop sz="98814" autoAdjust="0"/>
  </p:normalViewPr>
  <p:slideViewPr>
    <p:cSldViewPr snapToGrid="0" snapToObjects="1">
      <p:cViewPr varScale="1">
        <p:scale>
          <a:sx n="87" d="100"/>
          <a:sy n="87" d="100"/>
        </p:scale>
        <p:origin x="292" y="40"/>
      </p:cViewPr>
      <p:guideLst>
        <p:guide orient="horz" pos="3240"/>
        <p:guide pos="5760"/>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4448617933160002E-2"/>
          <c:y val="5.57807686071023E-2"/>
          <c:w val="0.84050852354810701"/>
          <c:h val="0.72693367926058094"/>
        </c:manualLayout>
      </c:layout>
      <c:lineChart>
        <c:grouping val="standard"/>
        <c:varyColors val="0"/>
        <c:ser>
          <c:idx val="0"/>
          <c:order val="0"/>
          <c:tx>
            <c:strRef>
              <c:f>label 0</c:f>
              <c:strCache>
                <c:ptCount val="1"/>
                <c:pt idx="0">
                  <c:v>Scenario 1: initial off-site infrastructure costs offloaded to private partner (deeper dive of the outlays curve)</c:v>
                </c:pt>
              </c:strCache>
            </c:strRef>
          </c:tx>
          <c:spPr>
            <a:ln w="25560">
              <a:solidFill>
                <a:srgbClr val="FF0000"/>
              </a:solidFill>
              <a:round/>
            </a:ln>
          </c:spPr>
          <c:marker>
            <c:symbol val="none"/>
          </c:marker>
          <c:dLbls>
            <c:spPr>
              <a:noFill/>
              <a:ln>
                <a:noFill/>
              </a:ln>
              <a:effectLst/>
            </c:spPr>
            <c:dLblPos val="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10"/>
                <c:pt idx="0">
                  <c:v>1</c:v>
                </c:pt>
                <c:pt idx="1">
                  <c:v>2</c:v>
                </c:pt>
                <c:pt idx="2">
                  <c:v>3</c:v>
                </c:pt>
                <c:pt idx="3">
                  <c:v>4</c:v>
                </c:pt>
                <c:pt idx="4">
                  <c:v>5</c:v>
                </c:pt>
                <c:pt idx="5">
                  <c:v>6</c:v>
                </c:pt>
                <c:pt idx="6">
                  <c:v>7</c:v>
                </c:pt>
                <c:pt idx="7">
                  <c:v>8</c:v>
                </c:pt>
                <c:pt idx="8">
                  <c:v>9</c:v>
                </c:pt>
                <c:pt idx="9">
                  <c:v>10</c:v>
                </c:pt>
              </c:strCache>
            </c:strRef>
          </c:cat>
          <c:val>
            <c:numRef>
              <c:f>0</c:f>
              <c:numCache>
                <c:formatCode>General</c:formatCode>
                <c:ptCount val="10"/>
                <c:pt idx="0">
                  <c:v>0</c:v>
                </c:pt>
                <c:pt idx="1">
                  <c:v>-50</c:v>
                </c:pt>
                <c:pt idx="2">
                  <c:v>-115</c:v>
                </c:pt>
                <c:pt idx="3">
                  <c:v>-95</c:v>
                </c:pt>
                <c:pt idx="4">
                  <c:v>-70</c:v>
                </c:pt>
                <c:pt idx="5">
                  <c:v>-40</c:v>
                </c:pt>
                <c:pt idx="6">
                  <c:v>-5</c:v>
                </c:pt>
                <c:pt idx="7">
                  <c:v>30</c:v>
                </c:pt>
                <c:pt idx="8">
                  <c:v>70</c:v>
                </c:pt>
                <c:pt idx="9">
                  <c:v>170</c:v>
                </c:pt>
              </c:numCache>
            </c:numRef>
          </c:val>
          <c:smooth val="0"/>
          <c:extLst>
            <c:ext xmlns:c16="http://schemas.microsoft.com/office/drawing/2014/chart" uri="{C3380CC4-5D6E-409C-BE32-E72D297353CC}">
              <c16:uniqueId val="{00000000-B06C-4081-A241-80AB31758E1A}"/>
            </c:ext>
          </c:extLst>
        </c:ser>
        <c:ser>
          <c:idx val="1"/>
          <c:order val="1"/>
          <c:tx>
            <c:strRef>
              <c:f>label 1</c:f>
              <c:strCache>
                <c:ptCount val="1"/>
                <c:pt idx="0">
                  <c:v>Scenario 2: enabling (on/off-site) infrastructure costs shared by public sector (flatter outlays curve) and recovered from private partner revenue during operations (flatter revenue curve)</c:v>
                </c:pt>
              </c:strCache>
            </c:strRef>
          </c:tx>
          <c:spPr>
            <a:ln w="31680">
              <a:solidFill>
                <a:srgbClr val="838383"/>
              </a:solidFill>
              <a:round/>
            </a:ln>
          </c:spPr>
          <c:marker>
            <c:symbol val="none"/>
          </c:marker>
          <c:dLbls>
            <c:spPr>
              <a:noFill/>
              <a:ln>
                <a:noFill/>
              </a:ln>
              <a:effectLst/>
            </c:spPr>
            <c:dLblPos val="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10"/>
                <c:pt idx="0">
                  <c:v>1</c:v>
                </c:pt>
                <c:pt idx="1">
                  <c:v>2</c:v>
                </c:pt>
                <c:pt idx="2">
                  <c:v>3</c:v>
                </c:pt>
                <c:pt idx="3">
                  <c:v>4</c:v>
                </c:pt>
                <c:pt idx="4">
                  <c:v>5</c:v>
                </c:pt>
                <c:pt idx="5">
                  <c:v>6</c:v>
                </c:pt>
                <c:pt idx="6">
                  <c:v>7</c:v>
                </c:pt>
                <c:pt idx="7">
                  <c:v>8</c:v>
                </c:pt>
                <c:pt idx="8">
                  <c:v>9</c:v>
                </c:pt>
                <c:pt idx="9">
                  <c:v>10</c:v>
                </c:pt>
              </c:strCache>
            </c:strRef>
          </c:cat>
          <c:val>
            <c:numRef>
              <c:f>1</c:f>
              <c:numCache>
                <c:formatCode>General</c:formatCode>
                <c:ptCount val="10"/>
                <c:pt idx="0">
                  <c:v>0</c:v>
                </c:pt>
                <c:pt idx="1">
                  <c:v>-35</c:v>
                </c:pt>
                <c:pt idx="2">
                  <c:v>-55</c:v>
                </c:pt>
                <c:pt idx="3">
                  <c:v>-40</c:v>
                </c:pt>
                <c:pt idx="4">
                  <c:v>-20</c:v>
                </c:pt>
                <c:pt idx="5">
                  <c:v>-2</c:v>
                </c:pt>
                <c:pt idx="6">
                  <c:v>15</c:v>
                </c:pt>
                <c:pt idx="7">
                  <c:v>35</c:v>
                </c:pt>
                <c:pt idx="8">
                  <c:v>68</c:v>
                </c:pt>
                <c:pt idx="9">
                  <c:v>170</c:v>
                </c:pt>
              </c:numCache>
            </c:numRef>
          </c:val>
          <c:smooth val="0"/>
          <c:extLst>
            <c:ext xmlns:c16="http://schemas.microsoft.com/office/drawing/2014/chart" uri="{C3380CC4-5D6E-409C-BE32-E72D297353CC}">
              <c16:uniqueId val="{00000001-B06C-4081-A241-80AB31758E1A}"/>
            </c:ext>
          </c:extLst>
        </c:ser>
        <c:dLbls>
          <c:showLegendKey val="0"/>
          <c:showVal val="0"/>
          <c:showCatName val="0"/>
          <c:showSerName val="0"/>
          <c:showPercent val="0"/>
          <c:showBubbleSize val="0"/>
        </c:dLbls>
        <c:hiLowLines>
          <c:spPr>
            <a:ln>
              <a:noFill/>
            </a:ln>
          </c:spPr>
        </c:hiLowLines>
        <c:smooth val="0"/>
        <c:axId val="-1980862544"/>
        <c:axId val="-1947793680"/>
      </c:lineChart>
      <c:catAx>
        <c:axId val="-1980862544"/>
        <c:scaling>
          <c:orientation val="minMax"/>
        </c:scaling>
        <c:delete val="0"/>
        <c:axPos val="b"/>
        <c:numFmt formatCode="General" sourceLinked="1"/>
        <c:majorTickMark val="out"/>
        <c:minorTickMark val="none"/>
        <c:tickLblPos val="low"/>
        <c:spPr>
          <a:ln w="6480">
            <a:solidFill>
              <a:srgbClr val="8B8B8B"/>
            </a:solidFill>
            <a:round/>
          </a:ln>
        </c:spPr>
        <c:txPr>
          <a:bodyPr/>
          <a:lstStyle/>
          <a:p>
            <a:pPr>
              <a:defRPr sz="1050" b="0" strike="noStrike" spc="-1">
                <a:solidFill>
                  <a:srgbClr val="000000"/>
                </a:solidFill>
                <a:uFill>
                  <a:solidFill>
                    <a:srgbClr val="FFFFFF"/>
                  </a:solidFill>
                </a:uFill>
                <a:latin typeface="Calibri"/>
              </a:defRPr>
            </a:pPr>
            <a:endParaRPr lang="en-US"/>
          </a:p>
        </c:txPr>
        <c:crossAx val="-1947793680"/>
        <c:crosses val="autoZero"/>
        <c:auto val="1"/>
        <c:lblAlgn val="ctr"/>
        <c:lblOffset val="100"/>
        <c:noMultiLvlLbl val="1"/>
      </c:catAx>
      <c:valAx>
        <c:axId val="-1947793680"/>
        <c:scaling>
          <c:orientation val="minMax"/>
          <c:max val="120"/>
          <c:min val="-120"/>
        </c:scaling>
        <c:delete val="0"/>
        <c:axPos val="l"/>
        <c:majorGridlines>
          <c:spPr>
            <a:ln w="6480">
              <a:solidFill>
                <a:srgbClr val="8B8B8B"/>
              </a:solidFill>
              <a:round/>
            </a:ln>
          </c:spPr>
        </c:majorGridlines>
        <c:numFmt formatCode="General" sourceLinked="0"/>
        <c:majorTickMark val="out"/>
        <c:minorTickMark val="none"/>
        <c:tickLblPos val="nextTo"/>
        <c:spPr>
          <a:ln w="6480">
            <a:solidFill>
              <a:srgbClr val="8B8B8B"/>
            </a:solidFill>
            <a:round/>
          </a:ln>
        </c:spPr>
        <c:txPr>
          <a:bodyPr/>
          <a:lstStyle/>
          <a:p>
            <a:pPr>
              <a:defRPr sz="1050" b="0" strike="noStrike" spc="-1">
                <a:solidFill>
                  <a:srgbClr val="000000"/>
                </a:solidFill>
                <a:uFill>
                  <a:solidFill>
                    <a:srgbClr val="FFFFFF"/>
                  </a:solidFill>
                </a:uFill>
                <a:latin typeface="Calibri"/>
              </a:defRPr>
            </a:pPr>
            <a:endParaRPr lang="en-US"/>
          </a:p>
        </c:txPr>
        <c:crossAx val="-1980862544"/>
        <c:crosses val="autoZero"/>
        <c:crossBetween val="midCat"/>
        <c:majorUnit val="40"/>
      </c:valAx>
      <c:spPr>
        <a:noFill/>
        <a:ln>
          <a:noFill/>
        </a:ln>
      </c:spPr>
    </c:plotArea>
    <c:plotVisOnly val="1"/>
    <c:dispBlanksAs val="zero"/>
    <c:showDLblsOverMax val="1"/>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4418604651162804E-2"/>
          <c:y val="5.5811656239710197E-2"/>
          <c:w val="0.89749202006383899"/>
          <c:h val="0.72686862034902899"/>
        </c:manualLayout>
      </c:layout>
      <c:lineChart>
        <c:grouping val="standard"/>
        <c:varyColors val="0"/>
        <c:ser>
          <c:idx val="0"/>
          <c:order val="0"/>
          <c:tx>
            <c:strRef>
              <c:f>label 0</c:f>
              <c:strCache>
                <c:ptCount val="1"/>
                <c:pt idx="0">
                  <c:v>Scenario 1: initial off-site infrastructure costs offloaded to private partner (deeper dive of the outlays curve)</c:v>
                </c:pt>
              </c:strCache>
            </c:strRef>
          </c:tx>
          <c:spPr>
            <a:ln w="25560">
              <a:solidFill>
                <a:srgbClr val="FF0000"/>
              </a:solidFill>
              <a:round/>
            </a:ln>
          </c:spPr>
          <c:marker>
            <c:symbol val="none"/>
          </c:marker>
          <c:dLbls>
            <c:spPr>
              <a:noFill/>
              <a:ln>
                <a:noFill/>
              </a:ln>
              <a:effectLst/>
            </c:spPr>
            <c:dLblPos val="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10"/>
                <c:pt idx="0">
                  <c:v>1</c:v>
                </c:pt>
                <c:pt idx="1">
                  <c:v>2</c:v>
                </c:pt>
                <c:pt idx="2">
                  <c:v>3</c:v>
                </c:pt>
                <c:pt idx="3">
                  <c:v>4</c:v>
                </c:pt>
                <c:pt idx="4">
                  <c:v>5</c:v>
                </c:pt>
                <c:pt idx="5">
                  <c:v>6</c:v>
                </c:pt>
                <c:pt idx="6">
                  <c:v>7</c:v>
                </c:pt>
                <c:pt idx="7">
                  <c:v>8</c:v>
                </c:pt>
                <c:pt idx="8">
                  <c:v>9</c:v>
                </c:pt>
                <c:pt idx="9">
                  <c:v>10</c:v>
                </c:pt>
              </c:strCache>
            </c:strRef>
          </c:cat>
          <c:val>
            <c:numRef>
              <c:f>0</c:f>
              <c:numCache>
                <c:formatCode>General</c:formatCode>
                <c:ptCount val="10"/>
                <c:pt idx="0">
                  <c:v>0</c:v>
                </c:pt>
                <c:pt idx="1">
                  <c:v>-15</c:v>
                </c:pt>
                <c:pt idx="2">
                  <c:v>-25</c:v>
                </c:pt>
                <c:pt idx="3">
                  <c:v>-25</c:v>
                </c:pt>
                <c:pt idx="4">
                  <c:v>-25</c:v>
                </c:pt>
                <c:pt idx="5">
                  <c:v>-20</c:v>
                </c:pt>
                <c:pt idx="6">
                  <c:v>0</c:v>
                </c:pt>
                <c:pt idx="7">
                  <c:v>25</c:v>
                </c:pt>
                <c:pt idx="8">
                  <c:v>65</c:v>
                </c:pt>
                <c:pt idx="9">
                  <c:v>170</c:v>
                </c:pt>
              </c:numCache>
            </c:numRef>
          </c:val>
          <c:smooth val="0"/>
          <c:extLst>
            <c:ext xmlns:c16="http://schemas.microsoft.com/office/drawing/2014/chart" uri="{C3380CC4-5D6E-409C-BE32-E72D297353CC}">
              <c16:uniqueId val="{00000000-4787-418F-AD11-6883A96B201D}"/>
            </c:ext>
          </c:extLst>
        </c:ser>
        <c:ser>
          <c:idx val="1"/>
          <c:order val="1"/>
          <c:tx>
            <c:strRef>
              <c:f>label 1</c:f>
              <c:strCache>
                <c:ptCount val="1"/>
                <c:pt idx="0">
                  <c:v>Scenario 2: enabling (on/off-site) infrastructure costs shared by public sector (flatter outlays curve) and recovered from private partner revenue during operations (flatter revenue curve)</c:v>
                </c:pt>
              </c:strCache>
            </c:strRef>
          </c:tx>
          <c:spPr>
            <a:ln w="31680">
              <a:solidFill>
                <a:srgbClr val="838383"/>
              </a:solidFill>
              <a:round/>
            </a:ln>
          </c:spPr>
          <c:marker>
            <c:symbol val="none"/>
          </c:marker>
          <c:dLbls>
            <c:spPr>
              <a:noFill/>
              <a:ln>
                <a:noFill/>
              </a:ln>
              <a:effectLst/>
            </c:spPr>
            <c:dLblPos val="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10"/>
                <c:pt idx="0">
                  <c:v>1</c:v>
                </c:pt>
                <c:pt idx="1">
                  <c:v>2</c:v>
                </c:pt>
                <c:pt idx="2">
                  <c:v>3</c:v>
                </c:pt>
                <c:pt idx="3">
                  <c:v>4</c:v>
                </c:pt>
                <c:pt idx="4">
                  <c:v>5</c:v>
                </c:pt>
                <c:pt idx="5">
                  <c:v>6</c:v>
                </c:pt>
                <c:pt idx="6">
                  <c:v>7</c:v>
                </c:pt>
                <c:pt idx="7">
                  <c:v>8</c:v>
                </c:pt>
                <c:pt idx="8">
                  <c:v>9</c:v>
                </c:pt>
                <c:pt idx="9">
                  <c:v>10</c:v>
                </c:pt>
              </c:strCache>
            </c:strRef>
          </c:cat>
          <c:val>
            <c:numRef>
              <c:f>1</c:f>
              <c:numCache>
                <c:formatCode>General</c:formatCode>
                <c:ptCount val="10"/>
                <c:pt idx="0">
                  <c:v>0</c:v>
                </c:pt>
                <c:pt idx="1">
                  <c:v>-35</c:v>
                </c:pt>
                <c:pt idx="2">
                  <c:v>-55</c:v>
                </c:pt>
                <c:pt idx="3">
                  <c:v>-40</c:v>
                </c:pt>
                <c:pt idx="4">
                  <c:v>-20</c:v>
                </c:pt>
                <c:pt idx="5">
                  <c:v>-2</c:v>
                </c:pt>
                <c:pt idx="6">
                  <c:v>15</c:v>
                </c:pt>
                <c:pt idx="7">
                  <c:v>35</c:v>
                </c:pt>
                <c:pt idx="8">
                  <c:v>68</c:v>
                </c:pt>
                <c:pt idx="9">
                  <c:v>170</c:v>
                </c:pt>
              </c:numCache>
            </c:numRef>
          </c:val>
          <c:smooth val="0"/>
          <c:extLst>
            <c:ext xmlns:c16="http://schemas.microsoft.com/office/drawing/2014/chart" uri="{C3380CC4-5D6E-409C-BE32-E72D297353CC}">
              <c16:uniqueId val="{00000001-4787-418F-AD11-6883A96B201D}"/>
            </c:ext>
          </c:extLst>
        </c:ser>
        <c:dLbls>
          <c:showLegendKey val="0"/>
          <c:showVal val="0"/>
          <c:showCatName val="0"/>
          <c:showSerName val="0"/>
          <c:showPercent val="0"/>
          <c:showBubbleSize val="0"/>
        </c:dLbls>
        <c:hiLowLines>
          <c:spPr>
            <a:ln>
              <a:noFill/>
            </a:ln>
          </c:spPr>
        </c:hiLowLines>
        <c:smooth val="0"/>
        <c:axId val="-1947626928"/>
        <c:axId val="-1947624608"/>
      </c:lineChart>
      <c:catAx>
        <c:axId val="-1947626928"/>
        <c:scaling>
          <c:orientation val="minMax"/>
        </c:scaling>
        <c:delete val="0"/>
        <c:axPos val="b"/>
        <c:numFmt formatCode="General" sourceLinked="1"/>
        <c:majorTickMark val="out"/>
        <c:minorTickMark val="none"/>
        <c:tickLblPos val="low"/>
        <c:spPr>
          <a:ln w="6480">
            <a:solidFill>
              <a:srgbClr val="8B8B8B"/>
            </a:solidFill>
            <a:round/>
          </a:ln>
        </c:spPr>
        <c:txPr>
          <a:bodyPr/>
          <a:lstStyle/>
          <a:p>
            <a:pPr>
              <a:defRPr sz="1000" b="0" strike="noStrike" spc="-1">
                <a:solidFill>
                  <a:srgbClr val="000000"/>
                </a:solidFill>
                <a:uFill>
                  <a:solidFill>
                    <a:srgbClr val="FFFFFF"/>
                  </a:solidFill>
                </a:uFill>
                <a:latin typeface="Calibri"/>
              </a:defRPr>
            </a:pPr>
            <a:endParaRPr lang="en-US"/>
          </a:p>
        </c:txPr>
        <c:crossAx val="-1947624608"/>
        <c:crosses val="autoZero"/>
        <c:auto val="1"/>
        <c:lblAlgn val="ctr"/>
        <c:lblOffset val="100"/>
        <c:noMultiLvlLbl val="1"/>
      </c:catAx>
      <c:valAx>
        <c:axId val="-1947624608"/>
        <c:scaling>
          <c:orientation val="minMax"/>
          <c:max val="120"/>
          <c:min val="-120"/>
        </c:scaling>
        <c:delete val="0"/>
        <c:axPos val="l"/>
        <c:majorGridlines>
          <c:spPr>
            <a:ln w="6480">
              <a:solidFill>
                <a:srgbClr val="8B8B8B"/>
              </a:solidFill>
              <a:round/>
            </a:ln>
          </c:spPr>
        </c:majorGridlines>
        <c:numFmt formatCode="General" sourceLinked="0"/>
        <c:majorTickMark val="out"/>
        <c:minorTickMark val="none"/>
        <c:tickLblPos val="nextTo"/>
        <c:spPr>
          <a:ln w="6480">
            <a:solidFill>
              <a:srgbClr val="8B8B8B"/>
            </a:solidFill>
            <a:round/>
          </a:ln>
        </c:spPr>
        <c:txPr>
          <a:bodyPr/>
          <a:lstStyle/>
          <a:p>
            <a:pPr>
              <a:defRPr sz="1000" b="0" strike="noStrike" spc="-1">
                <a:solidFill>
                  <a:srgbClr val="000000"/>
                </a:solidFill>
                <a:uFill>
                  <a:solidFill>
                    <a:srgbClr val="FFFFFF"/>
                  </a:solidFill>
                </a:uFill>
                <a:latin typeface="Calibri"/>
              </a:defRPr>
            </a:pPr>
            <a:endParaRPr lang="en-US"/>
          </a:p>
        </c:txPr>
        <c:crossAx val="-1947626928"/>
        <c:crosses val="autoZero"/>
        <c:crossBetween val="midCat"/>
        <c:majorUnit val="40"/>
      </c:valAx>
      <c:spPr>
        <a:noFill/>
        <a:ln>
          <a:noFill/>
        </a:ln>
      </c:spPr>
    </c:plotArea>
    <c:plotVisOnly val="1"/>
    <c:dispBlanksAs val="zero"/>
    <c:showDLblsOverMax val="1"/>
  </c:chart>
  <c:spPr>
    <a:noFill/>
    <a:ln>
      <a:noFill/>
    </a:ln>
  </c:spPr>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3F3DE-4FC5-4D41-9FF8-AA7B98150154}" type="doc">
      <dgm:prSet loTypeId="urn:microsoft.com/office/officeart/2005/8/layout/chart3" loCatId="relationship" qsTypeId="urn:microsoft.com/office/officeart/2005/8/quickstyle/simple1" qsCatId="simple" csTypeId="urn:microsoft.com/office/officeart/2005/8/colors/accent1_2" csCatId="accent1" phldr="1"/>
      <dgm:spPr/>
    </dgm:pt>
    <dgm:pt modelId="{1A5F36AA-06F9-48B4-AB6C-4E1AFD9BD772}">
      <dgm:prSet phldrT="[Text]" custT="1"/>
      <dgm:spPr>
        <a:solidFill>
          <a:srgbClr val="57606C"/>
        </a:solidFill>
        <a:ln>
          <a:noFill/>
        </a:ln>
      </dgm:spPr>
      <dgm:t>
        <a:bodyPr/>
        <a:lstStyle/>
        <a:p>
          <a:r>
            <a:rPr lang="en-US" sz="1400" b="1" dirty="0">
              <a:latin typeface="Lato Regular" panose="020F0502020204030203" pitchFamily="34" charset="0"/>
              <a:ea typeface="Lato Regular" panose="020F0502020204030203" pitchFamily="34" charset="0"/>
              <a:cs typeface="Lato Regular" panose="020F0502020204030203" pitchFamily="34" charset="0"/>
            </a:rPr>
            <a:t>Infrastructure</a:t>
          </a:r>
        </a:p>
        <a:p>
          <a:r>
            <a:rPr lang="en-US" sz="1200" i="1" dirty="0">
              <a:latin typeface="Lato Regular" panose="020F0502020204030203" pitchFamily="34" charset="0"/>
              <a:ea typeface="Lato Regular" panose="020F0502020204030203" pitchFamily="34" charset="0"/>
              <a:cs typeface="Lato Regular" panose="020F0502020204030203" pitchFamily="34" charset="0"/>
            </a:rPr>
            <a:t>Physical resilience across sectors</a:t>
          </a:r>
        </a:p>
      </dgm:t>
    </dgm:pt>
    <dgm:pt modelId="{4CE88654-F5DB-4E07-A465-E8EF8CB1D697}" type="parTrans" cxnId="{A62D6072-8905-46D3-9074-816366A65417}">
      <dgm:prSet/>
      <dgm:spPr/>
      <dgm:t>
        <a:bodyPr/>
        <a:lstStyle/>
        <a:p>
          <a:endParaRPr lang="en-US"/>
        </a:p>
      </dgm:t>
    </dgm:pt>
    <dgm:pt modelId="{E54EC52E-81BC-4228-9D38-D8A40A522C33}" type="sibTrans" cxnId="{A62D6072-8905-46D3-9074-816366A65417}">
      <dgm:prSet/>
      <dgm:spPr/>
      <dgm:t>
        <a:bodyPr/>
        <a:lstStyle/>
        <a:p>
          <a:endParaRPr lang="en-US"/>
        </a:p>
      </dgm:t>
    </dgm:pt>
    <dgm:pt modelId="{470137B3-CD93-49DE-B0C9-4C10D4D37FB4}">
      <dgm:prSet phldrT="[Text]" custT="1"/>
      <dgm:spPr>
        <a:solidFill>
          <a:srgbClr val="5FA2CE"/>
        </a:solidFill>
        <a:ln>
          <a:noFill/>
        </a:ln>
      </dgm:spPr>
      <dgm:t>
        <a:bodyPr/>
        <a:lstStyle/>
        <a:p>
          <a:r>
            <a:rPr lang="en-US" sz="1400" b="1" dirty="0">
              <a:latin typeface="Lato Regular" panose="020F0502020204030203" pitchFamily="34" charset="0"/>
              <a:ea typeface="Lato Regular" panose="020F0502020204030203" pitchFamily="34" charset="0"/>
              <a:cs typeface="Lato Regular" panose="020F0502020204030203" pitchFamily="34" charset="0"/>
            </a:rPr>
            <a:t>Finance</a:t>
          </a:r>
        </a:p>
        <a:p>
          <a:r>
            <a:rPr lang="en-US" sz="1200" i="1" dirty="0">
              <a:latin typeface="Lato Regular" panose="020F0502020204030203" pitchFamily="34" charset="0"/>
              <a:ea typeface="Lato Regular" panose="020F0502020204030203" pitchFamily="34" charset="0"/>
              <a:cs typeface="Lato Regular" panose="020F0502020204030203" pitchFamily="34" charset="0"/>
            </a:rPr>
            <a:t>Financial resilience and capital market engagement</a:t>
          </a:r>
        </a:p>
      </dgm:t>
    </dgm:pt>
    <dgm:pt modelId="{E0415F01-6391-4550-9194-0A8E3465CC3C}" type="parTrans" cxnId="{0460D08C-38D0-4997-AAD1-B05804CFB5F5}">
      <dgm:prSet/>
      <dgm:spPr/>
      <dgm:t>
        <a:bodyPr/>
        <a:lstStyle/>
        <a:p>
          <a:endParaRPr lang="en-US"/>
        </a:p>
      </dgm:t>
    </dgm:pt>
    <dgm:pt modelId="{B2CCCB5E-3E46-4D6C-96E6-651B6A611231}" type="sibTrans" cxnId="{0460D08C-38D0-4997-AAD1-B05804CFB5F5}">
      <dgm:prSet/>
      <dgm:spPr/>
      <dgm:t>
        <a:bodyPr/>
        <a:lstStyle/>
        <a:p>
          <a:endParaRPr lang="en-US"/>
        </a:p>
      </dgm:t>
    </dgm:pt>
    <dgm:pt modelId="{05504F6A-C5B6-425F-9C0D-B39D1ABE6DE4}">
      <dgm:prSet phldrT="[Text]" custT="1"/>
      <dgm:spPr>
        <a:solidFill>
          <a:srgbClr val="FC7D0B"/>
        </a:solidFill>
        <a:ln>
          <a:noFill/>
        </a:ln>
      </dgm:spPr>
      <dgm:t>
        <a:bodyPr/>
        <a:lstStyle/>
        <a:p>
          <a:r>
            <a:rPr lang="en-US" sz="1400" b="1" dirty="0">
              <a:latin typeface="Lato Regular" panose="020F0502020204030203" pitchFamily="34" charset="0"/>
              <a:ea typeface="Lato Regular" panose="020F0502020204030203" pitchFamily="34" charset="0"/>
              <a:cs typeface="Lato Regular" panose="020F0502020204030203" pitchFamily="34" charset="0"/>
            </a:rPr>
            <a:t>Governance &amp; Systems</a:t>
          </a:r>
        </a:p>
        <a:p>
          <a:r>
            <a:rPr lang="en-US" sz="1200" i="1" dirty="0">
              <a:latin typeface="Lato Regular" panose="020F0502020204030203" pitchFamily="34" charset="0"/>
              <a:ea typeface="Lato Regular" panose="020F0502020204030203" pitchFamily="34" charset="0"/>
              <a:cs typeface="Lato Regular" panose="020F0502020204030203" pitchFamily="34" charset="0"/>
            </a:rPr>
            <a:t>Institutional resilience and reform</a:t>
          </a:r>
        </a:p>
      </dgm:t>
    </dgm:pt>
    <dgm:pt modelId="{CC2B3750-00D6-48B2-A305-7E3C1DDE6CA3}" type="parTrans" cxnId="{365E325C-C9D8-4924-85C9-7781B67307A7}">
      <dgm:prSet/>
      <dgm:spPr/>
      <dgm:t>
        <a:bodyPr/>
        <a:lstStyle/>
        <a:p>
          <a:endParaRPr lang="en-US"/>
        </a:p>
      </dgm:t>
    </dgm:pt>
    <dgm:pt modelId="{A1C7B9E2-E3A3-4F1C-8871-8AD376B386EC}" type="sibTrans" cxnId="{365E325C-C9D8-4924-85C9-7781B67307A7}">
      <dgm:prSet/>
      <dgm:spPr/>
      <dgm:t>
        <a:bodyPr/>
        <a:lstStyle/>
        <a:p>
          <a:endParaRPr lang="en-US"/>
        </a:p>
      </dgm:t>
    </dgm:pt>
    <dgm:pt modelId="{4D4FAF44-B6CD-468A-AE5E-EE3A1BE7EEA8}" type="pres">
      <dgm:prSet presAssocID="{B9B3F3DE-4FC5-4D41-9FF8-AA7B98150154}" presName="compositeShape" presStyleCnt="0">
        <dgm:presLayoutVars>
          <dgm:chMax val="7"/>
          <dgm:dir/>
          <dgm:resizeHandles val="exact"/>
        </dgm:presLayoutVars>
      </dgm:prSet>
      <dgm:spPr/>
    </dgm:pt>
    <dgm:pt modelId="{DBE9249C-EA6E-44FB-B08F-70EAC9221491}" type="pres">
      <dgm:prSet presAssocID="{B9B3F3DE-4FC5-4D41-9FF8-AA7B98150154}" presName="wedge1" presStyleLbl="node1" presStyleIdx="0" presStyleCnt="3" custLinFactNeighborX="-5136" custLinFactNeighborY="3229"/>
      <dgm:spPr/>
    </dgm:pt>
    <dgm:pt modelId="{683EE697-1498-45E2-8061-83BD3F5424F5}" type="pres">
      <dgm:prSet presAssocID="{B9B3F3DE-4FC5-4D41-9FF8-AA7B98150154}" presName="wedge1Tx" presStyleLbl="node1" presStyleIdx="0" presStyleCnt="3">
        <dgm:presLayoutVars>
          <dgm:chMax val="0"/>
          <dgm:chPref val="0"/>
          <dgm:bulletEnabled val="1"/>
        </dgm:presLayoutVars>
      </dgm:prSet>
      <dgm:spPr/>
    </dgm:pt>
    <dgm:pt modelId="{10CF6843-79F1-4B78-9939-E2F83EC41D75}" type="pres">
      <dgm:prSet presAssocID="{B9B3F3DE-4FC5-4D41-9FF8-AA7B98150154}" presName="wedge2" presStyleLbl="node1" presStyleIdx="1" presStyleCnt="3"/>
      <dgm:spPr/>
    </dgm:pt>
    <dgm:pt modelId="{C64B6761-E61C-4903-AAED-EB244C7D74FD}" type="pres">
      <dgm:prSet presAssocID="{B9B3F3DE-4FC5-4D41-9FF8-AA7B98150154}" presName="wedge2Tx" presStyleLbl="node1" presStyleIdx="1" presStyleCnt="3">
        <dgm:presLayoutVars>
          <dgm:chMax val="0"/>
          <dgm:chPref val="0"/>
          <dgm:bulletEnabled val="1"/>
        </dgm:presLayoutVars>
      </dgm:prSet>
      <dgm:spPr/>
    </dgm:pt>
    <dgm:pt modelId="{2E6F44F9-61BE-4228-B775-8BF33AE20364}" type="pres">
      <dgm:prSet presAssocID="{B9B3F3DE-4FC5-4D41-9FF8-AA7B98150154}" presName="wedge3" presStyleLbl="node1" presStyleIdx="2" presStyleCnt="3"/>
      <dgm:spPr/>
    </dgm:pt>
    <dgm:pt modelId="{4EFD720E-A3DC-4469-9B3F-81A200AC3C3C}" type="pres">
      <dgm:prSet presAssocID="{B9B3F3DE-4FC5-4D41-9FF8-AA7B98150154}" presName="wedge3Tx" presStyleLbl="node1" presStyleIdx="2" presStyleCnt="3">
        <dgm:presLayoutVars>
          <dgm:chMax val="0"/>
          <dgm:chPref val="0"/>
          <dgm:bulletEnabled val="1"/>
        </dgm:presLayoutVars>
      </dgm:prSet>
      <dgm:spPr/>
    </dgm:pt>
  </dgm:ptLst>
  <dgm:cxnLst>
    <dgm:cxn modelId="{468E0A34-ABF5-4393-AF91-031FFBA64D97}" type="presOf" srcId="{470137B3-CD93-49DE-B0C9-4C10D4D37FB4}" destId="{C64B6761-E61C-4903-AAED-EB244C7D74FD}" srcOrd="1" destOrd="0" presId="urn:microsoft.com/office/officeart/2005/8/layout/chart3"/>
    <dgm:cxn modelId="{365E325C-C9D8-4924-85C9-7781B67307A7}" srcId="{B9B3F3DE-4FC5-4D41-9FF8-AA7B98150154}" destId="{05504F6A-C5B6-425F-9C0D-B39D1ABE6DE4}" srcOrd="2" destOrd="0" parTransId="{CC2B3750-00D6-48B2-A305-7E3C1DDE6CA3}" sibTransId="{A1C7B9E2-E3A3-4F1C-8871-8AD376B386EC}"/>
    <dgm:cxn modelId="{2CB17860-41F8-4290-95E9-41E31E2BB838}" type="presOf" srcId="{B9B3F3DE-4FC5-4D41-9FF8-AA7B98150154}" destId="{4D4FAF44-B6CD-468A-AE5E-EE3A1BE7EEA8}" srcOrd="0" destOrd="0" presId="urn:microsoft.com/office/officeart/2005/8/layout/chart3"/>
    <dgm:cxn modelId="{DF7E4061-1B57-4FEE-BECD-E799F8E9525B}" type="presOf" srcId="{470137B3-CD93-49DE-B0C9-4C10D4D37FB4}" destId="{10CF6843-79F1-4B78-9939-E2F83EC41D75}" srcOrd="0" destOrd="0" presId="urn:microsoft.com/office/officeart/2005/8/layout/chart3"/>
    <dgm:cxn modelId="{2770ED6A-7485-454E-B656-294134139CA8}" type="presOf" srcId="{05504F6A-C5B6-425F-9C0D-B39D1ABE6DE4}" destId="{2E6F44F9-61BE-4228-B775-8BF33AE20364}" srcOrd="0" destOrd="0" presId="urn:microsoft.com/office/officeart/2005/8/layout/chart3"/>
    <dgm:cxn modelId="{A62D6072-8905-46D3-9074-816366A65417}" srcId="{B9B3F3DE-4FC5-4D41-9FF8-AA7B98150154}" destId="{1A5F36AA-06F9-48B4-AB6C-4E1AFD9BD772}" srcOrd="0" destOrd="0" parTransId="{4CE88654-F5DB-4E07-A465-E8EF8CB1D697}" sibTransId="{E54EC52E-81BC-4228-9D38-D8A40A522C33}"/>
    <dgm:cxn modelId="{C3CA1075-34C9-4AB7-8E8B-0326100DD10E}" type="presOf" srcId="{1A5F36AA-06F9-48B4-AB6C-4E1AFD9BD772}" destId="{DBE9249C-EA6E-44FB-B08F-70EAC9221491}" srcOrd="0" destOrd="0" presId="urn:microsoft.com/office/officeart/2005/8/layout/chart3"/>
    <dgm:cxn modelId="{0460D08C-38D0-4997-AAD1-B05804CFB5F5}" srcId="{B9B3F3DE-4FC5-4D41-9FF8-AA7B98150154}" destId="{470137B3-CD93-49DE-B0C9-4C10D4D37FB4}" srcOrd="1" destOrd="0" parTransId="{E0415F01-6391-4550-9194-0A8E3465CC3C}" sibTransId="{B2CCCB5E-3E46-4D6C-96E6-651B6A611231}"/>
    <dgm:cxn modelId="{6B915C99-1053-4294-8610-A6D6A6430D07}" type="presOf" srcId="{1A5F36AA-06F9-48B4-AB6C-4E1AFD9BD772}" destId="{683EE697-1498-45E2-8061-83BD3F5424F5}" srcOrd="1" destOrd="0" presId="urn:microsoft.com/office/officeart/2005/8/layout/chart3"/>
    <dgm:cxn modelId="{551239B4-627B-4570-BD48-DF3641CE5744}" type="presOf" srcId="{05504F6A-C5B6-425F-9C0D-B39D1ABE6DE4}" destId="{4EFD720E-A3DC-4469-9B3F-81A200AC3C3C}" srcOrd="1" destOrd="0" presId="urn:microsoft.com/office/officeart/2005/8/layout/chart3"/>
    <dgm:cxn modelId="{7DC6B4DB-4402-4E22-9B67-69AB9A9C445A}" type="presParOf" srcId="{4D4FAF44-B6CD-468A-AE5E-EE3A1BE7EEA8}" destId="{DBE9249C-EA6E-44FB-B08F-70EAC9221491}" srcOrd="0" destOrd="0" presId="urn:microsoft.com/office/officeart/2005/8/layout/chart3"/>
    <dgm:cxn modelId="{82EDA9C5-88F7-4361-8F8C-9291807AC01B}" type="presParOf" srcId="{4D4FAF44-B6CD-468A-AE5E-EE3A1BE7EEA8}" destId="{683EE697-1498-45E2-8061-83BD3F5424F5}" srcOrd="1" destOrd="0" presId="urn:microsoft.com/office/officeart/2005/8/layout/chart3"/>
    <dgm:cxn modelId="{A5E01CCA-964A-44F5-9450-F5A974E22EFF}" type="presParOf" srcId="{4D4FAF44-B6CD-468A-AE5E-EE3A1BE7EEA8}" destId="{10CF6843-79F1-4B78-9939-E2F83EC41D75}" srcOrd="2" destOrd="0" presId="urn:microsoft.com/office/officeart/2005/8/layout/chart3"/>
    <dgm:cxn modelId="{52C15A80-6C93-43B9-BBD8-B750DB75C8D5}" type="presParOf" srcId="{4D4FAF44-B6CD-468A-AE5E-EE3A1BE7EEA8}" destId="{C64B6761-E61C-4903-AAED-EB244C7D74FD}" srcOrd="3" destOrd="0" presId="urn:microsoft.com/office/officeart/2005/8/layout/chart3"/>
    <dgm:cxn modelId="{CAF318E2-B0FE-4300-96DE-010DE810B5EC}" type="presParOf" srcId="{4D4FAF44-B6CD-468A-AE5E-EE3A1BE7EEA8}" destId="{2E6F44F9-61BE-4228-B775-8BF33AE20364}" srcOrd="4" destOrd="0" presId="urn:microsoft.com/office/officeart/2005/8/layout/chart3"/>
    <dgm:cxn modelId="{6945BB21-CD50-4741-8D1F-1EB3688811C2}" type="presParOf" srcId="{4D4FAF44-B6CD-468A-AE5E-EE3A1BE7EEA8}" destId="{4EFD720E-A3DC-4469-9B3F-81A200AC3C3C}"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9249C-EA6E-44FB-B08F-70EAC9221491}">
      <dsp:nvSpPr>
        <dsp:cNvPr id="0" name=""/>
        <dsp:cNvSpPr/>
      </dsp:nvSpPr>
      <dsp:spPr>
        <a:xfrm>
          <a:off x="1253774" y="384550"/>
          <a:ext cx="3413760" cy="3413760"/>
        </a:xfrm>
        <a:prstGeom prst="pie">
          <a:avLst>
            <a:gd name="adj1" fmla="val 16200000"/>
            <a:gd name="adj2" fmla="val 1800000"/>
          </a:avLst>
        </a:prstGeom>
        <a:solidFill>
          <a:srgbClr val="5760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Lato Regular" panose="020F0502020204030203" pitchFamily="34" charset="0"/>
              <a:ea typeface="Lato Regular" panose="020F0502020204030203" pitchFamily="34" charset="0"/>
              <a:cs typeface="Lato Regular" panose="020F0502020204030203" pitchFamily="34" charset="0"/>
            </a:rPr>
            <a:t>Infrastructure</a:t>
          </a:r>
        </a:p>
        <a:p>
          <a:pPr marL="0" lvl="0" indent="0" algn="ctr" defTabSz="622300">
            <a:lnSpc>
              <a:spcPct val="90000"/>
            </a:lnSpc>
            <a:spcBef>
              <a:spcPct val="0"/>
            </a:spcBef>
            <a:spcAft>
              <a:spcPct val="35000"/>
            </a:spcAft>
            <a:buNone/>
          </a:pPr>
          <a:r>
            <a:rPr lang="en-US" sz="1200" i="1" kern="1200" dirty="0">
              <a:latin typeface="Lato Regular" panose="020F0502020204030203" pitchFamily="34" charset="0"/>
              <a:ea typeface="Lato Regular" panose="020F0502020204030203" pitchFamily="34" charset="0"/>
              <a:cs typeface="Lato Regular" panose="020F0502020204030203" pitchFamily="34" charset="0"/>
            </a:rPr>
            <a:t>Physical resilience across sectors</a:t>
          </a:r>
        </a:p>
      </dsp:txBody>
      <dsp:txXfrm>
        <a:off x="3109803" y="1014470"/>
        <a:ext cx="1158240" cy="1137920"/>
      </dsp:txXfrm>
    </dsp:sp>
    <dsp:sp modelId="{10CF6843-79F1-4B78-9939-E2F83EC41D75}">
      <dsp:nvSpPr>
        <dsp:cNvPr id="0" name=""/>
        <dsp:cNvSpPr/>
      </dsp:nvSpPr>
      <dsp:spPr>
        <a:xfrm>
          <a:off x="1253134" y="375919"/>
          <a:ext cx="3413760" cy="3413760"/>
        </a:xfrm>
        <a:prstGeom prst="pie">
          <a:avLst>
            <a:gd name="adj1" fmla="val 1800000"/>
            <a:gd name="adj2" fmla="val 9000000"/>
          </a:avLst>
        </a:prstGeom>
        <a:solidFill>
          <a:srgbClr val="5FA2C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Lato Regular" panose="020F0502020204030203" pitchFamily="34" charset="0"/>
              <a:ea typeface="Lato Regular" panose="020F0502020204030203" pitchFamily="34" charset="0"/>
              <a:cs typeface="Lato Regular" panose="020F0502020204030203" pitchFamily="34" charset="0"/>
            </a:rPr>
            <a:t>Finance</a:t>
          </a:r>
        </a:p>
        <a:p>
          <a:pPr marL="0" lvl="0" indent="0" algn="ctr" defTabSz="622300">
            <a:lnSpc>
              <a:spcPct val="90000"/>
            </a:lnSpc>
            <a:spcBef>
              <a:spcPct val="0"/>
            </a:spcBef>
            <a:spcAft>
              <a:spcPct val="35000"/>
            </a:spcAft>
            <a:buNone/>
          </a:pPr>
          <a:r>
            <a:rPr lang="en-US" sz="1200" i="1" kern="1200" dirty="0">
              <a:latin typeface="Lato Regular" panose="020F0502020204030203" pitchFamily="34" charset="0"/>
              <a:ea typeface="Lato Regular" panose="020F0502020204030203" pitchFamily="34" charset="0"/>
              <a:cs typeface="Lato Regular" panose="020F0502020204030203" pitchFamily="34" charset="0"/>
            </a:rPr>
            <a:t>Financial resilience and capital market engagement</a:t>
          </a:r>
        </a:p>
      </dsp:txBody>
      <dsp:txXfrm>
        <a:off x="2187854" y="2529840"/>
        <a:ext cx="1544320" cy="1056640"/>
      </dsp:txXfrm>
    </dsp:sp>
    <dsp:sp modelId="{2E6F44F9-61BE-4228-B775-8BF33AE20364}">
      <dsp:nvSpPr>
        <dsp:cNvPr id="0" name=""/>
        <dsp:cNvSpPr/>
      </dsp:nvSpPr>
      <dsp:spPr>
        <a:xfrm>
          <a:off x="1253134" y="375919"/>
          <a:ext cx="3413760" cy="3413760"/>
        </a:xfrm>
        <a:prstGeom prst="pie">
          <a:avLst>
            <a:gd name="adj1" fmla="val 9000000"/>
            <a:gd name="adj2" fmla="val 16200000"/>
          </a:avLst>
        </a:prstGeom>
        <a:solidFill>
          <a:srgbClr val="FC7D0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Lato Regular" panose="020F0502020204030203" pitchFamily="34" charset="0"/>
              <a:ea typeface="Lato Regular" panose="020F0502020204030203" pitchFamily="34" charset="0"/>
              <a:cs typeface="Lato Regular" panose="020F0502020204030203" pitchFamily="34" charset="0"/>
            </a:rPr>
            <a:t>Governance &amp; Systems</a:t>
          </a:r>
        </a:p>
        <a:p>
          <a:pPr marL="0" lvl="0" indent="0" algn="ctr" defTabSz="622300">
            <a:lnSpc>
              <a:spcPct val="90000"/>
            </a:lnSpc>
            <a:spcBef>
              <a:spcPct val="0"/>
            </a:spcBef>
            <a:spcAft>
              <a:spcPct val="35000"/>
            </a:spcAft>
            <a:buNone/>
          </a:pPr>
          <a:r>
            <a:rPr lang="en-US" sz="1200" i="1" kern="1200" dirty="0">
              <a:latin typeface="Lato Regular" panose="020F0502020204030203" pitchFamily="34" charset="0"/>
              <a:ea typeface="Lato Regular" panose="020F0502020204030203" pitchFamily="34" charset="0"/>
              <a:cs typeface="Lato Regular" panose="020F0502020204030203" pitchFamily="34" charset="0"/>
            </a:rPr>
            <a:t>Institutional resilience and reform</a:t>
          </a:r>
        </a:p>
      </dsp:txBody>
      <dsp:txXfrm>
        <a:off x="1618894" y="1046480"/>
        <a:ext cx="1158240" cy="113792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atin typeface="Lato Light"/>
              </a:defRPr>
            </a:lvl1pPr>
          </a:lstStyle>
          <a:p>
            <a:endParaRPr lang="en-US" dirty="0"/>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6/10/2018</a:t>
            </a:fld>
            <a:endParaRPr lang="en-US" dirty="0"/>
          </a:p>
        </p:txBody>
      </p:sp>
      <p:sp>
        <p:nvSpPr>
          <p:cNvPr id="4" name="Slide Image Placeholder 3"/>
          <p:cNvSpPr>
            <a:spLocks noGrp="1" noRot="1" noChangeAspect="1"/>
          </p:cNvSpPr>
          <p:nvPr>
            <p:ph type="sldImg" idx="2"/>
          </p:nvPr>
        </p:nvSpPr>
        <p:spPr>
          <a:xfrm>
            <a:off x="441325" y="685800"/>
            <a:ext cx="6097588"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atin typeface="Lato Light"/>
              </a:defRPr>
            </a:lvl1pPr>
          </a:lstStyle>
          <a:p>
            <a:endParaRPr lang="en-US" dirty="0"/>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42831" rtl="0" eaLnBrk="1" latinLnBrk="0" hangingPunct="1">
      <a:defRPr sz="900" kern="1200">
        <a:solidFill>
          <a:schemeClr val="tx1"/>
        </a:solidFill>
        <a:latin typeface="Lato Light"/>
        <a:ea typeface="+mn-ea"/>
        <a:cs typeface="+mn-cs"/>
      </a:defRPr>
    </a:lvl1pPr>
    <a:lvl2pPr marL="342831" algn="l" defTabSz="342831" rtl="0" eaLnBrk="1" latinLnBrk="0" hangingPunct="1">
      <a:defRPr sz="900" kern="1200">
        <a:solidFill>
          <a:schemeClr val="tx1"/>
        </a:solidFill>
        <a:latin typeface="Lato Light"/>
        <a:ea typeface="+mn-ea"/>
        <a:cs typeface="+mn-cs"/>
      </a:defRPr>
    </a:lvl2pPr>
    <a:lvl3pPr marL="685663" algn="l" defTabSz="342831" rtl="0" eaLnBrk="1" latinLnBrk="0" hangingPunct="1">
      <a:defRPr sz="900" kern="1200">
        <a:solidFill>
          <a:schemeClr val="tx1"/>
        </a:solidFill>
        <a:latin typeface="Lato Light"/>
        <a:ea typeface="+mn-ea"/>
        <a:cs typeface="+mn-cs"/>
      </a:defRPr>
    </a:lvl3pPr>
    <a:lvl4pPr marL="1028494" algn="l" defTabSz="342831" rtl="0" eaLnBrk="1" latinLnBrk="0" hangingPunct="1">
      <a:defRPr sz="900" kern="1200">
        <a:solidFill>
          <a:schemeClr val="tx1"/>
        </a:solidFill>
        <a:latin typeface="Lato Light"/>
        <a:ea typeface="+mn-ea"/>
        <a:cs typeface="+mn-cs"/>
      </a:defRPr>
    </a:lvl4pPr>
    <a:lvl5pPr marL="1371326" algn="l" defTabSz="342831" rtl="0" eaLnBrk="1" latinLnBrk="0" hangingPunct="1">
      <a:defRPr sz="900" kern="1200">
        <a:solidFill>
          <a:schemeClr val="tx1"/>
        </a:solidFill>
        <a:latin typeface="Lato Light"/>
        <a:ea typeface="+mn-ea"/>
        <a:cs typeface="+mn-cs"/>
      </a:defRPr>
    </a:lvl5pPr>
    <a:lvl6pPr marL="1714157" algn="l" defTabSz="342831" rtl="0" eaLnBrk="1" latinLnBrk="0" hangingPunct="1">
      <a:defRPr sz="900" kern="1200">
        <a:solidFill>
          <a:schemeClr val="tx1"/>
        </a:solidFill>
        <a:latin typeface="+mn-lt"/>
        <a:ea typeface="+mn-ea"/>
        <a:cs typeface="+mn-cs"/>
      </a:defRPr>
    </a:lvl6pPr>
    <a:lvl7pPr marL="2056989" algn="l" defTabSz="342831" rtl="0" eaLnBrk="1" latinLnBrk="0" hangingPunct="1">
      <a:defRPr sz="900" kern="1200">
        <a:solidFill>
          <a:schemeClr val="tx1"/>
        </a:solidFill>
        <a:latin typeface="+mn-lt"/>
        <a:ea typeface="+mn-ea"/>
        <a:cs typeface="+mn-cs"/>
      </a:defRPr>
    </a:lvl7pPr>
    <a:lvl8pPr marL="2399820" algn="l" defTabSz="342831" rtl="0" eaLnBrk="1" latinLnBrk="0" hangingPunct="1">
      <a:defRPr sz="900" kern="1200">
        <a:solidFill>
          <a:schemeClr val="tx1"/>
        </a:solidFill>
        <a:latin typeface="+mn-lt"/>
        <a:ea typeface="+mn-ea"/>
        <a:cs typeface="+mn-cs"/>
      </a:defRPr>
    </a:lvl8pPr>
    <a:lvl9pPr marL="2742651" algn="l" defTabSz="34283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685800"/>
            <a:ext cx="6097588" cy="3429000"/>
          </a:xfrm>
        </p:spPr>
      </p:sp>
      <p:sp>
        <p:nvSpPr>
          <p:cNvPr id="3" name="Notes Placeholder 2"/>
          <p:cNvSpPr>
            <a:spLocks noGrp="1"/>
          </p:cNvSpPr>
          <p:nvPr>
            <p:ph type="body" idx="1"/>
          </p:nvPr>
        </p:nvSpPr>
        <p:spPr/>
        <p:txBody>
          <a:bodyPr/>
          <a:lstStyle/>
          <a:p>
            <a:r>
              <a:rPr lang="en-US" dirty="0"/>
              <a:t>Remove</a:t>
            </a:r>
            <a:r>
              <a:rPr lang="en-US" baseline="0" dirty="0"/>
              <a:t> all transition effects</a:t>
            </a:r>
          </a:p>
          <a:p>
            <a:r>
              <a:rPr lang="en-US" baseline="0" dirty="0"/>
              <a:t>Remove brush stroke image window, please use a simple clean cut rectangular or square image.</a:t>
            </a:r>
          </a:p>
          <a:p>
            <a:r>
              <a:rPr lang="en-US" baseline="0" dirty="0"/>
              <a:t>Image should show collaboration or segregation of sectors in some way</a:t>
            </a:r>
            <a:endParaRPr lang="en-US" dirty="0"/>
          </a:p>
          <a:p>
            <a:endParaRPr lang="en-US" dirty="0"/>
          </a:p>
        </p:txBody>
      </p:sp>
    </p:spTree>
    <p:extLst>
      <p:ext uri="{BB962C8B-B14F-4D97-AF65-F5344CB8AC3E}">
        <p14:creationId xmlns:p14="http://schemas.microsoft.com/office/powerpoint/2010/main" val="98551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PlaceHolder 1"/>
          <p:cNvSpPr>
            <a:spLocks noGrp="1"/>
          </p:cNvSpPr>
          <p:nvPr>
            <p:ph type="body"/>
          </p:nvPr>
        </p:nvSpPr>
        <p:spPr>
          <a:xfrm>
            <a:off x="698040" y="4343400"/>
            <a:ext cx="5583960" cy="4114440"/>
          </a:xfrm>
          <a:prstGeom prst="rect">
            <a:avLst/>
          </a:prstGeom>
        </p:spPr>
        <p:txBody>
          <a:bodyPr/>
          <a:lstStyle/>
          <a:p>
            <a:endParaRPr lang="ru-RU" sz="2000" b="0" strike="noStrike" spc="-1">
              <a:solidFill>
                <a:srgbClr val="000000"/>
              </a:solidFill>
              <a:uFill>
                <a:solidFill>
                  <a:srgbClr val="FFFFFF"/>
                </a:solidFill>
              </a:uFill>
              <a:latin typeface="Arial"/>
            </a:endParaRPr>
          </a:p>
        </p:txBody>
      </p:sp>
      <p:sp>
        <p:nvSpPr>
          <p:cNvPr id="1048" name="TextShape 2"/>
          <p:cNvSpPr txBox="1"/>
          <p:nvPr/>
        </p:nvSpPr>
        <p:spPr>
          <a:xfrm>
            <a:off x="3953880" y="8685360"/>
            <a:ext cx="3024360" cy="456840"/>
          </a:xfrm>
          <a:prstGeom prst="rect">
            <a:avLst/>
          </a:prstGeom>
          <a:noFill/>
          <a:ln>
            <a:noFill/>
          </a:ln>
        </p:spPr>
        <p:txBody>
          <a:bodyPr anchor="b"/>
          <a:lstStyle/>
          <a:p>
            <a:pPr algn="r">
              <a:lnSpc>
                <a:spcPct val="100000"/>
              </a:lnSpc>
            </a:pPr>
            <a:fld id="{3DF196B3-AE2E-4A00-887A-0163E1383A8C}" type="slidenum">
              <a:rPr lang="ru-RU" sz="1200" b="0" strike="noStrike" spc="-1">
                <a:solidFill>
                  <a:srgbClr val="000000"/>
                </a:solidFill>
                <a:uFill>
                  <a:solidFill>
                    <a:srgbClr val="FFFFFF"/>
                  </a:solidFill>
                </a:uFill>
                <a:latin typeface="Lato Light"/>
                <a:ea typeface="+mn-ea"/>
              </a:rPr>
              <a:t>11</a:t>
            </a:fld>
            <a:endParaRPr lang="ru-RU"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PlaceHolder 1"/>
          <p:cNvSpPr>
            <a:spLocks noGrp="1"/>
          </p:cNvSpPr>
          <p:nvPr>
            <p:ph type="body"/>
          </p:nvPr>
        </p:nvSpPr>
        <p:spPr>
          <a:xfrm>
            <a:off x="698040" y="4343400"/>
            <a:ext cx="5583960" cy="4114440"/>
          </a:xfrm>
          <a:prstGeom prst="rect">
            <a:avLst/>
          </a:prstGeom>
        </p:spPr>
        <p:txBody>
          <a:bodyPr/>
          <a:lstStyle/>
          <a:p>
            <a:endParaRPr lang="ru-RU" sz="2000" b="0" strike="noStrike" spc="-1">
              <a:solidFill>
                <a:srgbClr val="000000"/>
              </a:solidFill>
              <a:uFill>
                <a:solidFill>
                  <a:srgbClr val="FFFFFF"/>
                </a:solidFill>
              </a:uFill>
              <a:latin typeface="Arial"/>
            </a:endParaRPr>
          </a:p>
        </p:txBody>
      </p:sp>
      <p:sp>
        <p:nvSpPr>
          <p:cNvPr id="1050" name="TextShape 2"/>
          <p:cNvSpPr txBox="1"/>
          <p:nvPr/>
        </p:nvSpPr>
        <p:spPr>
          <a:xfrm>
            <a:off x="3953880" y="8685360"/>
            <a:ext cx="3024360" cy="456840"/>
          </a:xfrm>
          <a:prstGeom prst="rect">
            <a:avLst/>
          </a:prstGeom>
          <a:noFill/>
          <a:ln>
            <a:noFill/>
          </a:ln>
        </p:spPr>
        <p:txBody>
          <a:bodyPr anchor="b"/>
          <a:lstStyle/>
          <a:p>
            <a:pPr algn="r">
              <a:lnSpc>
                <a:spcPct val="100000"/>
              </a:lnSpc>
            </a:pPr>
            <a:fld id="{07DBCA74-AF38-4C58-91C6-F38B9BE1DDFD}" type="slidenum">
              <a:rPr lang="ru-RU" sz="1200" b="0" strike="noStrike" spc="-1">
                <a:solidFill>
                  <a:srgbClr val="000000"/>
                </a:solidFill>
                <a:uFill>
                  <a:solidFill>
                    <a:srgbClr val="FFFFFF"/>
                  </a:solidFill>
                </a:uFill>
                <a:latin typeface="Lato Light"/>
                <a:ea typeface="+mn-ea"/>
              </a:rPr>
              <a:t>12</a:t>
            </a:fld>
            <a:endParaRPr lang="ru-RU"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PlaceHolder 1"/>
          <p:cNvSpPr>
            <a:spLocks noGrp="1"/>
          </p:cNvSpPr>
          <p:nvPr>
            <p:ph type="body"/>
          </p:nvPr>
        </p:nvSpPr>
        <p:spPr>
          <a:xfrm>
            <a:off x="698040" y="4343400"/>
            <a:ext cx="5583960" cy="4114440"/>
          </a:xfrm>
          <a:prstGeom prst="rect">
            <a:avLst/>
          </a:prstGeom>
        </p:spPr>
        <p:txBody>
          <a:bodyPr/>
          <a:lstStyle/>
          <a:p>
            <a:r>
              <a:rPr lang="en-US" sz="2000" b="0" strike="noStrike" spc="-1" dirty="0">
                <a:solidFill>
                  <a:srgbClr val="000000"/>
                </a:solidFill>
                <a:uFill>
                  <a:solidFill>
                    <a:srgbClr val="FFFFFF"/>
                  </a:solidFill>
                </a:uFill>
                <a:latin typeface="Arial"/>
              </a:rPr>
              <a:t>Infrastructu</a:t>
            </a:r>
            <a:r>
              <a:rPr lang="en-US" sz="2000" b="0" strike="noStrike" spc="-1" baseline="0" dirty="0">
                <a:solidFill>
                  <a:srgbClr val="000000"/>
                </a:solidFill>
                <a:uFill>
                  <a:solidFill>
                    <a:srgbClr val="FFFFFF"/>
                  </a:solidFill>
                </a:uFill>
                <a:latin typeface="Arial"/>
              </a:rPr>
              <a:t>re windfall:</a:t>
            </a:r>
            <a:r>
              <a:rPr lang="ru-RU" sz="2000" b="0" strike="noStrike" spc="-1" dirty="0">
                <a:solidFill>
                  <a:srgbClr val="000000"/>
                </a:solidFill>
                <a:uFill>
                  <a:solidFill>
                    <a:srgbClr val="FFFFFF"/>
                  </a:solidFill>
                </a:uFill>
                <a:latin typeface="Arial"/>
              </a:rPr>
              <a:t> LVC </a:t>
            </a:r>
            <a:r>
              <a:rPr lang="ru-RU" sz="2000" b="0" strike="noStrike" spc="-1" dirty="0" err="1">
                <a:solidFill>
                  <a:srgbClr val="000000"/>
                </a:solidFill>
                <a:uFill>
                  <a:solidFill>
                    <a:srgbClr val="FFFFFF"/>
                  </a:solidFill>
                </a:uFill>
                <a:latin typeface="Arial"/>
              </a:rPr>
              <a:t>may</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work</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as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a</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mechanism</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for</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off-loading</a:t>
            </a:r>
            <a:r>
              <a:rPr lang="ru-RU" sz="2000" b="0" strike="noStrike" spc="-1" dirty="0">
                <a:solidFill>
                  <a:srgbClr val="000000"/>
                </a:solidFill>
                <a:uFill>
                  <a:solidFill>
                    <a:srgbClr val="FFFFFF"/>
                  </a:solidFill>
                </a:uFill>
                <a:latin typeface="Arial"/>
              </a:rPr>
              <a:t> of </a:t>
            </a:r>
            <a:r>
              <a:rPr lang="ru-RU" sz="2000" b="0" strike="noStrike" spc="-1" dirty="0" err="1">
                <a:solidFill>
                  <a:srgbClr val="000000"/>
                </a:solidFill>
                <a:uFill>
                  <a:solidFill>
                    <a:srgbClr val="FFFFFF"/>
                  </a:solidFill>
                </a:uFill>
                <a:latin typeface="Arial"/>
              </a:rPr>
              <a:t>heavy</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costs</a:t>
            </a:r>
            <a:r>
              <a:rPr lang="ru-RU" sz="2000" b="0" strike="noStrike" spc="-1" dirty="0">
                <a:solidFill>
                  <a:srgbClr val="000000"/>
                </a:solidFill>
                <a:uFill>
                  <a:solidFill>
                    <a:srgbClr val="FFFFFF"/>
                  </a:solidFill>
                </a:uFill>
                <a:latin typeface="Arial"/>
              </a:rPr>
              <a:t> of </a:t>
            </a:r>
            <a:r>
              <a:rPr lang="ru-RU" sz="2000" b="0" strike="noStrike" spc="-1" dirty="0" err="1">
                <a:solidFill>
                  <a:srgbClr val="000000"/>
                </a:solidFill>
                <a:uFill>
                  <a:solidFill>
                    <a:srgbClr val="FFFFFF"/>
                  </a:solidFill>
                </a:uFill>
                <a:latin typeface="Arial"/>
              </a:rPr>
              <a:t>public</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upgrades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to</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a</a:t>
            </a:r>
            <a:r>
              <a:rPr lang="ru-RU" sz="2000" b="0" strike="noStrike" spc="-1" dirty="0">
                <a:solidFill>
                  <a:srgbClr val="000000"/>
                </a:solidFill>
                <a:uFill>
                  <a:solidFill>
                    <a:srgbClr val="FFFFFF"/>
                  </a:solidFill>
                </a:uFill>
                <a:latin typeface="Arial"/>
              </a:rPr>
              <a:t> private </a:t>
            </a:r>
            <a:r>
              <a:rPr lang="ru-RU" sz="2000" b="0" strike="noStrike" spc="-1" dirty="0" err="1">
                <a:solidFill>
                  <a:srgbClr val="000000"/>
                </a:solidFill>
                <a:uFill>
                  <a:solidFill>
                    <a:srgbClr val="FFFFFF"/>
                  </a:solidFill>
                </a:uFill>
                <a:latin typeface="Arial"/>
              </a:rPr>
              <a:t>project</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which</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would</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otherwise</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benefit</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from</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such</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public</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upgrades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as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windfalls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boosting</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returns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to</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exceptionally</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high</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levels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In</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a</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congenial</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scenario</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offloading</a:t>
            </a:r>
            <a:r>
              <a:rPr lang="ru-RU" sz="2000" b="0" strike="noStrike" spc="-1" dirty="0">
                <a:solidFill>
                  <a:srgbClr val="000000"/>
                </a:solidFill>
                <a:uFill>
                  <a:solidFill>
                    <a:srgbClr val="FFFFFF"/>
                  </a:solidFill>
                </a:uFill>
                <a:latin typeface="Arial"/>
              </a:rPr>
              <a:t> of </a:t>
            </a:r>
            <a:r>
              <a:rPr lang="ru-RU" sz="2000" b="0" strike="noStrike" spc="-1" dirty="0" err="1">
                <a:solidFill>
                  <a:srgbClr val="000000"/>
                </a:solidFill>
                <a:uFill>
                  <a:solidFill>
                    <a:srgbClr val="FFFFFF"/>
                  </a:solidFill>
                </a:uFill>
                <a:latin typeface="Arial"/>
              </a:rPr>
              <a:t>predictable</a:t>
            </a:r>
            <a:r>
              <a:rPr lang="ru-RU" sz="2000" b="0" strike="noStrike" spc="-1" dirty="0">
                <a:solidFill>
                  <a:srgbClr val="000000"/>
                </a:solidFill>
                <a:uFill>
                  <a:solidFill>
                    <a:srgbClr val="FFFFFF"/>
                  </a:solidFill>
                </a:uFill>
                <a:latin typeface="Arial"/>
              </a:rPr>
              <a:t> / </a:t>
            </a:r>
            <a:r>
              <a:rPr lang="ru-RU" sz="2000" b="0" strike="noStrike" spc="-1" dirty="0" err="1">
                <a:solidFill>
                  <a:srgbClr val="000000"/>
                </a:solidFill>
                <a:uFill>
                  <a:solidFill>
                    <a:srgbClr val="FFFFFF"/>
                  </a:solidFill>
                </a:uFill>
                <a:latin typeface="Arial"/>
              </a:rPr>
              <a:t>pre-defined</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share</a:t>
            </a:r>
            <a:r>
              <a:rPr lang="ru-RU" sz="2000" b="0" strike="noStrike" spc="-1" dirty="0">
                <a:solidFill>
                  <a:srgbClr val="000000"/>
                </a:solidFill>
                <a:uFill>
                  <a:solidFill>
                    <a:srgbClr val="FFFFFF"/>
                  </a:solidFill>
                </a:uFill>
                <a:latin typeface="Arial"/>
              </a:rPr>
              <a:t> of </a:t>
            </a:r>
            <a:r>
              <a:rPr lang="ru-RU" sz="2000" b="0" strike="noStrike" spc="-1" dirty="0" err="1">
                <a:solidFill>
                  <a:srgbClr val="000000"/>
                </a:solidFill>
                <a:uFill>
                  <a:solidFill>
                    <a:srgbClr val="FFFFFF"/>
                  </a:solidFill>
                </a:uFill>
                <a:latin typeface="Arial"/>
              </a:rPr>
              <a:t>public</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costs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burdens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a</a:t>
            </a:r>
            <a:r>
              <a:rPr lang="ru-RU" sz="2000" b="0" strike="noStrike" spc="-1" dirty="0">
                <a:solidFill>
                  <a:srgbClr val="000000"/>
                </a:solidFill>
                <a:uFill>
                  <a:solidFill>
                    <a:srgbClr val="FFFFFF"/>
                  </a:solidFill>
                </a:uFill>
                <a:latin typeface="Arial"/>
              </a:rPr>
              <a:t> private </a:t>
            </a:r>
            <a:r>
              <a:rPr lang="ru-RU" sz="2000" b="0" strike="noStrike" spc="-1" dirty="0" err="1">
                <a:solidFill>
                  <a:srgbClr val="000000"/>
                </a:solidFill>
                <a:uFill>
                  <a:solidFill>
                    <a:srgbClr val="FFFFFF"/>
                  </a:solidFill>
                </a:uFill>
                <a:latin typeface="Arial"/>
              </a:rPr>
              <a:t>project</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with</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extra</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outlays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dragging</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down</a:t>
            </a:r>
            <a:r>
              <a:rPr lang="ru-RU" sz="2000" b="0" strike="noStrike" spc="-1" dirty="0">
                <a:solidFill>
                  <a:srgbClr val="000000"/>
                </a:solidFill>
                <a:uFill>
                  <a:solidFill>
                    <a:srgbClr val="FFFFFF"/>
                  </a:solidFill>
                </a:uFill>
                <a:latin typeface="Arial"/>
              </a:rPr>
              <a:t> the </a:t>
            </a:r>
            <a:r>
              <a:rPr lang="ru-RU" sz="2000" b="0" strike="noStrike" spc="-1" dirty="0" err="1">
                <a:solidFill>
                  <a:srgbClr val="000000"/>
                </a:solidFill>
                <a:uFill>
                  <a:solidFill>
                    <a:srgbClr val="FFFFFF"/>
                  </a:solidFill>
                </a:uFill>
                <a:latin typeface="Arial"/>
              </a:rPr>
              <a:t>left</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side</a:t>
            </a:r>
            <a:r>
              <a:rPr lang="ru-RU" sz="2000" b="0" strike="noStrike" spc="-1" dirty="0">
                <a:solidFill>
                  <a:srgbClr val="000000"/>
                </a:solidFill>
                <a:uFill>
                  <a:solidFill>
                    <a:srgbClr val="FFFFFF"/>
                  </a:solidFill>
                </a:uFill>
                <a:latin typeface="Arial"/>
              </a:rPr>
              <a:t> of the CF </a:t>
            </a:r>
            <a:r>
              <a:rPr lang="ru-RU" sz="2000" b="0" strike="noStrike" spc="-1" dirty="0" err="1">
                <a:solidFill>
                  <a:srgbClr val="000000"/>
                </a:solidFill>
                <a:uFill>
                  <a:solidFill>
                    <a:srgbClr val="FFFFFF"/>
                  </a:solidFill>
                </a:uFill>
                <a:latin typeface="Arial"/>
              </a:rPr>
              <a:t>curve</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but</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still</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keeps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returns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and</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payback</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timeframe</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attractive</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for</a:t>
            </a:r>
            <a:r>
              <a:rPr lang="ru-RU" sz="2000" b="0" strike="noStrike" spc="-1" dirty="0">
                <a:solidFill>
                  <a:srgbClr val="000000"/>
                </a:solidFill>
                <a:uFill>
                  <a:solidFill>
                    <a:srgbClr val="FFFFFF"/>
                  </a:solidFill>
                </a:uFill>
                <a:latin typeface="Arial"/>
              </a:rPr>
              <a:t> private </a:t>
            </a:r>
            <a:r>
              <a:rPr lang="ru-RU" sz="2000" b="0" strike="noStrike" spc="-1" dirty="0" err="1">
                <a:solidFill>
                  <a:srgbClr val="000000"/>
                </a:solidFill>
                <a:uFill>
                  <a:solidFill>
                    <a:srgbClr val="FFFFFF"/>
                  </a:solidFill>
                </a:uFill>
                <a:latin typeface="Arial"/>
              </a:rPr>
              <a:t>investors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Understanding</a:t>
            </a:r>
            <a:r>
              <a:rPr lang="ru-RU" sz="2000" b="0" strike="noStrike" spc="-1" dirty="0">
                <a:solidFill>
                  <a:srgbClr val="000000"/>
                </a:solidFill>
                <a:uFill>
                  <a:solidFill>
                    <a:srgbClr val="FFFFFF"/>
                  </a:solidFill>
                </a:uFill>
                <a:latin typeface="Arial"/>
              </a:rPr>
              <a:t> the </a:t>
            </a:r>
            <a:r>
              <a:rPr lang="ru-RU" sz="2000" b="0" strike="noStrike" spc="-1" dirty="0" err="1">
                <a:solidFill>
                  <a:srgbClr val="000000"/>
                </a:solidFill>
                <a:uFill>
                  <a:solidFill>
                    <a:srgbClr val="FFFFFF"/>
                  </a:solidFill>
                </a:uFill>
                <a:latin typeface="Arial"/>
              </a:rPr>
              <a:t>fair</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share</a:t>
            </a:r>
            <a:r>
              <a:rPr lang="ru-RU" sz="2000" b="0" strike="noStrike" spc="-1" dirty="0">
                <a:solidFill>
                  <a:srgbClr val="000000"/>
                </a:solidFill>
                <a:uFill>
                  <a:solidFill>
                    <a:srgbClr val="FFFFFF"/>
                  </a:solidFill>
                </a:uFill>
                <a:latin typeface="Arial"/>
              </a:rPr>
              <a:t> of </a:t>
            </a:r>
            <a:r>
              <a:rPr lang="ru-RU" sz="2000" b="0" strike="noStrike" spc="-1" dirty="0" err="1">
                <a:solidFill>
                  <a:srgbClr val="000000"/>
                </a:solidFill>
                <a:uFill>
                  <a:solidFill>
                    <a:srgbClr val="FFFFFF"/>
                  </a:solidFill>
                </a:uFill>
                <a:latin typeface="Arial"/>
              </a:rPr>
              <a:t>offloaded</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costs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while</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keeping</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returns</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on</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par</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with</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investor</a:t>
            </a:r>
            <a:r>
              <a:rPr lang="ru-RU" sz="2000" b="0" strike="noStrike" spc="-1" dirty="0">
                <a:solidFill>
                  <a:srgbClr val="000000"/>
                </a:solidFill>
                <a:uFill>
                  <a:solidFill>
                    <a:srgbClr val="FFFFFF"/>
                  </a:solidFill>
                </a:uFill>
                <a:latin typeface="Arial"/>
              </a:rPr>
              <a:t> </a:t>
            </a:r>
            <a:r>
              <a:rPr lang="ru-RU" sz="2000" b="0" strike="noStrike" spc="-1" dirty="0" err="1">
                <a:solidFill>
                  <a:srgbClr val="000000"/>
                </a:solidFill>
                <a:uFill>
                  <a:solidFill>
                    <a:srgbClr val="FFFFFF"/>
                  </a:solidFill>
                </a:uFill>
                <a:latin typeface="Arial"/>
              </a:rPr>
              <a:t>expectations</a:t>
            </a:r>
            <a:r>
              <a:rPr lang="ru-RU" sz="2000" b="0" strike="noStrike" spc="-1" dirty="0">
                <a:solidFill>
                  <a:srgbClr val="000000"/>
                </a:solidFill>
                <a:uFill>
                  <a:solidFill>
                    <a:srgbClr val="FFFFFF"/>
                  </a:solidFill>
                </a:uFill>
                <a:latin typeface="Arial"/>
              </a:rPr>
              <a:t> (risk </a:t>
            </a:r>
            <a:r>
              <a:rPr lang="ru-RU" sz="2000" b="0" strike="noStrike" spc="-1" dirty="0" err="1">
                <a:solidFill>
                  <a:srgbClr val="000000"/>
                </a:solidFill>
                <a:uFill>
                  <a:solidFill>
                    <a:srgbClr val="FFFFFF"/>
                  </a:solidFill>
                </a:uFill>
                <a:latin typeface="Arial"/>
              </a:rPr>
              <a:t>adjusted</a:t>
            </a:r>
            <a:r>
              <a:rPr lang="ru-RU" sz="2000" b="0" strike="noStrike" spc="-1" dirty="0">
                <a:solidFill>
                  <a:srgbClr val="000000"/>
                </a:solidFill>
                <a:uFill>
                  <a:solidFill>
                    <a:srgbClr val="FFFFFF"/>
                  </a:solidFill>
                </a:uFill>
                <a:latin typeface="Arial"/>
              </a:rPr>
              <a:t>) – </a:t>
            </a:r>
            <a:r>
              <a:rPr lang="ru-RU" sz="2000" b="0" strike="noStrike" spc="-1" dirty="0" err="1">
                <a:solidFill>
                  <a:srgbClr val="000000"/>
                </a:solidFill>
                <a:uFill>
                  <a:solidFill>
                    <a:srgbClr val="FFFFFF"/>
                  </a:solidFill>
                </a:uFill>
                <a:latin typeface="Arial"/>
              </a:rPr>
              <a:t>is</a:t>
            </a:r>
            <a:r>
              <a:rPr lang="ru-RU" sz="2000" b="0" strike="noStrike" spc="-1" dirty="0">
                <a:solidFill>
                  <a:srgbClr val="000000"/>
                </a:solidFill>
                <a:uFill>
                  <a:solidFill>
                    <a:srgbClr val="FFFFFF"/>
                  </a:solidFill>
                </a:uFill>
                <a:latin typeface="Arial"/>
              </a:rPr>
              <a:t> the </a:t>
            </a:r>
            <a:r>
              <a:rPr lang="ru-RU" sz="2000" b="0" strike="noStrike" spc="-1" dirty="0" err="1">
                <a:solidFill>
                  <a:srgbClr val="000000"/>
                </a:solidFill>
                <a:uFill>
                  <a:solidFill>
                    <a:srgbClr val="FFFFFF"/>
                  </a:solidFill>
                </a:uFill>
                <a:latin typeface="Arial"/>
              </a:rPr>
              <a:t>art</a:t>
            </a:r>
            <a:r>
              <a:rPr lang="ru-RU" sz="2000" b="0" strike="noStrike" spc="-1" dirty="0">
                <a:solidFill>
                  <a:srgbClr val="000000"/>
                </a:solidFill>
                <a:uFill>
                  <a:solidFill>
                    <a:srgbClr val="FFFFFF"/>
                  </a:solidFill>
                </a:uFill>
                <a:latin typeface="Arial"/>
              </a:rPr>
              <a:t> of </a:t>
            </a:r>
            <a:r>
              <a:rPr lang="ru-RU" sz="2000" b="0" strike="noStrike" spc="-1" dirty="0" err="1">
                <a:solidFill>
                  <a:srgbClr val="000000"/>
                </a:solidFill>
                <a:uFill>
                  <a:solidFill>
                    <a:srgbClr val="FFFFFF"/>
                  </a:solidFill>
                </a:uFill>
                <a:latin typeface="Arial"/>
              </a:rPr>
              <a:t>negotiation</a:t>
            </a:r>
            <a:r>
              <a:rPr lang="ru-RU" sz="2000" b="0" strike="noStrike" spc="-1" dirty="0">
                <a:solidFill>
                  <a:srgbClr val="000000"/>
                </a:solidFill>
                <a:uFill>
                  <a:solidFill>
                    <a:srgbClr val="FFFFFF"/>
                  </a:solidFill>
                </a:uFill>
                <a:latin typeface="Arial"/>
              </a:rPr>
              <a:t>.</a:t>
            </a:r>
          </a:p>
        </p:txBody>
      </p:sp>
      <p:sp>
        <p:nvSpPr>
          <p:cNvPr id="1052" name="TextShape 2"/>
          <p:cNvSpPr txBox="1"/>
          <p:nvPr/>
        </p:nvSpPr>
        <p:spPr>
          <a:xfrm>
            <a:off x="3953880" y="8685360"/>
            <a:ext cx="3024360" cy="456840"/>
          </a:xfrm>
          <a:prstGeom prst="rect">
            <a:avLst/>
          </a:prstGeom>
          <a:noFill/>
          <a:ln>
            <a:noFill/>
          </a:ln>
        </p:spPr>
        <p:txBody>
          <a:bodyPr anchor="b"/>
          <a:lstStyle/>
          <a:p>
            <a:pPr algn="r">
              <a:lnSpc>
                <a:spcPct val="100000"/>
              </a:lnSpc>
            </a:pPr>
            <a:fld id="{FAD7A6CF-932B-4614-B038-8B09C78B623A}" type="slidenum">
              <a:rPr lang="ru-RU" sz="1200" b="0" strike="noStrike" spc="-1">
                <a:solidFill>
                  <a:srgbClr val="000000"/>
                </a:solidFill>
                <a:uFill>
                  <a:solidFill>
                    <a:srgbClr val="FFFFFF"/>
                  </a:solidFill>
                </a:uFill>
                <a:latin typeface="Lato Light"/>
                <a:ea typeface="+mn-ea"/>
              </a:rPr>
              <a:t>13</a:t>
            </a:fld>
            <a:endParaRPr lang="ru-RU" sz="12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5143500"/>
          </a:xfrm>
          <a:effectLst/>
        </p:spPr>
        <p:txBody>
          <a:bodyPr>
            <a:normAutofit/>
          </a:bodyPr>
          <a:lstStyle>
            <a:lvl1pPr marL="0" indent="0">
              <a:buNone/>
              <a:defRPr sz="1575">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36488472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7262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6"/>
          </a:p>
        </p:txBody>
      </p:sp>
      <p:sp>
        <p:nvSpPr>
          <p:cNvPr id="4" name="Picture Placeholder 13"/>
          <p:cNvSpPr>
            <a:spLocks noGrp="1"/>
          </p:cNvSpPr>
          <p:nvPr>
            <p:ph type="pic" sz="quarter" idx="13"/>
          </p:nvPr>
        </p:nvSpPr>
        <p:spPr>
          <a:xfrm>
            <a:off x="0" y="0"/>
            <a:ext cx="9161149" cy="5143500"/>
          </a:xfrm>
          <a:effectLst/>
        </p:spPr>
        <p:txBody>
          <a:bodyPr>
            <a:normAutofit/>
          </a:bodyPr>
          <a:lstStyle>
            <a:lvl1pPr marL="0" indent="0">
              <a:buNone/>
              <a:defRPr sz="1575">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993791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6_Custom Layou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00068" y="690611"/>
            <a:ext cx="3916569" cy="3621245"/>
          </a:xfrm>
          <a:custGeom>
            <a:avLst/>
            <a:gdLst/>
            <a:ahLst/>
            <a:cxnLst/>
            <a:rect l="l" t="t" r="r" b="b"/>
            <a:pathLst>
              <a:path w="999686" h="924306">
                <a:moveTo>
                  <a:pt x="48282" y="824071"/>
                </a:moveTo>
                <a:lnTo>
                  <a:pt x="46337" y="826860"/>
                </a:lnTo>
                <a:lnTo>
                  <a:pt x="47217" y="826282"/>
                </a:lnTo>
                <a:cubicBezTo>
                  <a:pt x="48155" y="825666"/>
                  <a:pt x="48859" y="825203"/>
                  <a:pt x="49328" y="824895"/>
                </a:cubicBezTo>
                <a:cubicBezTo>
                  <a:pt x="49019" y="824426"/>
                  <a:pt x="48671" y="824151"/>
                  <a:pt x="48282" y="824071"/>
                </a:cubicBezTo>
                <a:close/>
                <a:moveTo>
                  <a:pt x="371914" y="669830"/>
                </a:moveTo>
                <a:lnTo>
                  <a:pt x="367437" y="672773"/>
                </a:lnTo>
                <a:lnTo>
                  <a:pt x="364284" y="677294"/>
                </a:lnTo>
                <a:lnTo>
                  <a:pt x="367773" y="674818"/>
                </a:lnTo>
                <a:close/>
                <a:moveTo>
                  <a:pt x="390371" y="651880"/>
                </a:moveTo>
                <a:lnTo>
                  <a:pt x="382639" y="655856"/>
                </a:lnTo>
                <a:cubicBezTo>
                  <a:pt x="379842" y="658115"/>
                  <a:pt x="377478" y="660969"/>
                  <a:pt x="375548" y="664420"/>
                </a:cubicBezTo>
                <a:lnTo>
                  <a:pt x="373246" y="668387"/>
                </a:lnTo>
                <a:lnTo>
                  <a:pt x="382519" y="660847"/>
                </a:lnTo>
                <a:close/>
                <a:moveTo>
                  <a:pt x="401711" y="638286"/>
                </a:moveTo>
                <a:lnTo>
                  <a:pt x="397821" y="641976"/>
                </a:lnTo>
                <a:lnTo>
                  <a:pt x="394032" y="648118"/>
                </a:lnTo>
                <a:lnTo>
                  <a:pt x="397922" y="644428"/>
                </a:lnTo>
                <a:close/>
                <a:moveTo>
                  <a:pt x="596651" y="506659"/>
                </a:moveTo>
                <a:lnTo>
                  <a:pt x="593623" y="521996"/>
                </a:lnTo>
                <a:cubicBezTo>
                  <a:pt x="593057" y="528161"/>
                  <a:pt x="592981" y="535136"/>
                  <a:pt x="593397" y="542923"/>
                </a:cubicBezTo>
                <a:cubicBezTo>
                  <a:pt x="595166" y="569632"/>
                  <a:pt x="595353" y="594190"/>
                  <a:pt x="593959" y="616598"/>
                </a:cubicBezTo>
                <a:cubicBezTo>
                  <a:pt x="593812" y="627104"/>
                  <a:pt x="594288" y="637537"/>
                  <a:pt x="595387" y="647897"/>
                </a:cubicBezTo>
                <a:cubicBezTo>
                  <a:pt x="595614" y="648754"/>
                  <a:pt x="596392" y="648915"/>
                  <a:pt x="597718" y="648379"/>
                </a:cubicBezTo>
                <a:cubicBezTo>
                  <a:pt x="598965" y="648232"/>
                  <a:pt x="599668" y="647770"/>
                  <a:pt x="599829" y="646992"/>
                </a:cubicBezTo>
                <a:cubicBezTo>
                  <a:pt x="601344" y="641632"/>
                  <a:pt x="602148" y="631869"/>
                  <a:pt x="602242" y="617703"/>
                </a:cubicBezTo>
                <a:cubicBezTo>
                  <a:pt x="601960" y="601434"/>
                  <a:pt x="601880" y="590069"/>
                  <a:pt x="602000" y="583610"/>
                </a:cubicBezTo>
                <a:cubicBezTo>
                  <a:pt x="601960" y="577927"/>
                  <a:pt x="601773" y="570999"/>
                  <a:pt x="601438" y="562824"/>
                </a:cubicBezTo>
                <a:cubicBezTo>
                  <a:pt x="599749" y="535726"/>
                  <a:pt x="598959" y="519959"/>
                  <a:pt x="599066" y="515523"/>
                </a:cubicBezTo>
                <a:cubicBezTo>
                  <a:pt x="599233" y="513734"/>
                  <a:pt x="599079" y="512031"/>
                  <a:pt x="598603" y="510412"/>
                </a:cubicBezTo>
                <a:close/>
                <a:moveTo>
                  <a:pt x="599126" y="488787"/>
                </a:moveTo>
                <a:cubicBezTo>
                  <a:pt x="597263" y="487997"/>
                  <a:pt x="596091" y="488767"/>
                  <a:pt x="595608" y="491099"/>
                </a:cubicBezTo>
                <a:cubicBezTo>
                  <a:pt x="594965" y="494208"/>
                  <a:pt x="594742" y="496999"/>
                  <a:pt x="594940" y="499472"/>
                </a:cubicBezTo>
                <a:lnTo>
                  <a:pt x="596477" y="504828"/>
                </a:lnTo>
                <a:lnTo>
                  <a:pt x="598845" y="496024"/>
                </a:lnTo>
                <a:cubicBezTo>
                  <a:pt x="599562" y="493538"/>
                  <a:pt x="600118" y="491829"/>
                  <a:pt x="600513" y="490898"/>
                </a:cubicBezTo>
                <a:cubicBezTo>
                  <a:pt x="600674" y="490121"/>
                  <a:pt x="600212" y="489417"/>
                  <a:pt x="599126" y="488787"/>
                </a:cubicBezTo>
                <a:close/>
                <a:moveTo>
                  <a:pt x="681285" y="406087"/>
                </a:moveTo>
                <a:cubicBezTo>
                  <a:pt x="680735" y="406784"/>
                  <a:pt x="680487" y="407493"/>
                  <a:pt x="680541" y="408213"/>
                </a:cubicBezTo>
                <a:lnTo>
                  <a:pt x="681180" y="409530"/>
                </a:lnTo>
                <a:lnTo>
                  <a:pt x="681506" y="407956"/>
                </a:lnTo>
                <a:cubicBezTo>
                  <a:pt x="681586" y="407568"/>
                  <a:pt x="681512" y="406945"/>
                  <a:pt x="681285" y="406087"/>
                </a:cubicBezTo>
                <a:close/>
                <a:moveTo>
                  <a:pt x="999223" y="68209"/>
                </a:moveTo>
                <a:lnTo>
                  <a:pt x="999686" y="68913"/>
                </a:lnTo>
                <a:lnTo>
                  <a:pt x="998983" y="68830"/>
                </a:lnTo>
                <a:close/>
                <a:moveTo>
                  <a:pt x="994419" y="344"/>
                </a:moveTo>
                <a:cubicBezTo>
                  <a:pt x="995197" y="505"/>
                  <a:pt x="995659" y="1208"/>
                  <a:pt x="995806" y="2455"/>
                </a:cubicBezTo>
                <a:cubicBezTo>
                  <a:pt x="995712" y="4867"/>
                  <a:pt x="995351" y="6616"/>
                  <a:pt x="994721" y="7701"/>
                </a:cubicBezTo>
                <a:cubicBezTo>
                  <a:pt x="994238" y="10033"/>
                  <a:pt x="993488" y="11702"/>
                  <a:pt x="992469" y="12707"/>
                </a:cubicBezTo>
                <a:cubicBezTo>
                  <a:pt x="984696" y="22852"/>
                  <a:pt x="978431" y="34524"/>
                  <a:pt x="973674" y="47725"/>
                </a:cubicBezTo>
                <a:cubicBezTo>
                  <a:pt x="970270" y="56342"/>
                  <a:pt x="965505" y="64678"/>
                  <a:pt x="959381" y="72732"/>
                </a:cubicBezTo>
                <a:cubicBezTo>
                  <a:pt x="956553" y="76605"/>
                  <a:pt x="953330" y="81409"/>
                  <a:pt x="949711" y="87145"/>
                </a:cubicBezTo>
                <a:cubicBezTo>
                  <a:pt x="948063" y="89236"/>
                  <a:pt x="947695" y="91997"/>
                  <a:pt x="948606" y="95427"/>
                </a:cubicBezTo>
                <a:cubicBezTo>
                  <a:pt x="949289" y="98000"/>
                  <a:pt x="951360" y="96808"/>
                  <a:pt x="954817" y="91849"/>
                </a:cubicBezTo>
                <a:cubicBezTo>
                  <a:pt x="958824" y="86194"/>
                  <a:pt x="961297" y="83058"/>
                  <a:pt x="962235" y="82442"/>
                </a:cubicBezTo>
                <a:cubicBezTo>
                  <a:pt x="965840" y="78729"/>
                  <a:pt x="971047" y="74133"/>
                  <a:pt x="977855" y="68651"/>
                </a:cubicBezTo>
                <a:cubicBezTo>
                  <a:pt x="980280" y="66722"/>
                  <a:pt x="983008" y="66273"/>
                  <a:pt x="986036" y="67305"/>
                </a:cubicBezTo>
                <a:lnTo>
                  <a:pt x="998983" y="68830"/>
                </a:lnTo>
                <a:lnTo>
                  <a:pt x="997263" y="73275"/>
                </a:lnTo>
                <a:cubicBezTo>
                  <a:pt x="996352" y="75721"/>
                  <a:pt x="995183" y="78924"/>
                  <a:pt x="993756" y="82884"/>
                </a:cubicBezTo>
                <a:cubicBezTo>
                  <a:pt x="991692" y="88941"/>
                  <a:pt x="989521" y="93558"/>
                  <a:pt x="987242" y="96734"/>
                </a:cubicBezTo>
                <a:cubicBezTo>
                  <a:pt x="977808" y="110993"/>
                  <a:pt x="968152" y="123383"/>
                  <a:pt x="958275" y="133903"/>
                </a:cubicBezTo>
                <a:cubicBezTo>
                  <a:pt x="955688" y="136611"/>
                  <a:pt x="951453" y="141408"/>
                  <a:pt x="945570" y="148296"/>
                </a:cubicBezTo>
                <a:cubicBezTo>
                  <a:pt x="939848" y="154407"/>
                  <a:pt x="935418" y="159165"/>
                  <a:pt x="932282" y="162569"/>
                </a:cubicBezTo>
                <a:cubicBezTo>
                  <a:pt x="929696" y="165276"/>
                  <a:pt x="919343" y="177116"/>
                  <a:pt x="901224" y="198090"/>
                </a:cubicBezTo>
                <a:cubicBezTo>
                  <a:pt x="894872" y="205286"/>
                  <a:pt x="884332" y="216074"/>
                  <a:pt x="869603" y="230454"/>
                </a:cubicBezTo>
                <a:cubicBezTo>
                  <a:pt x="854326" y="245531"/>
                  <a:pt x="844569" y="255468"/>
                  <a:pt x="840334" y="260266"/>
                </a:cubicBezTo>
                <a:cubicBezTo>
                  <a:pt x="838056" y="263442"/>
                  <a:pt x="835081" y="266068"/>
                  <a:pt x="831409" y="268146"/>
                </a:cubicBezTo>
                <a:cubicBezTo>
                  <a:pt x="822658" y="273225"/>
                  <a:pt x="812834" y="281527"/>
                  <a:pt x="801939" y="293052"/>
                </a:cubicBezTo>
                <a:cubicBezTo>
                  <a:pt x="796685" y="298855"/>
                  <a:pt x="784771" y="311385"/>
                  <a:pt x="766197" y="330643"/>
                </a:cubicBezTo>
                <a:cubicBezTo>
                  <a:pt x="750839" y="346109"/>
                  <a:pt x="738884" y="358834"/>
                  <a:pt x="730334" y="368817"/>
                </a:cubicBezTo>
                <a:cubicBezTo>
                  <a:pt x="730884" y="368121"/>
                  <a:pt x="730140" y="368777"/>
                  <a:pt x="728103" y="370788"/>
                </a:cubicBezTo>
                <a:cubicBezTo>
                  <a:pt x="723948" y="375197"/>
                  <a:pt x="718641" y="377341"/>
                  <a:pt x="712182" y="377220"/>
                </a:cubicBezTo>
                <a:lnTo>
                  <a:pt x="707377" y="379874"/>
                </a:lnTo>
                <a:cubicBezTo>
                  <a:pt x="704094" y="382031"/>
                  <a:pt x="702834" y="384203"/>
                  <a:pt x="703598" y="386387"/>
                </a:cubicBezTo>
                <a:cubicBezTo>
                  <a:pt x="705287" y="389979"/>
                  <a:pt x="704248" y="394019"/>
                  <a:pt x="700482" y="398508"/>
                </a:cubicBezTo>
                <a:cubicBezTo>
                  <a:pt x="697856" y="401410"/>
                  <a:pt x="694921" y="403842"/>
                  <a:pt x="691677" y="405806"/>
                </a:cubicBezTo>
                <a:lnTo>
                  <a:pt x="681459" y="410105"/>
                </a:lnTo>
                <a:lnTo>
                  <a:pt x="681606" y="410409"/>
                </a:lnTo>
                <a:lnTo>
                  <a:pt x="668017" y="417324"/>
                </a:lnTo>
                <a:cubicBezTo>
                  <a:pt x="667079" y="417940"/>
                  <a:pt x="666141" y="418557"/>
                  <a:pt x="665203" y="419173"/>
                </a:cubicBezTo>
                <a:cubicBezTo>
                  <a:pt x="662080" y="420554"/>
                  <a:pt x="659259" y="423415"/>
                  <a:pt x="656740" y="427757"/>
                </a:cubicBezTo>
                <a:cubicBezTo>
                  <a:pt x="650722" y="431375"/>
                  <a:pt x="642735" y="438639"/>
                  <a:pt x="632778" y="449548"/>
                </a:cubicBezTo>
                <a:cubicBezTo>
                  <a:pt x="629012" y="454037"/>
                  <a:pt x="626720" y="459237"/>
                  <a:pt x="625903" y="465147"/>
                </a:cubicBezTo>
                <a:cubicBezTo>
                  <a:pt x="625487" y="469114"/>
                  <a:pt x="625186" y="473510"/>
                  <a:pt x="624998" y="478334"/>
                </a:cubicBezTo>
                <a:cubicBezTo>
                  <a:pt x="624462" y="488761"/>
                  <a:pt x="624019" y="496775"/>
                  <a:pt x="623671" y="502377"/>
                </a:cubicBezTo>
                <a:cubicBezTo>
                  <a:pt x="623698" y="510082"/>
                  <a:pt x="622833" y="517199"/>
                  <a:pt x="621078" y="523725"/>
                </a:cubicBezTo>
                <a:cubicBezTo>
                  <a:pt x="616052" y="542139"/>
                  <a:pt x="615268" y="560619"/>
                  <a:pt x="618726" y="579167"/>
                </a:cubicBezTo>
                <a:cubicBezTo>
                  <a:pt x="620535" y="588052"/>
                  <a:pt x="620133" y="595872"/>
                  <a:pt x="617519" y="602627"/>
                </a:cubicBezTo>
                <a:cubicBezTo>
                  <a:pt x="615536" y="608295"/>
                  <a:pt x="614316" y="616149"/>
                  <a:pt x="613861" y="626186"/>
                </a:cubicBezTo>
                <a:cubicBezTo>
                  <a:pt x="612936" y="648285"/>
                  <a:pt x="612353" y="659918"/>
                  <a:pt x="612112" y="661084"/>
                </a:cubicBezTo>
                <a:cubicBezTo>
                  <a:pt x="611830" y="668321"/>
                  <a:pt x="609961" y="674418"/>
                  <a:pt x="606503" y="679377"/>
                </a:cubicBezTo>
                <a:cubicBezTo>
                  <a:pt x="604774" y="681856"/>
                  <a:pt x="604050" y="685354"/>
                  <a:pt x="604332" y="689870"/>
                </a:cubicBezTo>
                <a:cubicBezTo>
                  <a:pt x="603823" y="708003"/>
                  <a:pt x="605940" y="723233"/>
                  <a:pt x="610684" y="735563"/>
                </a:cubicBezTo>
                <a:cubicBezTo>
                  <a:pt x="611984" y="739074"/>
                  <a:pt x="611455" y="742612"/>
                  <a:pt x="609096" y="746177"/>
                </a:cubicBezTo>
                <a:cubicBezTo>
                  <a:pt x="606657" y="750130"/>
                  <a:pt x="606201" y="754291"/>
                  <a:pt x="607729" y="758660"/>
                </a:cubicBezTo>
                <a:cubicBezTo>
                  <a:pt x="608493" y="760845"/>
                  <a:pt x="609980" y="765408"/>
                  <a:pt x="612192" y="772350"/>
                </a:cubicBezTo>
                <a:cubicBezTo>
                  <a:pt x="613867" y="777965"/>
                  <a:pt x="615394" y="782334"/>
                  <a:pt x="616775" y="785457"/>
                </a:cubicBezTo>
                <a:cubicBezTo>
                  <a:pt x="618222" y="790214"/>
                  <a:pt x="617559" y="796359"/>
                  <a:pt x="614785" y="803890"/>
                </a:cubicBezTo>
                <a:cubicBezTo>
                  <a:pt x="614543" y="805056"/>
                  <a:pt x="613954" y="805948"/>
                  <a:pt x="613016" y="806564"/>
                </a:cubicBezTo>
                <a:cubicBezTo>
                  <a:pt x="612547" y="806872"/>
                  <a:pt x="610396" y="808454"/>
                  <a:pt x="606563" y="811308"/>
                </a:cubicBezTo>
                <a:cubicBezTo>
                  <a:pt x="610128" y="813667"/>
                  <a:pt x="612064" y="815081"/>
                  <a:pt x="612372" y="815550"/>
                </a:cubicBezTo>
                <a:cubicBezTo>
                  <a:pt x="613458" y="816180"/>
                  <a:pt x="613920" y="816883"/>
                  <a:pt x="613759" y="817661"/>
                </a:cubicBezTo>
                <a:cubicBezTo>
                  <a:pt x="613746" y="819684"/>
                  <a:pt x="612647" y="821078"/>
                  <a:pt x="610463" y="821842"/>
                </a:cubicBezTo>
                <a:cubicBezTo>
                  <a:pt x="610463" y="821842"/>
                  <a:pt x="608399" y="822023"/>
                  <a:pt x="604271" y="822385"/>
                </a:cubicBezTo>
                <a:cubicBezTo>
                  <a:pt x="600840" y="823296"/>
                  <a:pt x="597557" y="825454"/>
                  <a:pt x="594421" y="828858"/>
                </a:cubicBezTo>
                <a:cubicBezTo>
                  <a:pt x="591285" y="832261"/>
                  <a:pt x="590367" y="835719"/>
                  <a:pt x="591667" y="839230"/>
                </a:cubicBezTo>
                <a:cubicBezTo>
                  <a:pt x="591895" y="840088"/>
                  <a:pt x="592277" y="841180"/>
                  <a:pt x="592813" y="842507"/>
                </a:cubicBezTo>
                <a:cubicBezTo>
                  <a:pt x="593657" y="844303"/>
                  <a:pt x="594233" y="845435"/>
                  <a:pt x="594541" y="845904"/>
                </a:cubicBezTo>
                <a:cubicBezTo>
                  <a:pt x="596297" y="851131"/>
                  <a:pt x="594367" y="854582"/>
                  <a:pt x="588752" y="856257"/>
                </a:cubicBezTo>
                <a:cubicBezTo>
                  <a:pt x="585629" y="857637"/>
                  <a:pt x="583834" y="858482"/>
                  <a:pt x="583365" y="858790"/>
                </a:cubicBezTo>
                <a:cubicBezTo>
                  <a:pt x="581394" y="862435"/>
                  <a:pt x="578754" y="867360"/>
                  <a:pt x="575444" y="873565"/>
                </a:cubicBezTo>
                <a:cubicBezTo>
                  <a:pt x="574653" y="875428"/>
                  <a:pt x="574318" y="879006"/>
                  <a:pt x="574439" y="884300"/>
                </a:cubicBezTo>
                <a:cubicBezTo>
                  <a:pt x="574586" y="885546"/>
                  <a:pt x="574452" y="888152"/>
                  <a:pt x="574037" y="892119"/>
                </a:cubicBezTo>
                <a:lnTo>
                  <a:pt x="572851" y="894914"/>
                </a:lnTo>
                <a:cubicBezTo>
                  <a:pt x="571980" y="897165"/>
                  <a:pt x="570063" y="898592"/>
                  <a:pt x="567102" y="899195"/>
                </a:cubicBezTo>
                <a:cubicBezTo>
                  <a:pt x="564448" y="900267"/>
                  <a:pt x="562230" y="900214"/>
                  <a:pt x="560448" y="899034"/>
                </a:cubicBezTo>
                <a:cubicBezTo>
                  <a:pt x="557044" y="895898"/>
                  <a:pt x="552876" y="890578"/>
                  <a:pt x="547944" y="883073"/>
                </a:cubicBezTo>
                <a:cubicBezTo>
                  <a:pt x="546095" y="880259"/>
                  <a:pt x="544239" y="878456"/>
                  <a:pt x="542376" y="877666"/>
                </a:cubicBezTo>
                <a:cubicBezTo>
                  <a:pt x="538959" y="876553"/>
                  <a:pt x="537029" y="874128"/>
                  <a:pt x="536586" y="870389"/>
                </a:cubicBezTo>
                <a:cubicBezTo>
                  <a:pt x="535233" y="863219"/>
                  <a:pt x="534710" y="859868"/>
                  <a:pt x="535019" y="860337"/>
                </a:cubicBezTo>
                <a:cubicBezTo>
                  <a:pt x="533424" y="854334"/>
                  <a:pt x="529082" y="851814"/>
                  <a:pt x="521992" y="852779"/>
                </a:cubicBezTo>
                <a:cubicBezTo>
                  <a:pt x="518562" y="853690"/>
                  <a:pt x="513891" y="853737"/>
                  <a:pt x="507981" y="852920"/>
                </a:cubicBezTo>
                <a:cubicBezTo>
                  <a:pt x="499190" y="852316"/>
                  <a:pt x="492951" y="848189"/>
                  <a:pt x="489266" y="840537"/>
                </a:cubicBezTo>
                <a:cubicBezTo>
                  <a:pt x="485205" y="830780"/>
                  <a:pt x="481480" y="823322"/>
                  <a:pt x="478089" y="818163"/>
                </a:cubicBezTo>
                <a:cubicBezTo>
                  <a:pt x="471013" y="805351"/>
                  <a:pt x="461116" y="783647"/>
                  <a:pt x="448398" y="753051"/>
                </a:cubicBezTo>
                <a:cubicBezTo>
                  <a:pt x="445638" y="746806"/>
                  <a:pt x="444820" y="740963"/>
                  <a:pt x="445946" y="735522"/>
                </a:cubicBezTo>
                <a:cubicBezTo>
                  <a:pt x="446991" y="730470"/>
                  <a:pt x="446636" y="725330"/>
                  <a:pt x="444881" y="720104"/>
                </a:cubicBezTo>
                <a:cubicBezTo>
                  <a:pt x="440136" y="707774"/>
                  <a:pt x="436505" y="692027"/>
                  <a:pt x="433985" y="672863"/>
                </a:cubicBezTo>
                <a:cubicBezTo>
                  <a:pt x="432270" y="661566"/>
                  <a:pt x="430146" y="653223"/>
                  <a:pt x="427613" y="647836"/>
                </a:cubicBezTo>
                <a:cubicBezTo>
                  <a:pt x="426541" y="645182"/>
                  <a:pt x="424015" y="644660"/>
                  <a:pt x="420034" y="646268"/>
                </a:cubicBezTo>
                <a:cubicBezTo>
                  <a:pt x="415893" y="648653"/>
                  <a:pt x="411826" y="651662"/>
                  <a:pt x="407832" y="655294"/>
                </a:cubicBezTo>
                <a:cubicBezTo>
                  <a:pt x="380332" y="682432"/>
                  <a:pt x="366857" y="695652"/>
                  <a:pt x="367407" y="694955"/>
                </a:cubicBezTo>
                <a:cubicBezTo>
                  <a:pt x="361925" y="699900"/>
                  <a:pt x="358052" y="702949"/>
                  <a:pt x="355787" y="704102"/>
                </a:cubicBezTo>
                <a:cubicBezTo>
                  <a:pt x="353214" y="704785"/>
                  <a:pt x="351465" y="704423"/>
                  <a:pt x="350541" y="703016"/>
                </a:cubicBezTo>
                <a:cubicBezTo>
                  <a:pt x="349924" y="702078"/>
                  <a:pt x="349891" y="701261"/>
                  <a:pt x="350440" y="700564"/>
                </a:cubicBezTo>
                <a:cubicBezTo>
                  <a:pt x="351070" y="699478"/>
                  <a:pt x="352290" y="697502"/>
                  <a:pt x="354099" y="694634"/>
                </a:cubicBezTo>
                <a:cubicBezTo>
                  <a:pt x="355828" y="692154"/>
                  <a:pt x="357241" y="690218"/>
                  <a:pt x="358340" y="688824"/>
                </a:cubicBezTo>
                <a:cubicBezTo>
                  <a:pt x="358421" y="688435"/>
                  <a:pt x="358846" y="687358"/>
                  <a:pt x="359617" y="685593"/>
                </a:cubicBezTo>
                <a:lnTo>
                  <a:pt x="362586" y="679062"/>
                </a:lnTo>
                <a:lnTo>
                  <a:pt x="351345" y="687377"/>
                </a:lnTo>
                <a:cubicBezTo>
                  <a:pt x="305042" y="732915"/>
                  <a:pt x="278440" y="759631"/>
                  <a:pt x="271538" y="767524"/>
                </a:cubicBezTo>
                <a:cubicBezTo>
                  <a:pt x="265655" y="774413"/>
                  <a:pt x="248019" y="793054"/>
                  <a:pt x="218629" y="823449"/>
                </a:cubicBezTo>
                <a:cubicBezTo>
                  <a:pt x="214555" y="827469"/>
                  <a:pt x="210052" y="831603"/>
                  <a:pt x="205120" y="835852"/>
                </a:cubicBezTo>
                <a:cubicBezTo>
                  <a:pt x="201676" y="838786"/>
                  <a:pt x="198091" y="839463"/>
                  <a:pt x="194366" y="837882"/>
                </a:cubicBezTo>
                <a:cubicBezTo>
                  <a:pt x="192583" y="836702"/>
                  <a:pt x="190908" y="836964"/>
                  <a:pt x="189340" y="838666"/>
                </a:cubicBezTo>
                <a:cubicBezTo>
                  <a:pt x="185252" y="844710"/>
                  <a:pt x="180743" y="849856"/>
                  <a:pt x="175811" y="854104"/>
                </a:cubicBezTo>
                <a:cubicBezTo>
                  <a:pt x="171268" y="858433"/>
                  <a:pt x="168098" y="861019"/>
                  <a:pt x="166303" y="861864"/>
                </a:cubicBezTo>
                <a:cubicBezTo>
                  <a:pt x="159749" y="864155"/>
                  <a:pt x="151849" y="870018"/>
                  <a:pt x="142602" y="879453"/>
                </a:cubicBezTo>
                <a:cubicBezTo>
                  <a:pt x="135472" y="886489"/>
                  <a:pt x="127519" y="888693"/>
                  <a:pt x="118741" y="886067"/>
                </a:cubicBezTo>
                <a:cubicBezTo>
                  <a:pt x="114157" y="884713"/>
                  <a:pt x="109674" y="885812"/>
                  <a:pt x="105292" y="889363"/>
                </a:cubicBezTo>
                <a:cubicBezTo>
                  <a:pt x="102786" y="891682"/>
                  <a:pt x="101298" y="892995"/>
                  <a:pt x="100829" y="893303"/>
                </a:cubicBezTo>
                <a:cubicBezTo>
                  <a:pt x="95027" y="899803"/>
                  <a:pt x="84406" y="905103"/>
                  <a:pt x="68967" y="909204"/>
                </a:cubicBezTo>
                <a:cubicBezTo>
                  <a:pt x="68498" y="909512"/>
                  <a:pt x="67486" y="909506"/>
                  <a:pt x="65932" y="909184"/>
                </a:cubicBezTo>
                <a:cubicBezTo>
                  <a:pt x="60102" y="907978"/>
                  <a:pt x="55686" y="910712"/>
                  <a:pt x="52684" y="917386"/>
                </a:cubicBezTo>
                <a:cubicBezTo>
                  <a:pt x="51733" y="920026"/>
                  <a:pt x="50286" y="921145"/>
                  <a:pt x="48342" y="920743"/>
                </a:cubicBezTo>
                <a:cubicBezTo>
                  <a:pt x="46399" y="920341"/>
                  <a:pt x="45434" y="919128"/>
                  <a:pt x="45448" y="917104"/>
                </a:cubicBezTo>
                <a:lnTo>
                  <a:pt x="44764" y="914531"/>
                </a:lnTo>
                <a:cubicBezTo>
                  <a:pt x="44174" y="909546"/>
                  <a:pt x="40301" y="906718"/>
                  <a:pt x="33145" y="906048"/>
                </a:cubicBezTo>
                <a:cubicBezTo>
                  <a:pt x="29955" y="905793"/>
                  <a:pt x="27148" y="906631"/>
                  <a:pt x="24722" y="908561"/>
                </a:cubicBezTo>
                <a:cubicBezTo>
                  <a:pt x="26210" y="907247"/>
                  <a:pt x="23429" y="909914"/>
                  <a:pt x="16380" y="916561"/>
                </a:cubicBezTo>
                <a:cubicBezTo>
                  <a:pt x="14503" y="917794"/>
                  <a:pt x="12078" y="919724"/>
                  <a:pt x="9103" y="922351"/>
                </a:cubicBezTo>
                <a:cubicBezTo>
                  <a:pt x="5739" y="924897"/>
                  <a:pt x="3092" y="924957"/>
                  <a:pt x="1162" y="922532"/>
                </a:cubicBezTo>
                <a:cubicBezTo>
                  <a:pt x="10" y="920267"/>
                  <a:pt x="-285" y="917774"/>
                  <a:pt x="278" y="915054"/>
                </a:cubicBezTo>
                <a:cubicBezTo>
                  <a:pt x="439" y="914276"/>
                  <a:pt x="794" y="913539"/>
                  <a:pt x="1343" y="912842"/>
                </a:cubicBezTo>
                <a:cubicBezTo>
                  <a:pt x="8808" y="902228"/>
                  <a:pt x="14323" y="892224"/>
                  <a:pt x="17887" y="882830"/>
                </a:cubicBezTo>
                <a:cubicBezTo>
                  <a:pt x="19080" y="879024"/>
                  <a:pt x="24240" y="869757"/>
                  <a:pt x="33366" y="855028"/>
                </a:cubicBezTo>
                <a:cubicBezTo>
                  <a:pt x="35256" y="851772"/>
                  <a:pt x="38084" y="847899"/>
                  <a:pt x="41850" y="843409"/>
                </a:cubicBezTo>
                <a:cubicBezTo>
                  <a:pt x="43304" y="841278"/>
                  <a:pt x="44302" y="838901"/>
                  <a:pt x="44845" y="836278"/>
                </a:cubicBezTo>
                <a:lnTo>
                  <a:pt x="45088" y="828274"/>
                </a:lnTo>
                <a:lnTo>
                  <a:pt x="40583" y="831901"/>
                </a:lnTo>
                <a:cubicBezTo>
                  <a:pt x="39370" y="832866"/>
                  <a:pt x="38647" y="833425"/>
                  <a:pt x="38412" y="833579"/>
                </a:cubicBezTo>
                <a:cubicBezTo>
                  <a:pt x="36295" y="835978"/>
                  <a:pt x="33118" y="839576"/>
                  <a:pt x="28884" y="844374"/>
                </a:cubicBezTo>
                <a:cubicBezTo>
                  <a:pt x="24180" y="849480"/>
                  <a:pt x="21003" y="853078"/>
                  <a:pt x="19355" y="855169"/>
                </a:cubicBezTo>
                <a:cubicBezTo>
                  <a:pt x="15670" y="859270"/>
                  <a:pt x="11307" y="859786"/>
                  <a:pt x="6268" y="856717"/>
                </a:cubicBezTo>
                <a:cubicBezTo>
                  <a:pt x="6349" y="856328"/>
                  <a:pt x="4412" y="854914"/>
                  <a:pt x="459" y="852475"/>
                </a:cubicBezTo>
                <a:cubicBezTo>
                  <a:pt x="861" y="850532"/>
                  <a:pt x="1230" y="847771"/>
                  <a:pt x="1565" y="844193"/>
                </a:cubicBezTo>
                <a:cubicBezTo>
                  <a:pt x="2221" y="839060"/>
                  <a:pt x="4084" y="833974"/>
                  <a:pt x="7153" y="828936"/>
                </a:cubicBezTo>
                <a:cubicBezTo>
                  <a:pt x="14001" y="817383"/>
                  <a:pt x="21580" y="807198"/>
                  <a:pt x="29889" y="798380"/>
                </a:cubicBezTo>
                <a:cubicBezTo>
                  <a:pt x="35531" y="792658"/>
                  <a:pt x="48390" y="778499"/>
                  <a:pt x="68465" y="755904"/>
                </a:cubicBezTo>
                <a:cubicBezTo>
                  <a:pt x="84614" y="738576"/>
                  <a:pt x="97862" y="724498"/>
                  <a:pt x="108208" y="713669"/>
                </a:cubicBezTo>
                <a:cubicBezTo>
                  <a:pt x="115337" y="706634"/>
                  <a:pt x="121596" y="701849"/>
                  <a:pt x="126983" y="699317"/>
                </a:cubicBezTo>
                <a:cubicBezTo>
                  <a:pt x="132920" y="696087"/>
                  <a:pt x="139963" y="690452"/>
                  <a:pt x="148111" y="682411"/>
                </a:cubicBezTo>
                <a:cubicBezTo>
                  <a:pt x="156889" y="673284"/>
                  <a:pt x="170324" y="660258"/>
                  <a:pt x="188416" y="643332"/>
                </a:cubicBezTo>
                <a:cubicBezTo>
                  <a:pt x="207138" y="625320"/>
                  <a:pt x="220613" y="612100"/>
                  <a:pt x="228842" y="603670"/>
                </a:cubicBezTo>
                <a:cubicBezTo>
                  <a:pt x="229311" y="603362"/>
                  <a:pt x="231542" y="601392"/>
                  <a:pt x="235536" y="597760"/>
                </a:cubicBezTo>
                <a:cubicBezTo>
                  <a:pt x="238900" y="595214"/>
                  <a:pt x="242565" y="594149"/>
                  <a:pt x="246532" y="594564"/>
                </a:cubicBezTo>
                <a:cubicBezTo>
                  <a:pt x="247309" y="594725"/>
                  <a:pt x="248281" y="594926"/>
                  <a:pt x="249447" y="595167"/>
                </a:cubicBezTo>
                <a:cubicBezTo>
                  <a:pt x="253802" y="595663"/>
                  <a:pt x="258057" y="593706"/>
                  <a:pt x="262212" y="589297"/>
                </a:cubicBezTo>
                <a:cubicBezTo>
                  <a:pt x="262212" y="589297"/>
                  <a:pt x="263351" y="587709"/>
                  <a:pt x="265629" y="584533"/>
                </a:cubicBezTo>
                <a:lnTo>
                  <a:pt x="264926" y="584995"/>
                </a:lnTo>
                <a:cubicBezTo>
                  <a:pt x="268048" y="583615"/>
                  <a:pt x="271338" y="580446"/>
                  <a:pt x="274796" y="575487"/>
                </a:cubicBezTo>
                <a:cubicBezTo>
                  <a:pt x="279178" y="571936"/>
                  <a:pt x="280719" y="568404"/>
                  <a:pt x="279419" y="564893"/>
                </a:cubicBezTo>
                <a:cubicBezTo>
                  <a:pt x="281858" y="560940"/>
                  <a:pt x="284954" y="557730"/>
                  <a:pt x="288707" y="555264"/>
                </a:cubicBezTo>
                <a:cubicBezTo>
                  <a:pt x="289779" y="557918"/>
                  <a:pt x="291722" y="558320"/>
                  <a:pt x="294536" y="556470"/>
                </a:cubicBezTo>
                <a:lnTo>
                  <a:pt x="293833" y="556933"/>
                </a:lnTo>
                <a:lnTo>
                  <a:pt x="302034" y="552551"/>
                </a:lnTo>
                <a:lnTo>
                  <a:pt x="301451" y="552430"/>
                </a:lnTo>
                <a:cubicBezTo>
                  <a:pt x="305432" y="550822"/>
                  <a:pt x="308722" y="547652"/>
                  <a:pt x="311322" y="542922"/>
                </a:cubicBezTo>
                <a:cubicBezTo>
                  <a:pt x="315999" y="541863"/>
                  <a:pt x="319591" y="540174"/>
                  <a:pt x="322097" y="537856"/>
                </a:cubicBezTo>
                <a:cubicBezTo>
                  <a:pt x="328677" y="531517"/>
                  <a:pt x="338225" y="523563"/>
                  <a:pt x="350742" y="513995"/>
                </a:cubicBezTo>
                <a:cubicBezTo>
                  <a:pt x="365297" y="502416"/>
                  <a:pt x="375039" y="494502"/>
                  <a:pt x="379971" y="490254"/>
                </a:cubicBezTo>
                <a:cubicBezTo>
                  <a:pt x="386310" y="485081"/>
                  <a:pt x="402667" y="471646"/>
                  <a:pt x="429041" y="449949"/>
                </a:cubicBezTo>
                <a:cubicBezTo>
                  <a:pt x="436787" y="443851"/>
                  <a:pt x="441853" y="436997"/>
                  <a:pt x="444238" y="429385"/>
                </a:cubicBezTo>
                <a:cubicBezTo>
                  <a:pt x="446865" y="420607"/>
                  <a:pt x="448018" y="416995"/>
                  <a:pt x="447696" y="418549"/>
                </a:cubicBezTo>
                <a:cubicBezTo>
                  <a:pt x="448808" y="415132"/>
                  <a:pt x="449137" y="412566"/>
                  <a:pt x="448681" y="410850"/>
                </a:cubicBezTo>
                <a:cubicBezTo>
                  <a:pt x="448024" y="404230"/>
                  <a:pt x="448125" y="383176"/>
                  <a:pt x="448983" y="347689"/>
                </a:cubicBezTo>
                <a:cubicBezTo>
                  <a:pt x="449171" y="342864"/>
                  <a:pt x="449720" y="330414"/>
                  <a:pt x="450631" y="310339"/>
                </a:cubicBezTo>
                <a:cubicBezTo>
                  <a:pt x="450725" y="307927"/>
                  <a:pt x="449680" y="307103"/>
                  <a:pt x="447496" y="307866"/>
                </a:cubicBezTo>
                <a:cubicBezTo>
                  <a:pt x="446638" y="308094"/>
                  <a:pt x="445894" y="308751"/>
                  <a:pt x="445264" y="309836"/>
                </a:cubicBezTo>
                <a:cubicBezTo>
                  <a:pt x="443924" y="312396"/>
                  <a:pt x="442477" y="313515"/>
                  <a:pt x="440922" y="313193"/>
                </a:cubicBezTo>
                <a:cubicBezTo>
                  <a:pt x="439756" y="312952"/>
                  <a:pt x="439026" y="311585"/>
                  <a:pt x="438731" y="309092"/>
                </a:cubicBezTo>
                <a:cubicBezTo>
                  <a:pt x="438986" y="294150"/>
                  <a:pt x="441103" y="279998"/>
                  <a:pt x="445083" y="266636"/>
                </a:cubicBezTo>
                <a:cubicBezTo>
                  <a:pt x="447630" y="258247"/>
                  <a:pt x="449613" y="246702"/>
                  <a:pt x="451034" y="232000"/>
                </a:cubicBezTo>
                <a:cubicBezTo>
                  <a:pt x="451114" y="231612"/>
                  <a:pt x="451416" y="227216"/>
                  <a:pt x="451938" y="218813"/>
                </a:cubicBezTo>
                <a:cubicBezTo>
                  <a:pt x="451885" y="215155"/>
                  <a:pt x="453540" y="212052"/>
                  <a:pt x="456904" y="209506"/>
                </a:cubicBezTo>
                <a:cubicBezTo>
                  <a:pt x="459959" y="206490"/>
                  <a:pt x="461655" y="203194"/>
                  <a:pt x="461990" y="199616"/>
                </a:cubicBezTo>
                <a:cubicBezTo>
                  <a:pt x="462633" y="184753"/>
                  <a:pt x="462881" y="176699"/>
                  <a:pt x="462734" y="175453"/>
                </a:cubicBezTo>
                <a:cubicBezTo>
                  <a:pt x="463028" y="166192"/>
                  <a:pt x="465997" y="158701"/>
                  <a:pt x="471639" y="152978"/>
                </a:cubicBezTo>
                <a:cubicBezTo>
                  <a:pt x="473207" y="151276"/>
                  <a:pt x="474158" y="148636"/>
                  <a:pt x="474494" y="145058"/>
                </a:cubicBezTo>
                <a:cubicBezTo>
                  <a:pt x="474815" y="143503"/>
                  <a:pt x="475914" y="142110"/>
                  <a:pt x="477790" y="140877"/>
                </a:cubicBezTo>
                <a:cubicBezTo>
                  <a:pt x="482950" y="137486"/>
                  <a:pt x="485590" y="132561"/>
                  <a:pt x="485711" y="126102"/>
                </a:cubicBezTo>
                <a:cubicBezTo>
                  <a:pt x="485604" y="107031"/>
                  <a:pt x="485289" y="95821"/>
                  <a:pt x="484766" y="92470"/>
                </a:cubicBezTo>
                <a:cubicBezTo>
                  <a:pt x="484123" y="83827"/>
                  <a:pt x="486709" y="75243"/>
                  <a:pt x="492526" y="66720"/>
                </a:cubicBezTo>
                <a:cubicBezTo>
                  <a:pt x="494335" y="63852"/>
                  <a:pt x="497464" y="61460"/>
                  <a:pt x="501913" y="59543"/>
                </a:cubicBezTo>
                <a:cubicBezTo>
                  <a:pt x="504098" y="58779"/>
                  <a:pt x="504808" y="57305"/>
                  <a:pt x="504044" y="55121"/>
                </a:cubicBezTo>
                <a:cubicBezTo>
                  <a:pt x="502436" y="51140"/>
                  <a:pt x="501746" y="49579"/>
                  <a:pt x="501974" y="50437"/>
                </a:cubicBezTo>
                <a:cubicBezTo>
                  <a:pt x="501371" y="47475"/>
                  <a:pt x="503093" y="46008"/>
                  <a:pt x="507140" y="46034"/>
                </a:cubicBezTo>
                <a:cubicBezTo>
                  <a:pt x="513680" y="45766"/>
                  <a:pt x="516521" y="45746"/>
                  <a:pt x="515663" y="45974"/>
                </a:cubicBezTo>
                <a:cubicBezTo>
                  <a:pt x="517298" y="45907"/>
                  <a:pt x="519248" y="45297"/>
                  <a:pt x="521513" y="44145"/>
                </a:cubicBezTo>
                <a:cubicBezTo>
                  <a:pt x="525654" y="41759"/>
                  <a:pt x="527892" y="38777"/>
                  <a:pt x="528227" y="35200"/>
                </a:cubicBezTo>
                <a:cubicBezTo>
                  <a:pt x="528241" y="33176"/>
                  <a:pt x="528375" y="30569"/>
                  <a:pt x="528629" y="27380"/>
                </a:cubicBezTo>
                <a:cubicBezTo>
                  <a:pt x="528576" y="23721"/>
                  <a:pt x="528710" y="21114"/>
                  <a:pt x="529031" y="19560"/>
                </a:cubicBezTo>
                <a:cubicBezTo>
                  <a:pt x="529125" y="17147"/>
                  <a:pt x="530419" y="15794"/>
                  <a:pt x="532911" y="15499"/>
                </a:cubicBezTo>
                <a:cubicBezTo>
                  <a:pt x="535015" y="15124"/>
                  <a:pt x="536610" y="15251"/>
                  <a:pt x="537696" y="15881"/>
                </a:cubicBezTo>
                <a:cubicBezTo>
                  <a:pt x="540564" y="17690"/>
                  <a:pt x="542420" y="19493"/>
                  <a:pt x="543264" y="21289"/>
                </a:cubicBezTo>
                <a:cubicBezTo>
                  <a:pt x="547633" y="31514"/>
                  <a:pt x="552484" y="39407"/>
                  <a:pt x="557818" y="44969"/>
                </a:cubicBezTo>
                <a:cubicBezTo>
                  <a:pt x="560833" y="48025"/>
                  <a:pt x="564532" y="53653"/>
                  <a:pt x="568914" y="61855"/>
                </a:cubicBezTo>
                <a:cubicBezTo>
                  <a:pt x="572600" y="69507"/>
                  <a:pt x="576747" y="77863"/>
                  <a:pt x="581357" y="86923"/>
                </a:cubicBezTo>
                <a:cubicBezTo>
                  <a:pt x="581974" y="87861"/>
                  <a:pt x="582557" y="87981"/>
                  <a:pt x="583106" y="87285"/>
                </a:cubicBezTo>
                <a:cubicBezTo>
                  <a:pt x="584044" y="86668"/>
                  <a:pt x="584594" y="85971"/>
                  <a:pt x="584755" y="85194"/>
                </a:cubicBezTo>
                <a:cubicBezTo>
                  <a:pt x="585237" y="82862"/>
                  <a:pt x="585365" y="81267"/>
                  <a:pt x="585137" y="80410"/>
                </a:cubicBezTo>
                <a:cubicBezTo>
                  <a:pt x="583408" y="71136"/>
                  <a:pt x="581974" y="64355"/>
                  <a:pt x="580835" y="60066"/>
                </a:cubicBezTo>
                <a:cubicBezTo>
                  <a:pt x="579012" y="53204"/>
                  <a:pt x="581344" y="47810"/>
                  <a:pt x="587831" y="43884"/>
                </a:cubicBezTo>
                <a:cubicBezTo>
                  <a:pt x="587442" y="43803"/>
                  <a:pt x="590772" y="40440"/>
                  <a:pt x="597821" y="33793"/>
                </a:cubicBezTo>
                <a:cubicBezTo>
                  <a:pt x="599309" y="32479"/>
                  <a:pt x="600086" y="32640"/>
                  <a:pt x="600153" y="34275"/>
                </a:cubicBezTo>
                <a:cubicBezTo>
                  <a:pt x="600649" y="41673"/>
                  <a:pt x="602364" y="47093"/>
                  <a:pt x="605299" y="50538"/>
                </a:cubicBezTo>
                <a:cubicBezTo>
                  <a:pt x="611947" y="57587"/>
                  <a:pt x="616590" y="67464"/>
                  <a:pt x="619230" y="80168"/>
                </a:cubicBezTo>
                <a:cubicBezTo>
                  <a:pt x="626922" y="117425"/>
                  <a:pt x="632397" y="148751"/>
                  <a:pt x="635653" y="174147"/>
                </a:cubicBezTo>
                <a:cubicBezTo>
                  <a:pt x="636176" y="177497"/>
                  <a:pt x="636042" y="180104"/>
                  <a:pt x="635251" y="181966"/>
                </a:cubicBezTo>
                <a:cubicBezTo>
                  <a:pt x="632102" y="187394"/>
                  <a:pt x="631237" y="194510"/>
                  <a:pt x="632658" y="203315"/>
                </a:cubicBezTo>
                <a:cubicBezTo>
                  <a:pt x="635043" y="219209"/>
                  <a:pt x="636303" y="234668"/>
                  <a:pt x="636437" y="249691"/>
                </a:cubicBezTo>
                <a:cubicBezTo>
                  <a:pt x="636584" y="250937"/>
                  <a:pt x="637275" y="252499"/>
                  <a:pt x="638507" y="254375"/>
                </a:cubicBezTo>
                <a:cubicBezTo>
                  <a:pt x="639821" y="255862"/>
                  <a:pt x="641610" y="256030"/>
                  <a:pt x="643875" y="254878"/>
                </a:cubicBezTo>
                <a:cubicBezTo>
                  <a:pt x="650830" y="250643"/>
                  <a:pt x="656982" y="244418"/>
                  <a:pt x="662329" y="236203"/>
                </a:cubicBezTo>
                <a:lnTo>
                  <a:pt x="662208" y="236786"/>
                </a:lnTo>
                <a:cubicBezTo>
                  <a:pt x="670959" y="231706"/>
                  <a:pt x="676099" y="225475"/>
                  <a:pt x="677627" y="218090"/>
                </a:cubicBezTo>
                <a:cubicBezTo>
                  <a:pt x="677868" y="216924"/>
                  <a:pt x="678417" y="216228"/>
                  <a:pt x="679275" y="216000"/>
                </a:cubicBezTo>
                <a:cubicBezTo>
                  <a:pt x="679355" y="215611"/>
                  <a:pt x="680803" y="214492"/>
                  <a:pt x="683617" y="212643"/>
                </a:cubicBezTo>
                <a:cubicBezTo>
                  <a:pt x="687557" y="205352"/>
                  <a:pt x="693400" y="198658"/>
                  <a:pt x="701146" y="192561"/>
                </a:cubicBezTo>
                <a:cubicBezTo>
                  <a:pt x="706467" y="188393"/>
                  <a:pt x="710581" y="184178"/>
                  <a:pt x="713489" y="179916"/>
                </a:cubicBezTo>
                <a:cubicBezTo>
                  <a:pt x="716639" y="174489"/>
                  <a:pt x="721148" y="169343"/>
                  <a:pt x="727018" y="164478"/>
                </a:cubicBezTo>
                <a:cubicBezTo>
                  <a:pt x="751985" y="143706"/>
                  <a:pt x="764234" y="133474"/>
                  <a:pt x="763765" y="133782"/>
                </a:cubicBezTo>
                <a:cubicBezTo>
                  <a:pt x="771351" y="128462"/>
                  <a:pt x="783204" y="119161"/>
                  <a:pt x="799326" y="105880"/>
                </a:cubicBezTo>
                <a:cubicBezTo>
                  <a:pt x="813572" y="93832"/>
                  <a:pt x="819717" y="88619"/>
                  <a:pt x="817760" y="90241"/>
                </a:cubicBezTo>
                <a:cubicBezTo>
                  <a:pt x="821285" y="86917"/>
                  <a:pt x="824655" y="83359"/>
                  <a:pt x="827872" y="79566"/>
                </a:cubicBezTo>
                <a:cubicBezTo>
                  <a:pt x="830150" y="76390"/>
                  <a:pt x="833427" y="75244"/>
                  <a:pt x="837702" y="76129"/>
                </a:cubicBezTo>
                <a:cubicBezTo>
                  <a:pt x="840114" y="76223"/>
                  <a:pt x="842024" y="75807"/>
                  <a:pt x="843431" y="74882"/>
                </a:cubicBezTo>
                <a:cubicBezTo>
                  <a:pt x="850788" y="68704"/>
                  <a:pt x="859318" y="61756"/>
                  <a:pt x="869021" y="54037"/>
                </a:cubicBezTo>
                <a:cubicBezTo>
                  <a:pt x="880453" y="43838"/>
                  <a:pt x="888634" y="36615"/>
                  <a:pt x="893566" y="32366"/>
                </a:cubicBezTo>
                <a:cubicBezTo>
                  <a:pt x="899597" y="26725"/>
                  <a:pt x="906512" y="22684"/>
                  <a:pt x="914312" y="20245"/>
                </a:cubicBezTo>
                <a:lnTo>
                  <a:pt x="919699" y="17712"/>
                </a:lnTo>
                <a:cubicBezTo>
                  <a:pt x="922902" y="15943"/>
                  <a:pt x="926520" y="16084"/>
                  <a:pt x="930554" y="18134"/>
                </a:cubicBezTo>
                <a:cubicBezTo>
                  <a:pt x="933114" y="19474"/>
                  <a:pt x="935298" y="18710"/>
                  <a:pt x="937108" y="15842"/>
                </a:cubicBezTo>
                <a:cubicBezTo>
                  <a:pt x="937657" y="15146"/>
                  <a:pt x="938327" y="13866"/>
                  <a:pt x="939118" y="12003"/>
                </a:cubicBezTo>
                <a:cubicBezTo>
                  <a:pt x="940217" y="10609"/>
                  <a:pt x="941081" y="9370"/>
                  <a:pt x="941711" y="8284"/>
                </a:cubicBezTo>
                <a:cubicBezTo>
                  <a:pt x="944150" y="4331"/>
                  <a:pt x="946449" y="3996"/>
                  <a:pt x="948606" y="7279"/>
                </a:cubicBezTo>
                <a:cubicBezTo>
                  <a:pt x="952225" y="13296"/>
                  <a:pt x="953880" y="16070"/>
                  <a:pt x="953571" y="15601"/>
                </a:cubicBezTo>
                <a:cubicBezTo>
                  <a:pt x="955113" y="17947"/>
                  <a:pt x="957712" y="19092"/>
                  <a:pt x="961371" y="19039"/>
                </a:cubicBezTo>
                <a:cubicBezTo>
                  <a:pt x="965727" y="19535"/>
                  <a:pt x="969003" y="18389"/>
                  <a:pt x="971201" y="15602"/>
                </a:cubicBezTo>
                <a:cubicBezTo>
                  <a:pt x="975744" y="11273"/>
                  <a:pt x="980053" y="7098"/>
                  <a:pt x="984127" y="3078"/>
                </a:cubicBezTo>
                <a:cubicBezTo>
                  <a:pt x="985614" y="1764"/>
                  <a:pt x="987216" y="880"/>
                  <a:pt x="988931" y="424"/>
                </a:cubicBezTo>
                <a:cubicBezTo>
                  <a:pt x="990258" y="-112"/>
                  <a:pt x="992087" y="-139"/>
                  <a:pt x="994419" y="344"/>
                </a:cubicBezTo>
                <a:close/>
              </a:path>
            </a:pathLst>
          </a:custGeom>
        </p:spPr>
      </p:sp>
    </p:spTree>
    <p:extLst>
      <p:ext uri="{BB962C8B-B14F-4D97-AF65-F5344CB8AC3E}">
        <p14:creationId xmlns:p14="http://schemas.microsoft.com/office/powerpoint/2010/main" val="215474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1050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33246" y="4767263"/>
            <a:ext cx="1352803"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71799146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7"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5C2923-32D4-45B7-A7E3-10FC292B143F}"/>
              </a:ext>
            </a:extLst>
          </p:cNvPr>
          <p:cNvSpPr>
            <a:spLocks noGrp="1"/>
          </p:cNvSpPr>
          <p:nvPr>
            <p:ph type="sldNum" sz="quarter" idx="12"/>
          </p:nvPr>
        </p:nvSpPr>
        <p:spPr/>
        <p:txBody>
          <a:bodyPr/>
          <a:lstStyle/>
          <a:p>
            <a:fld id="{48F63A3B-78C7-47BE-AE5E-E10140E04643}" type="slidenum">
              <a:rPr lang="en-US" smtClean="0"/>
              <a:t>1</a:t>
            </a:fld>
            <a:endParaRPr lang="en-US" dirty="0"/>
          </a:p>
        </p:txBody>
      </p:sp>
      <p:pic>
        <p:nvPicPr>
          <p:cNvPr id="4" name="Picture 3">
            <a:extLst>
              <a:ext uri="{FF2B5EF4-FFF2-40B4-BE49-F238E27FC236}">
                <a16:creationId xmlns:a16="http://schemas.microsoft.com/office/drawing/2014/main" id="{1FF0EFB5-5B76-44D1-9E27-CF21B4A3743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 b="26683"/>
          <a:stretch/>
        </p:blipFill>
        <p:spPr>
          <a:xfrm>
            <a:off x="515500" y="1270987"/>
            <a:ext cx="7905787" cy="3872513"/>
          </a:xfrm>
          <a:prstGeom prst="rect">
            <a:avLst/>
          </a:prstGeom>
        </p:spPr>
      </p:pic>
      <p:sp>
        <p:nvSpPr>
          <p:cNvPr id="5" name="TextBox 4">
            <a:extLst>
              <a:ext uri="{FF2B5EF4-FFF2-40B4-BE49-F238E27FC236}">
                <a16:creationId xmlns:a16="http://schemas.microsoft.com/office/drawing/2014/main" id="{1CB91B02-328F-475F-9913-CA077C36B0FD}"/>
              </a:ext>
            </a:extLst>
          </p:cNvPr>
          <p:cNvSpPr txBox="1"/>
          <p:nvPr/>
        </p:nvSpPr>
        <p:spPr>
          <a:xfrm>
            <a:off x="2583920" y="409213"/>
            <a:ext cx="3976159" cy="430887"/>
          </a:xfrm>
          <a:prstGeom prst="rect">
            <a:avLst/>
          </a:prstGeom>
          <a:noFill/>
        </p:spPr>
        <p:txBody>
          <a:bodyPr wrap="square" lIns="0" tIns="0" rIns="0" bIns="0" rtlCol="0">
            <a:spAutoFit/>
          </a:bodyPr>
          <a:lstStyle/>
          <a:p>
            <a:r>
              <a:rPr lang="en-US" sz="2800" b="1" spc="50" dirty="0">
                <a:solidFill>
                  <a:srgbClr val="4681AD"/>
                </a:solidFill>
                <a:latin typeface="Century Gothic" panose="020B0502020202020204" pitchFamily="34" charset="0"/>
                <a:cs typeface="Lato Regular"/>
              </a:rPr>
              <a:t>LAND VALUE CAPTURE</a:t>
            </a:r>
          </a:p>
        </p:txBody>
      </p:sp>
      <p:sp>
        <p:nvSpPr>
          <p:cNvPr id="6" name="TextBox 5">
            <a:extLst>
              <a:ext uri="{FF2B5EF4-FFF2-40B4-BE49-F238E27FC236}">
                <a16:creationId xmlns:a16="http://schemas.microsoft.com/office/drawing/2014/main" id="{DAC60309-C512-4799-8364-3C9746BA66B0}"/>
              </a:ext>
            </a:extLst>
          </p:cNvPr>
          <p:cNvSpPr txBox="1"/>
          <p:nvPr/>
        </p:nvSpPr>
        <p:spPr>
          <a:xfrm>
            <a:off x="2523039" y="840100"/>
            <a:ext cx="4037040" cy="256480"/>
          </a:xfrm>
          <a:prstGeom prst="rect">
            <a:avLst/>
          </a:prstGeom>
          <a:noFill/>
        </p:spPr>
        <p:txBody>
          <a:bodyPr wrap="square" lIns="0" tIns="0" rIns="0" bIns="0" rtlCol="0">
            <a:spAutoFit/>
          </a:bodyPr>
          <a:lstStyle/>
          <a:p>
            <a:pPr algn="ctr">
              <a:lnSpc>
                <a:spcPts val="2000"/>
              </a:lnSpc>
            </a:pPr>
            <a:r>
              <a:rPr lang="en-US" sz="500" spc="600" dirty="0">
                <a:solidFill>
                  <a:srgbClr val="4681AD"/>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INVESTMENT IN INFRASTRUCTURE</a:t>
            </a:r>
            <a:endParaRPr lang="en-US" sz="500" spc="600" dirty="0">
              <a:solidFill>
                <a:srgbClr val="4681AD"/>
              </a:solidFill>
              <a:latin typeface="Lato Regular" panose="020F0502020204030203" pitchFamily="34" charset="0"/>
              <a:ea typeface="Lato Regular" panose="020F0502020204030203" pitchFamily="34" charset="0"/>
              <a:cs typeface="Lato Regular" panose="020F0502020204030203" pitchFamily="34" charset="0"/>
            </a:endParaRPr>
          </a:p>
        </p:txBody>
      </p:sp>
      <p:pic>
        <p:nvPicPr>
          <p:cNvPr id="7" name="Picture 6">
            <a:extLst>
              <a:ext uri="{FF2B5EF4-FFF2-40B4-BE49-F238E27FC236}">
                <a16:creationId xmlns:a16="http://schemas.microsoft.com/office/drawing/2014/main" id="{0A4EFAE9-C72A-4F98-9332-AEDB8093C9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19498" y="1220727"/>
            <a:ext cx="1031431" cy="202020"/>
          </a:xfrm>
          <a:prstGeom prst="rect">
            <a:avLst/>
          </a:prstGeom>
        </p:spPr>
      </p:pic>
      <p:pic>
        <p:nvPicPr>
          <p:cNvPr id="8" name="Picture 7">
            <a:extLst>
              <a:ext uri="{FF2B5EF4-FFF2-40B4-BE49-F238E27FC236}">
                <a16:creationId xmlns:a16="http://schemas.microsoft.com/office/drawing/2014/main" id="{8C856220-51C5-4ACB-BD40-8262B47E4FB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04643" y="1145282"/>
            <a:ext cx="732580" cy="352910"/>
          </a:xfrm>
          <a:prstGeom prst="rect">
            <a:avLst/>
          </a:prstGeom>
        </p:spPr>
      </p:pic>
    </p:spTree>
    <p:extLst>
      <p:ext uri="{BB962C8B-B14F-4D97-AF65-F5344CB8AC3E}">
        <p14:creationId xmlns:p14="http://schemas.microsoft.com/office/powerpoint/2010/main" val="137547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p:cNvSpPr>
            <a:spLocks/>
          </p:cNvSpPr>
          <p:nvPr/>
        </p:nvSpPr>
        <p:spPr bwMode="auto">
          <a:xfrm>
            <a:off x="625685" y="436175"/>
            <a:ext cx="837879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1800" b="1" dirty="0">
                <a:solidFill>
                  <a:schemeClr val="bg1"/>
                </a:solidFill>
                <a:latin typeface="Century Gothic" panose="020B0502020202020204" pitchFamily="34" charset="0"/>
                <a:ea typeface="Lato" charset="0"/>
                <a:cs typeface="Lato" charset="0"/>
              </a:rPr>
              <a:t>There is a range of tools used by public sector to capture land value gains</a:t>
            </a:r>
          </a:p>
        </p:txBody>
      </p:sp>
      <p:sp>
        <p:nvSpPr>
          <p:cNvPr id="11" name="Rectangle 10"/>
          <p:cNvSpPr>
            <a:spLocks/>
          </p:cNvSpPr>
          <p:nvPr/>
        </p:nvSpPr>
        <p:spPr bwMode="auto">
          <a:xfrm>
            <a:off x="631538" y="290243"/>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12" name="Rectangle 11"/>
          <p:cNvSpPr/>
          <p:nvPr/>
        </p:nvSpPr>
        <p:spPr>
          <a:xfrm>
            <a:off x="626205" y="826857"/>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bg1"/>
              </a:solidFill>
            </a:endParaRPr>
          </a:p>
        </p:txBody>
      </p:sp>
      <p:sp>
        <p:nvSpPr>
          <p:cNvPr id="16" name="Полилиния 4"/>
          <p:cNvSpPr/>
          <p:nvPr/>
        </p:nvSpPr>
        <p:spPr>
          <a:xfrm>
            <a:off x="613501" y="1027167"/>
            <a:ext cx="1571911" cy="591411"/>
          </a:xfrm>
          <a:custGeom>
            <a:avLst/>
            <a:gdLst>
              <a:gd name="connsiteX0" fmla="*/ 0 w 1913466"/>
              <a:gd name="connsiteY0" fmla="*/ 0 h 876086"/>
              <a:gd name="connsiteX1" fmla="*/ 1913466 w 1913466"/>
              <a:gd name="connsiteY1" fmla="*/ 0 h 876086"/>
              <a:gd name="connsiteX2" fmla="*/ 1913466 w 1913466"/>
              <a:gd name="connsiteY2" fmla="*/ 876086 h 876086"/>
              <a:gd name="connsiteX3" fmla="*/ 0 w 1913466"/>
              <a:gd name="connsiteY3" fmla="*/ 876086 h 876086"/>
              <a:gd name="connsiteX4" fmla="*/ 0 w 1913466"/>
              <a:gd name="connsiteY4" fmla="*/ 0 h 876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466" h="876086">
                <a:moveTo>
                  <a:pt x="0" y="0"/>
                </a:moveTo>
                <a:lnTo>
                  <a:pt x="1913466" y="0"/>
                </a:lnTo>
                <a:lnTo>
                  <a:pt x="1913466" y="876086"/>
                </a:lnTo>
                <a:lnTo>
                  <a:pt x="0" y="876086"/>
                </a:lnTo>
                <a:lnTo>
                  <a:pt x="0" y="0"/>
                </a:lnTo>
                <a:close/>
              </a:path>
            </a:pathLst>
          </a:custGeom>
          <a:solidFill>
            <a:schemeClr val="bg1">
              <a:alpha val="5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spcAft>
                <a:spcPct val="35000"/>
              </a:spcAft>
            </a:pPr>
            <a:endParaRPr lang="en-US" sz="1200" b="1" dirty="0">
              <a:solidFill>
                <a:schemeClr val="tx1">
                  <a:lumMod val="85000"/>
                  <a:lumOff val="15000"/>
                </a:schemeClr>
              </a:solidFill>
              <a:latin typeface="Lato Regular" panose="020F0502020204030203" pitchFamily="34" charset="0"/>
              <a:ea typeface="Lato Regular" panose="020F0502020204030203" pitchFamily="34" charset="0"/>
              <a:cs typeface="Lato Regular" panose="020F0502020204030203" pitchFamily="34" charset="0"/>
            </a:endParaRPr>
          </a:p>
          <a:p>
            <a:pPr defTabSz="566738">
              <a:lnSpc>
                <a:spcPct val="90000"/>
              </a:lnSpc>
              <a:spcBef>
                <a:spcPct val="0"/>
              </a:spcBef>
              <a:spcAft>
                <a:spcPct val="35000"/>
              </a:spcAft>
            </a:pPr>
            <a:r>
              <a:rPr lang="en-US" sz="1200" b="1" dirty="0">
                <a:solidFill>
                  <a:schemeClr val="tx1">
                    <a:lumMod val="85000"/>
                    <a:lumOff val="15000"/>
                  </a:schemeClr>
                </a:solidFill>
                <a:latin typeface="Lato Regular" panose="020F0502020204030203" pitchFamily="34" charset="0"/>
                <a:ea typeface="Lato Regular" panose="020F0502020204030203" pitchFamily="34" charset="0"/>
                <a:cs typeface="Lato Regular" panose="020F0502020204030203" pitchFamily="34" charset="0"/>
              </a:rPr>
              <a:t>Leveraging public real assets</a:t>
            </a:r>
          </a:p>
          <a:p>
            <a:pPr defTabSz="566738">
              <a:lnSpc>
                <a:spcPct val="90000"/>
              </a:lnSpc>
              <a:spcBef>
                <a:spcPct val="0"/>
              </a:spcBef>
              <a:spcAft>
                <a:spcPct val="35000"/>
              </a:spcAft>
            </a:pPr>
            <a:endParaRPr lang="en-US" sz="1200" b="1" dirty="0">
              <a:solidFill>
                <a:schemeClr val="tx1">
                  <a:lumMod val="85000"/>
                  <a:lumOff val="15000"/>
                </a:schemeClr>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7" name="Полилиния 9"/>
          <p:cNvSpPr/>
          <p:nvPr/>
        </p:nvSpPr>
        <p:spPr>
          <a:xfrm>
            <a:off x="613501" y="1618578"/>
            <a:ext cx="1571911" cy="591411"/>
          </a:xfrm>
          <a:custGeom>
            <a:avLst/>
            <a:gdLst>
              <a:gd name="connsiteX0" fmla="*/ 0 w 1913466"/>
              <a:gd name="connsiteY0" fmla="*/ 0 h 876086"/>
              <a:gd name="connsiteX1" fmla="*/ 1913466 w 1913466"/>
              <a:gd name="connsiteY1" fmla="*/ 0 h 876086"/>
              <a:gd name="connsiteX2" fmla="*/ 1913466 w 1913466"/>
              <a:gd name="connsiteY2" fmla="*/ 876086 h 876086"/>
              <a:gd name="connsiteX3" fmla="*/ 0 w 1913466"/>
              <a:gd name="connsiteY3" fmla="*/ 876086 h 876086"/>
              <a:gd name="connsiteX4" fmla="*/ 0 w 1913466"/>
              <a:gd name="connsiteY4" fmla="*/ 0 h 876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466" h="876086">
                <a:moveTo>
                  <a:pt x="0" y="0"/>
                </a:moveTo>
                <a:lnTo>
                  <a:pt x="1913466" y="0"/>
                </a:lnTo>
                <a:lnTo>
                  <a:pt x="1913466" y="876086"/>
                </a:lnTo>
                <a:lnTo>
                  <a:pt x="0" y="876086"/>
                </a:lnTo>
                <a:lnTo>
                  <a:pt x="0" y="0"/>
                </a:lnTo>
                <a:close/>
              </a:path>
            </a:pathLst>
          </a:custGeom>
          <a:solidFill>
            <a:schemeClr val="bg1">
              <a:alpha val="5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spcAft>
                <a:spcPct val="35000"/>
              </a:spcAft>
            </a:pPr>
            <a:r>
              <a:rPr lang="en-US" sz="1200" b="1" dirty="0">
                <a:solidFill>
                  <a:schemeClr val="tx1">
                    <a:lumMod val="85000"/>
                    <a:lumOff val="15000"/>
                  </a:schemeClr>
                </a:solidFill>
                <a:latin typeface="Lato Regular" panose="020F0502020204030203" pitchFamily="34" charset="0"/>
                <a:ea typeface="Lato Regular" panose="020F0502020204030203" pitchFamily="34" charset="0"/>
                <a:cs typeface="Lato Regular" panose="020F0502020204030203" pitchFamily="34" charset="0"/>
              </a:rPr>
              <a:t>Development charges</a:t>
            </a:r>
          </a:p>
        </p:txBody>
      </p:sp>
      <p:sp>
        <p:nvSpPr>
          <p:cNvPr id="18" name="Полилиния 13"/>
          <p:cNvSpPr/>
          <p:nvPr/>
        </p:nvSpPr>
        <p:spPr>
          <a:xfrm>
            <a:off x="613501" y="2209990"/>
            <a:ext cx="1571911" cy="591411"/>
          </a:xfrm>
          <a:custGeom>
            <a:avLst/>
            <a:gdLst>
              <a:gd name="connsiteX0" fmla="*/ 0 w 1913466"/>
              <a:gd name="connsiteY0" fmla="*/ 0 h 876086"/>
              <a:gd name="connsiteX1" fmla="*/ 1913466 w 1913466"/>
              <a:gd name="connsiteY1" fmla="*/ 0 h 876086"/>
              <a:gd name="connsiteX2" fmla="*/ 1913466 w 1913466"/>
              <a:gd name="connsiteY2" fmla="*/ 876086 h 876086"/>
              <a:gd name="connsiteX3" fmla="*/ 0 w 1913466"/>
              <a:gd name="connsiteY3" fmla="*/ 876086 h 876086"/>
              <a:gd name="connsiteX4" fmla="*/ 0 w 1913466"/>
              <a:gd name="connsiteY4" fmla="*/ 0 h 876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466" h="876086">
                <a:moveTo>
                  <a:pt x="0" y="0"/>
                </a:moveTo>
                <a:lnTo>
                  <a:pt x="1913466" y="0"/>
                </a:lnTo>
                <a:lnTo>
                  <a:pt x="1913466" y="876086"/>
                </a:lnTo>
                <a:lnTo>
                  <a:pt x="0" y="876086"/>
                </a:lnTo>
                <a:lnTo>
                  <a:pt x="0" y="0"/>
                </a:lnTo>
                <a:close/>
              </a:path>
            </a:pathLst>
          </a:custGeom>
          <a:solidFill>
            <a:schemeClr val="bg1">
              <a:alpha val="5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spcAft>
                <a:spcPct val="35000"/>
              </a:spcAft>
            </a:pPr>
            <a:r>
              <a:rPr lang="en-US" sz="1200" b="1" dirty="0">
                <a:solidFill>
                  <a:schemeClr val="tx1">
                    <a:lumMod val="85000"/>
                    <a:lumOff val="15000"/>
                  </a:schemeClr>
                </a:solidFill>
                <a:latin typeface="Lato Regular" panose="020F0502020204030203" pitchFamily="34" charset="0"/>
                <a:ea typeface="Lato Regular" panose="020F0502020204030203" pitchFamily="34" charset="0"/>
                <a:cs typeface="Lato Regular" panose="020F0502020204030203" pitchFamily="34" charset="0"/>
              </a:rPr>
              <a:t>Sale of development rights </a:t>
            </a:r>
          </a:p>
        </p:txBody>
      </p:sp>
      <p:sp>
        <p:nvSpPr>
          <p:cNvPr id="19" name="Полилиния 17"/>
          <p:cNvSpPr/>
          <p:nvPr/>
        </p:nvSpPr>
        <p:spPr>
          <a:xfrm>
            <a:off x="613501" y="2801402"/>
            <a:ext cx="1571911" cy="591411"/>
          </a:xfrm>
          <a:custGeom>
            <a:avLst/>
            <a:gdLst>
              <a:gd name="connsiteX0" fmla="*/ 0 w 1913466"/>
              <a:gd name="connsiteY0" fmla="*/ 0 h 876086"/>
              <a:gd name="connsiteX1" fmla="*/ 1913466 w 1913466"/>
              <a:gd name="connsiteY1" fmla="*/ 0 h 876086"/>
              <a:gd name="connsiteX2" fmla="*/ 1913466 w 1913466"/>
              <a:gd name="connsiteY2" fmla="*/ 876086 h 876086"/>
              <a:gd name="connsiteX3" fmla="*/ 0 w 1913466"/>
              <a:gd name="connsiteY3" fmla="*/ 876086 h 876086"/>
              <a:gd name="connsiteX4" fmla="*/ 0 w 1913466"/>
              <a:gd name="connsiteY4" fmla="*/ 0 h 876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466" h="876086">
                <a:moveTo>
                  <a:pt x="0" y="0"/>
                </a:moveTo>
                <a:lnTo>
                  <a:pt x="1913466" y="0"/>
                </a:lnTo>
                <a:lnTo>
                  <a:pt x="1913466" y="876086"/>
                </a:lnTo>
                <a:lnTo>
                  <a:pt x="0" y="876086"/>
                </a:lnTo>
                <a:lnTo>
                  <a:pt x="0" y="0"/>
                </a:lnTo>
                <a:close/>
              </a:path>
            </a:pathLst>
          </a:custGeom>
          <a:solidFill>
            <a:schemeClr val="bg1">
              <a:alpha val="5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spcAft>
                <a:spcPct val="35000"/>
              </a:spcAft>
            </a:pPr>
            <a:r>
              <a:rPr lang="en-US" sz="1200" b="1" dirty="0">
                <a:solidFill>
                  <a:schemeClr val="tx1">
                    <a:lumMod val="85000"/>
                    <a:lumOff val="15000"/>
                  </a:schemeClr>
                </a:solidFill>
                <a:latin typeface="Lato Regular" panose="020F0502020204030203" pitchFamily="34" charset="0"/>
                <a:ea typeface="Lato Regular" panose="020F0502020204030203" pitchFamily="34" charset="0"/>
                <a:cs typeface="Lato Regular" panose="020F0502020204030203" pitchFamily="34" charset="0"/>
              </a:rPr>
              <a:t>Land pooling /readjustment</a:t>
            </a:r>
          </a:p>
        </p:txBody>
      </p:sp>
      <p:sp>
        <p:nvSpPr>
          <p:cNvPr id="20" name="Полилиния 21"/>
          <p:cNvSpPr/>
          <p:nvPr/>
        </p:nvSpPr>
        <p:spPr>
          <a:xfrm>
            <a:off x="613501" y="3405884"/>
            <a:ext cx="1571911" cy="534226"/>
          </a:xfrm>
          <a:custGeom>
            <a:avLst/>
            <a:gdLst>
              <a:gd name="connsiteX0" fmla="*/ 0 w 1913466"/>
              <a:gd name="connsiteY0" fmla="*/ 0 h 876086"/>
              <a:gd name="connsiteX1" fmla="*/ 1913466 w 1913466"/>
              <a:gd name="connsiteY1" fmla="*/ 0 h 876086"/>
              <a:gd name="connsiteX2" fmla="*/ 1913466 w 1913466"/>
              <a:gd name="connsiteY2" fmla="*/ 876086 h 876086"/>
              <a:gd name="connsiteX3" fmla="*/ 0 w 1913466"/>
              <a:gd name="connsiteY3" fmla="*/ 876086 h 876086"/>
              <a:gd name="connsiteX4" fmla="*/ 0 w 1913466"/>
              <a:gd name="connsiteY4" fmla="*/ 0 h 876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466" h="876086">
                <a:moveTo>
                  <a:pt x="0" y="0"/>
                </a:moveTo>
                <a:lnTo>
                  <a:pt x="1913466" y="0"/>
                </a:lnTo>
                <a:lnTo>
                  <a:pt x="1913466" y="876086"/>
                </a:lnTo>
                <a:lnTo>
                  <a:pt x="0" y="876086"/>
                </a:lnTo>
                <a:lnTo>
                  <a:pt x="0" y="0"/>
                </a:lnTo>
                <a:close/>
              </a:path>
            </a:pathLst>
          </a:custGeom>
          <a:solidFill>
            <a:schemeClr val="bg1">
              <a:alpha val="5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spcAft>
                <a:spcPct val="35000"/>
              </a:spcAft>
            </a:pPr>
            <a:r>
              <a:rPr lang="en-US" sz="1200" b="1" dirty="0">
                <a:solidFill>
                  <a:schemeClr val="tx1">
                    <a:lumMod val="85000"/>
                    <a:lumOff val="15000"/>
                  </a:schemeClr>
                </a:solidFill>
                <a:latin typeface="Lato Regular" panose="020F0502020204030203" pitchFamily="34" charset="0"/>
                <a:ea typeface="Lato Regular" panose="020F0502020204030203" pitchFamily="34" charset="0"/>
                <a:cs typeface="Lato Regular" panose="020F0502020204030203" pitchFamily="34" charset="0"/>
              </a:rPr>
              <a:t>Special assessments/</a:t>
            </a:r>
          </a:p>
          <a:p>
            <a:pPr defTabSz="566738">
              <a:lnSpc>
                <a:spcPct val="90000"/>
              </a:lnSpc>
              <a:spcBef>
                <a:spcPct val="0"/>
              </a:spcBef>
              <a:spcAft>
                <a:spcPct val="35000"/>
              </a:spcAft>
            </a:pPr>
            <a:r>
              <a:rPr lang="en-US" sz="1200" b="1" dirty="0">
                <a:solidFill>
                  <a:schemeClr val="tx1">
                    <a:lumMod val="85000"/>
                    <a:lumOff val="15000"/>
                  </a:schemeClr>
                </a:solidFill>
                <a:latin typeface="Lato Regular" panose="020F0502020204030203" pitchFamily="34" charset="0"/>
                <a:ea typeface="Lato Regular" panose="020F0502020204030203" pitchFamily="34" charset="0"/>
                <a:cs typeface="Lato Regular" panose="020F0502020204030203" pitchFamily="34" charset="0"/>
              </a:rPr>
              <a:t>betterment levies </a:t>
            </a:r>
          </a:p>
        </p:txBody>
      </p:sp>
      <p:sp>
        <p:nvSpPr>
          <p:cNvPr id="22" name="Полилиния 6"/>
          <p:cNvSpPr/>
          <p:nvPr/>
        </p:nvSpPr>
        <p:spPr>
          <a:xfrm>
            <a:off x="2303306" y="1054024"/>
            <a:ext cx="6169754" cy="537122"/>
          </a:xfrm>
          <a:custGeom>
            <a:avLst/>
            <a:gdLst>
              <a:gd name="connsiteX0" fmla="*/ 0 w 7510355"/>
              <a:gd name="connsiteY0" fmla="*/ 0 h 795664"/>
              <a:gd name="connsiteX1" fmla="*/ 7510355 w 7510355"/>
              <a:gd name="connsiteY1" fmla="*/ 0 h 795664"/>
              <a:gd name="connsiteX2" fmla="*/ 7510355 w 7510355"/>
              <a:gd name="connsiteY2" fmla="*/ 795664 h 795664"/>
              <a:gd name="connsiteX3" fmla="*/ 0 w 7510355"/>
              <a:gd name="connsiteY3" fmla="*/ 795664 h 795664"/>
              <a:gd name="connsiteX4" fmla="*/ 0 w 7510355"/>
              <a:gd name="connsiteY4" fmla="*/ 0 h 7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0355" h="795664">
                <a:moveTo>
                  <a:pt x="0" y="0"/>
                </a:moveTo>
                <a:lnTo>
                  <a:pt x="7510355" y="0"/>
                </a:lnTo>
                <a:lnTo>
                  <a:pt x="7510355" y="795664"/>
                </a:lnTo>
                <a:lnTo>
                  <a:pt x="0" y="7956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t" anchorCtr="0">
            <a:noAutofit/>
          </a:bodyPr>
          <a:lstStyle/>
          <a:p>
            <a:pPr defTabSz="566738">
              <a:lnSpc>
                <a:spcPct val="90000"/>
              </a:lnSpc>
              <a:spcBef>
                <a:spcPct val="0"/>
              </a:spcBef>
              <a:spcAft>
                <a:spcPct val="35000"/>
              </a:spcAft>
            </a:pP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Disposition (sale or lease) of excess/underutilized public assets (land, property) for cash that is re-invested in local infrastructure </a:t>
            </a:r>
          </a:p>
          <a:p>
            <a:pPr defTabSz="566738">
              <a:lnSpc>
                <a:spcPct val="90000"/>
              </a:lnSpc>
              <a:spcBef>
                <a:spcPct val="0"/>
              </a:spcBef>
              <a:spcAft>
                <a:spcPct val="35000"/>
              </a:spcAft>
            </a:pPr>
            <a:endPar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24" name="Полилиния 10"/>
          <p:cNvSpPr/>
          <p:nvPr/>
        </p:nvSpPr>
        <p:spPr>
          <a:xfrm>
            <a:off x="2303306" y="1619308"/>
            <a:ext cx="6169754" cy="537122"/>
          </a:xfrm>
          <a:custGeom>
            <a:avLst/>
            <a:gdLst>
              <a:gd name="connsiteX0" fmla="*/ 0 w 7510355"/>
              <a:gd name="connsiteY0" fmla="*/ 0 h 795664"/>
              <a:gd name="connsiteX1" fmla="*/ 7510355 w 7510355"/>
              <a:gd name="connsiteY1" fmla="*/ 0 h 795664"/>
              <a:gd name="connsiteX2" fmla="*/ 7510355 w 7510355"/>
              <a:gd name="connsiteY2" fmla="*/ 795664 h 795664"/>
              <a:gd name="connsiteX3" fmla="*/ 0 w 7510355"/>
              <a:gd name="connsiteY3" fmla="*/ 795664 h 795664"/>
              <a:gd name="connsiteX4" fmla="*/ 0 w 7510355"/>
              <a:gd name="connsiteY4" fmla="*/ 0 h 7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0355" h="795664">
                <a:moveTo>
                  <a:pt x="0" y="0"/>
                </a:moveTo>
                <a:lnTo>
                  <a:pt x="7510355" y="0"/>
                </a:lnTo>
                <a:lnTo>
                  <a:pt x="7510355" y="795664"/>
                </a:lnTo>
                <a:lnTo>
                  <a:pt x="0" y="7956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t" anchorCtr="0">
            <a:noAutofit/>
          </a:bodyPr>
          <a:lstStyle/>
          <a:p>
            <a:pPr defTabSz="566738">
              <a:lnSpc>
                <a:spcPct val="90000"/>
              </a:lnSpc>
              <a:spcBef>
                <a:spcPct val="0"/>
              </a:spcBef>
              <a:spcAft>
                <a:spcPct val="35000"/>
              </a:spcAft>
            </a:pP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Developer receives development rights (or tenure rights in land, or approval of land use changes) in exchange for obligation to compensate in cash (or provide in-kind) the cost of certain items of public infrastructure benefitting larger area. </a:t>
            </a:r>
          </a:p>
        </p:txBody>
      </p:sp>
      <p:sp>
        <p:nvSpPr>
          <p:cNvPr id="26" name="Полилиния 14"/>
          <p:cNvSpPr/>
          <p:nvPr/>
        </p:nvSpPr>
        <p:spPr>
          <a:xfrm>
            <a:off x="2303306" y="2280392"/>
            <a:ext cx="6169754" cy="537122"/>
          </a:xfrm>
          <a:custGeom>
            <a:avLst/>
            <a:gdLst>
              <a:gd name="connsiteX0" fmla="*/ 0 w 7510355"/>
              <a:gd name="connsiteY0" fmla="*/ 0 h 795664"/>
              <a:gd name="connsiteX1" fmla="*/ 7510355 w 7510355"/>
              <a:gd name="connsiteY1" fmla="*/ 0 h 795664"/>
              <a:gd name="connsiteX2" fmla="*/ 7510355 w 7510355"/>
              <a:gd name="connsiteY2" fmla="*/ 795664 h 795664"/>
              <a:gd name="connsiteX3" fmla="*/ 0 w 7510355"/>
              <a:gd name="connsiteY3" fmla="*/ 795664 h 795664"/>
              <a:gd name="connsiteX4" fmla="*/ 0 w 7510355"/>
              <a:gd name="connsiteY4" fmla="*/ 0 h 7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0355" h="795664">
                <a:moveTo>
                  <a:pt x="0" y="0"/>
                </a:moveTo>
                <a:lnTo>
                  <a:pt x="7510355" y="0"/>
                </a:lnTo>
                <a:lnTo>
                  <a:pt x="7510355" y="795664"/>
                </a:lnTo>
                <a:lnTo>
                  <a:pt x="0" y="7956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t" anchorCtr="0">
            <a:noAutofit/>
          </a:bodyPr>
          <a:lstStyle/>
          <a:p>
            <a:pPr defTabSz="566738">
              <a:lnSpc>
                <a:spcPct val="90000"/>
              </a:lnSpc>
              <a:spcBef>
                <a:spcPct val="0"/>
              </a:spcBef>
              <a:spcAft>
                <a:spcPct val="35000"/>
              </a:spcAft>
            </a:pP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Development rights or certificates of additional density are sold for cash to finance infrastructure improvements </a:t>
            </a:r>
          </a:p>
        </p:txBody>
      </p:sp>
      <p:sp>
        <p:nvSpPr>
          <p:cNvPr id="28" name="Полилиния 18"/>
          <p:cNvSpPr/>
          <p:nvPr/>
        </p:nvSpPr>
        <p:spPr>
          <a:xfrm>
            <a:off x="2303306" y="2789072"/>
            <a:ext cx="6169754" cy="537122"/>
          </a:xfrm>
          <a:custGeom>
            <a:avLst/>
            <a:gdLst>
              <a:gd name="connsiteX0" fmla="*/ 0 w 7510355"/>
              <a:gd name="connsiteY0" fmla="*/ 0 h 795664"/>
              <a:gd name="connsiteX1" fmla="*/ 7510355 w 7510355"/>
              <a:gd name="connsiteY1" fmla="*/ 0 h 795664"/>
              <a:gd name="connsiteX2" fmla="*/ 7510355 w 7510355"/>
              <a:gd name="connsiteY2" fmla="*/ 795664 h 795664"/>
              <a:gd name="connsiteX3" fmla="*/ 0 w 7510355"/>
              <a:gd name="connsiteY3" fmla="*/ 795664 h 795664"/>
              <a:gd name="connsiteX4" fmla="*/ 0 w 7510355"/>
              <a:gd name="connsiteY4" fmla="*/ 0 h 7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0355" h="795664">
                <a:moveTo>
                  <a:pt x="0" y="0"/>
                </a:moveTo>
                <a:lnTo>
                  <a:pt x="7510355" y="0"/>
                </a:lnTo>
                <a:lnTo>
                  <a:pt x="7510355" y="795664"/>
                </a:lnTo>
                <a:lnTo>
                  <a:pt x="0" y="7956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t" anchorCtr="0">
            <a:noAutofit/>
          </a:bodyPr>
          <a:lstStyle/>
          <a:p>
            <a:pPr defTabSz="566738">
              <a:lnSpc>
                <a:spcPct val="90000"/>
              </a:lnSpc>
              <a:spcBef>
                <a:spcPct val="0"/>
              </a:spcBef>
              <a:spcAft>
                <a:spcPct val="35000"/>
              </a:spcAft>
            </a:pP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Land </a:t>
            </a:r>
            <a:r>
              <a:rPr lang="ru-RU"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owners or occupants voluntarily contribute </a:t>
            </a: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part </a:t>
            </a:r>
            <a:r>
              <a:rPr lang="ru-RU"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of their land for infrastructure development and for sale to cover </a:t>
            </a: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some </a:t>
            </a:r>
            <a:r>
              <a:rPr lang="ru-RU"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project cost. In return, each land owner receives a serviced plot of smaller area</a:t>
            </a: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 with </a:t>
            </a:r>
            <a:r>
              <a:rPr lang="ru-RU"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higher value within the same neighborhood. </a:t>
            </a:r>
            <a:endPar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30" name="Полилиния 22"/>
          <p:cNvSpPr/>
          <p:nvPr/>
        </p:nvSpPr>
        <p:spPr>
          <a:xfrm>
            <a:off x="2303306" y="3471917"/>
            <a:ext cx="6169754" cy="537122"/>
          </a:xfrm>
          <a:custGeom>
            <a:avLst/>
            <a:gdLst>
              <a:gd name="connsiteX0" fmla="*/ 0 w 7510355"/>
              <a:gd name="connsiteY0" fmla="*/ 0 h 795664"/>
              <a:gd name="connsiteX1" fmla="*/ 7510355 w 7510355"/>
              <a:gd name="connsiteY1" fmla="*/ 0 h 795664"/>
              <a:gd name="connsiteX2" fmla="*/ 7510355 w 7510355"/>
              <a:gd name="connsiteY2" fmla="*/ 795664 h 795664"/>
              <a:gd name="connsiteX3" fmla="*/ 0 w 7510355"/>
              <a:gd name="connsiteY3" fmla="*/ 795664 h 795664"/>
              <a:gd name="connsiteX4" fmla="*/ 0 w 7510355"/>
              <a:gd name="connsiteY4" fmla="*/ 0 h 7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0355" h="795664">
                <a:moveTo>
                  <a:pt x="0" y="0"/>
                </a:moveTo>
                <a:lnTo>
                  <a:pt x="7510355" y="0"/>
                </a:lnTo>
                <a:lnTo>
                  <a:pt x="7510355" y="795664"/>
                </a:lnTo>
                <a:lnTo>
                  <a:pt x="0" y="7956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t" anchorCtr="0">
            <a:noAutofit/>
          </a:bodyPr>
          <a:lstStyle/>
          <a:p>
            <a:pPr defTabSz="566738">
              <a:lnSpc>
                <a:spcPct val="90000"/>
              </a:lnSpc>
              <a:spcBef>
                <a:spcPct val="0"/>
              </a:spcBef>
              <a:spcAft>
                <a:spcPct val="35000"/>
              </a:spcAft>
            </a:pP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Locally administered tax increments (property taxes, sales taxes, etc.) that generate additional tax revenues  for re-investment in local infrastructure </a:t>
            </a:r>
          </a:p>
        </p:txBody>
      </p:sp>
      <p:sp>
        <p:nvSpPr>
          <p:cNvPr id="32" name="Полилиния 26"/>
          <p:cNvSpPr/>
          <p:nvPr/>
        </p:nvSpPr>
        <p:spPr>
          <a:xfrm>
            <a:off x="613501" y="3945495"/>
            <a:ext cx="1571911" cy="537930"/>
          </a:xfrm>
          <a:custGeom>
            <a:avLst/>
            <a:gdLst>
              <a:gd name="connsiteX0" fmla="*/ 0 w 1913466"/>
              <a:gd name="connsiteY0" fmla="*/ 0 h 876086"/>
              <a:gd name="connsiteX1" fmla="*/ 1913466 w 1913466"/>
              <a:gd name="connsiteY1" fmla="*/ 0 h 876086"/>
              <a:gd name="connsiteX2" fmla="*/ 1913466 w 1913466"/>
              <a:gd name="connsiteY2" fmla="*/ 876086 h 876086"/>
              <a:gd name="connsiteX3" fmla="*/ 0 w 1913466"/>
              <a:gd name="connsiteY3" fmla="*/ 876086 h 876086"/>
              <a:gd name="connsiteX4" fmla="*/ 0 w 1913466"/>
              <a:gd name="connsiteY4" fmla="*/ 0 h 876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466" h="876086">
                <a:moveTo>
                  <a:pt x="0" y="0"/>
                </a:moveTo>
                <a:lnTo>
                  <a:pt x="1913466" y="0"/>
                </a:lnTo>
                <a:lnTo>
                  <a:pt x="1913466" y="876086"/>
                </a:lnTo>
                <a:lnTo>
                  <a:pt x="0" y="876086"/>
                </a:lnTo>
                <a:lnTo>
                  <a:pt x="0" y="0"/>
                </a:lnTo>
                <a:close/>
              </a:path>
            </a:pathLst>
          </a:custGeom>
          <a:solidFill>
            <a:schemeClr val="bg1">
              <a:alpha val="5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spcAft>
                <a:spcPct val="35000"/>
              </a:spcAft>
            </a:pPr>
            <a:r>
              <a:rPr lang="en-US" sz="1200" b="1">
                <a:solidFill>
                  <a:schemeClr val="tx1">
                    <a:lumMod val="85000"/>
                    <a:lumOff val="15000"/>
                  </a:schemeClr>
                </a:solidFill>
                <a:latin typeface="Lato Regular" panose="020F0502020204030203" pitchFamily="34" charset="0"/>
                <a:ea typeface="Lato Regular" panose="020F0502020204030203" pitchFamily="34" charset="0"/>
                <a:cs typeface="Lato Regular" panose="020F0502020204030203" pitchFamily="34" charset="0"/>
              </a:rPr>
              <a:t>Tax increment financing</a:t>
            </a:r>
            <a:endParaRPr lang="en-US" sz="1200" b="1" dirty="0">
              <a:solidFill>
                <a:schemeClr val="tx1">
                  <a:lumMod val="85000"/>
                  <a:lumOff val="15000"/>
                </a:schemeClr>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33" name="Полилиния 27"/>
          <p:cNvSpPr/>
          <p:nvPr/>
        </p:nvSpPr>
        <p:spPr>
          <a:xfrm>
            <a:off x="2303306" y="3955204"/>
            <a:ext cx="6169754" cy="537122"/>
          </a:xfrm>
          <a:custGeom>
            <a:avLst/>
            <a:gdLst>
              <a:gd name="connsiteX0" fmla="*/ 0 w 7510355"/>
              <a:gd name="connsiteY0" fmla="*/ 0 h 795664"/>
              <a:gd name="connsiteX1" fmla="*/ 7510355 w 7510355"/>
              <a:gd name="connsiteY1" fmla="*/ 0 h 795664"/>
              <a:gd name="connsiteX2" fmla="*/ 7510355 w 7510355"/>
              <a:gd name="connsiteY2" fmla="*/ 795664 h 795664"/>
              <a:gd name="connsiteX3" fmla="*/ 0 w 7510355"/>
              <a:gd name="connsiteY3" fmla="*/ 795664 h 795664"/>
              <a:gd name="connsiteX4" fmla="*/ 0 w 7510355"/>
              <a:gd name="connsiteY4" fmla="*/ 0 h 7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0355" h="795664">
                <a:moveTo>
                  <a:pt x="0" y="0"/>
                </a:moveTo>
                <a:lnTo>
                  <a:pt x="7510355" y="0"/>
                </a:lnTo>
                <a:lnTo>
                  <a:pt x="7510355" y="795664"/>
                </a:lnTo>
                <a:lnTo>
                  <a:pt x="0" y="7956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t" anchorCtr="0">
            <a:noAutofit/>
          </a:bodyPr>
          <a:lstStyle/>
          <a:p>
            <a:pPr defTabSz="566738">
              <a:lnSpc>
                <a:spcPct val="90000"/>
              </a:lnSpc>
              <a:spcBef>
                <a:spcPct val="0"/>
              </a:spcBef>
              <a:spcAft>
                <a:spcPct val="35000"/>
              </a:spcAft>
            </a:pPr>
            <a:endParaRPr lang="en-US" sz="1275" dirty="0">
              <a:solidFill>
                <a:schemeClr val="bg1"/>
              </a:solidFill>
            </a:endParaRPr>
          </a:p>
        </p:txBody>
      </p:sp>
      <p:grpSp>
        <p:nvGrpSpPr>
          <p:cNvPr id="60" name="Group 59"/>
          <p:cNvGrpSpPr/>
          <p:nvPr/>
        </p:nvGrpSpPr>
        <p:grpSpPr>
          <a:xfrm>
            <a:off x="237436" y="4550390"/>
            <a:ext cx="817469" cy="393452"/>
            <a:chOff x="-358311" y="1913954"/>
            <a:chExt cx="1157832" cy="557270"/>
          </a:xfrm>
          <a:solidFill>
            <a:schemeClr val="bg1"/>
          </a:solidFill>
        </p:grpSpPr>
        <p:sp>
          <p:nvSpPr>
            <p:cNvPr id="61"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grpFill/>
            <a:ln>
              <a:noFill/>
            </a:ln>
            <a:effectLst/>
            <a:extLst/>
          </p:spPr>
          <p:txBody>
            <a:bodyPr wrap="none" anchor="ctr"/>
            <a:lstStyle/>
            <a:p>
              <a:endParaRPr lang="en-US"/>
            </a:p>
          </p:txBody>
        </p:sp>
        <p:sp>
          <p:nvSpPr>
            <p:cNvPr id="62"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63"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grpFill/>
            <a:ln>
              <a:noFill/>
            </a:ln>
            <a:effectLst/>
            <a:extLst/>
          </p:spPr>
          <p:txBody>
            <a:bodyPr wrap="none" anchor="ctr"/>
            <a:lstStyle/>
            <a:p>
              <a:endParaRPr lang="en-US"/>
            </a:p>
          </p:txBody>
        </p:sp>
        <p:sp>
          <p:nvSpPr>
            <p:cNvPr id="64"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grpFill/>
            <a:ln>
              <a:noFill/>
            </a:ln>
            <a:effectLst/>
            <a:extLst/>
          </p:spPr>
          <p:txBody>
            <a:bodyPr wrap="none" anchor="ctr"/>
            <a:lstStyle/>
            <a:p>
              <a:endParaRPr lang="en-US"/>
            </a:p>
          </p:txBody>
        </p:sp>
        <p:sp>
          <p:nvSpPr>
            <p:cNvPr id="65"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grpFill/>
            <a:ln>
              <a:noFill/>
            </a:ln>
            <a:effectLst/>
            <a:extLst/>
          </p:spPr>
          <p:txBody>
            <a:bodyPr wrap="none" anchor="ctr"/>
            <a:lstStyle/>
            <a:p>
              <a:endParaRPr lang="en-US"/>
            </a:p>
          </p:txBody>
        </p:sp>
        <p:sp>
          <p:nvSpPr>
            <p:cNvPr id="66"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grpFill/>
            <a:ln>
              <a:noFill/>
            </a:ln>
            <a:effectLst/>
            <a:extLst/>
          </p:spPr>
          <p:txBody>
            <a:bodyPr wrap="none" anchor="ctr"/>
            <a:lstStyle/>
            <a:p>
              <a:endParaRPr lang="en-US"/>
            </a:p>
          </p:txBody>
        </p:sp>
        <p:sp>
          <p:nvSpPr>
            <p:cNvPr id="67"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grpFill/>
            <a:ln>
              <a:noFill/>
            </a:ln>
            <a:effectLst/>
            <a:extLst/>
          </p:spPr>
          <p:txBody>
            <a:bodyPr wrap="none" anchor="ctr"/>
            <a:lstStyle/>
            <a:p>
              <a:endParaRPr lang="en-US"/>
            </a:p>
          </p:txBody>
        </p:sp>
        <p:sp>
          <p:nvSpPr>
            <p:cNvPr id="68"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69"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grpFill/>
            <a:ln>
              <a:noFill/>
            </a:ln>
            <a:effectLst/>
            <a:extLst/>
          </p:spPr>
          <p:txBody>
            <a:bodyPr wrap="none" anchor="ctr"/>
            <a:lstStyle/>
            <a:p>
              <a:endParaRPr lang="en-US"/>
            </a:p>
          </p:txBody>
        </p:sp>
        <p:sp>
          <p:nvSpPr>
            <p:cNvPr id="70"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grpFill/>
            <a:ln>
              <a:noFill/>
            </a:ln>
            <a:effectLst/>
            <a:extLst/>
          </p:spPr>
          <p:txBody>
            <a:bodyPr wrap="none" anchor="ctr"/>
            <a:lstStyle/>
            <a:p>
              <a:endParaRPr lang="en-US"/>
            </a:p>
          </p:txBody>
        </p:sp>
        <p:sp>
          <p:nvSpPr>
            <p:cNvPr id="71"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grpFill/>
            <a:ln>
              <a:noFill/>
            </a:ln>
            <a:effectLst/>
            <a:extLst/>
          </p:spPr>
          <p:txBody>
            <a:bodyPr wrap="none" anchor="ctr"/>
            <a:lstStyle/>
            <a:p>
              <a:endParaRPr lang="en-US"/>
            </a:p>
          </p:txBody>
        </p:sp>
        <p:sp>
          <p:nvSpPr>
            <p:cNvPr id="72"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grpFill/>
            <a:ln>
              <a:noFill/>
            </a:ln>
            <a:effectLst/>
            <a:extLst/>
          </p:spPr>
          <p:txBody>
            <a:bodyPr wrap="none" anchor="ctr"/>
            <a:lstStyle/>
            <a:p>
              <a:endParaRPr lang="en-US"/>
            </a:p>
          </p:txBody>
        </p:sp>
        <p:sp>
          <p:nvSpPr>
            <p:cNvPr id="73"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grpFill/>
            <a:ln>
              <a:noFill/>
            </a:ln>
            <a:effectLst/>
            <a:extLst/>
          </p:spPr>
          <p:txBody>
            <a:bodyPr wrap="none" anchor="ctr"/>
            <a:lstStyle/>
            <a:p>
              <a:endParaRPr lang="en-US"/>
            </a:p>
          </p:txBody>
        </p:sp>
        <p:sp>
          <p:nvSpPr>
            <p:cNvPr id="74"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grpFill/>
            <a:ln>
              <a:noFill/>
            </a:ln>
            <a:effectLst/>
            <a:extLst/>
          </p:spPr>
          <p:txBody>
            <a:bodyPr wrap="none" anchor="ctr"/>
            <a:lstStyle/>
            <a:p>
              <a:endParaRPr lang="en-US"/>
            </a:p>
          </p:txBody>
        </p:sp>
        <p:sp>
          <p:nvSpPr>
            <p:cNvPr id="75"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grpFill/>
            <a:ln>
              <a:noFill/>
            </a:ln>
            <a:effectLst/>
            <a:extLst/>
          </p:spPr>
          <p:txBody>
            <a:bodyPr wrap="none" anchor="ctr"/>
            <a:lstStyle/>
            <a:p>
              <a:endParaRPr lang="en-US"/>
            </a:p>
          </p:txBody>
        </p:sp>
        <p:sp>
          <p:nvSpPr>
            <p:cNvPr id="76"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grpFill/>
            <a:ln>
              <a:noFill/>
            </a:ln>
            <a:effectLst/>
            <a:extLst/>
          </p:spPr>
          <p:txBody>
            <a:bodyPr wrap="none" anchor="ctr"/>
            <a:lstStyle/>
            <a:p>
              <a:endParaRPr lang="en-US"/>
            </a:p>
          </p:txBody>
        </p:sp>
        <p:sp>
          <p:nvSpPr>
            <p:cNvPr id="77"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grpFill/>
            <a:ln>
              <a:noFill/>
            </a:ln>
            <a:effectLst/>
            <a:extLst/>
          </p:spPr>
          <p:txBody>
            <a:bodyPr wrap="none" anchor="ctr"/>
            <a:lstStyle/>
            <a:p>
              <a:endParaRPr lang="en-US"/>
            </a:p>
          </p:txBody>
        </p:sp>
        <p:sp>
          <p:nvSpPr>
            <p:cNvPr id="78"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grpFill/>
            <a:ln>
              <a:noFill/>
            </a:ln>
            <a:effectLst/>
            <a:extLst/>
          </p:spPr>
          <p:txBody>
            <a:bodyPr wrap="none" anchor="ctr"/>
            <a:lstStyle/>
            <a:p>
              <a:endParaRPr lang="en-US"/>
            </a:p>
          </p:txBody>
        </p:sp>
        <p:sp>
          <p:nvSpPr>
            <p:cNvPr id="79"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grpFill/>
            <a:ln>
              <a:noFill/>
            </a:ln>
            <a:effectLst/>
            <a:extLst/>
          </p:spPr>
          <p:txBody>
            <a:bodyPr wrap="none" anchor="ctr"/>
            <a:lstStyle/>
            <a:p>
              <a:endParaRPr lang="en-US"/>
            </a:p>
          </p:txBody>
        </p:sp>
        <p:sp>
          <p:nvSpPr>
            <p:cNvPr id="80"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grpFill/>
            <a:ln>
              <a:noFill/>
            </a:ln>
            <a:effectLst/>
            <a:extLst/>
          </p:spPr>
          <p:txBody>
            <a:bodyPr wrap="none" anchor="ctr"/>
            <a:lstStyle/>
            <a:p>
              <a:endParaRPr lang="en-US"/>
            </a:p>
          </p:txBody>
        </p:sp>
        <p:sp>
          <p:nvSpPr>
            <p:cNvPr id="81"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grpFill/>
            <a:ln>
              <a:noFill/>
            </a:ln>
            <a:effectLst/>
            <a:extLst/>
          </p:spPr>
          <p:txBody>
            <a:bodyPr wrap="none" anchor="ctr"/>
            <a:lstStyle/>
            <a:p>
              <a:endParaRPr lang="en-US"/>
            </a:p>
          </p:txBody>
        </p:sp>
        <p:sp>
          <p:nvSpPr>
            <p:cNvPr id="82"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47" name="Line 9"/>
          <p:cNvSpPr/>
          <p:nvPr/>
        </p:nvSpPr>
        <p:spPr>
          <a:xfrm>
            <a:off x="613440" y="1015430"/>
            <a:ext cx="7859520" cy="360"/>
          </a:xfrm>
          <a:prstGeom prst="line">
            <a:avLst/>
          </a:prstGeom>
          <a:ln>
            <a:solidFill>
              <a:schemeClr val="bg1"/>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p:style>
      </p:sp>
      <p:sp>
        <p:nvSpPr>
          <p:cNvPr id="48" name="Line 11"/>
          <p:cNvSpPr/>
          <p:nvPr/>
        </p:nvSpPr>
        <p:spPr>
          <a:xfrm>
            <a:off x="613440" y="1618560"/>
            <a:ext cx="7859520" cy="360"/>
          </a:xfrm>
          <a:prstGeom prst="line">
            <a:avLst/>
          </a:prstGeom>
          <a:ln>
            <a:solidFill>
              <a:schemeClr val="bg1"/>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p:style>
      </p:sp>
      <p:sp>
        <p:nvSpPr>
          <p:cNvPr id="49" name="Line 13"/>
          <p:cNvSpPr/>
          <p:nvPr/>
        </p:nvSpPr>
        <p:spPr>
          <a:xfrm>
            <a:off x="613440" y="2235807"/>
            <a:ext cx="7859520" cy="360"/>
          </a:xfrm>
          <a:prstGeom prst="line">
            <a:avLst/>
          </a:prstGeom>
          <a:ln>
            <a:solidFill>
              <a:schemeClr val="bg1"/>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p:style>
      </p:sp>
      <p:sp>
        <p:nvSpPr>
          <p:cNvPr id="50" name="Line 15"/>
          <p:cNvSpPr/>
          <p:nvPr/>
        </p:nvSpPr>
        <p:spPr>
          <a:xfrm>
            <a:off x="613440" y="2775033"/>
            <a:ext cx="7859520" cy="360"/>
          </a:xfrm>
          <a:prstGeom prst="line">
            <a:avLst/>
          </a:prstGeom>
          <a:ln>
            <a:solidFill>
              <a:schemeClr val="bg1"/>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p:style>
      </p:sp>
      <p:sp>
        <p:nvSpPr>
          <p:cNvPr id="51" name="Line 17"/>
          <p:cNvSpPr/>
          <p:nvPr/>
        </p:nvSpPr>
        <p:spPr>
          <a:xfrm>
            <a:off x="613440" y="3394812"/>
            <a:ext cx="7859520" cy="360"/>
          </a:xfrm>
          <a:prstGeom prst="line">
            <a:avLst/>
          </a:prstGeom>
          <a:ln>
            <a:solidFill>
              <a:schemeClr val="bg1"/>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p:style>
      </p:sp>
      <p:sp>
        <p:nvSpPr>
          <p:cNvPr id="52" name="Line 19"/>
          <p:cNvSpPr/>
          <p:nvPr/>
        </p:nvSpPr>
        <p:spPr>
          <a:xfrm>
            <a:off x="632520" y="3945495"/>
            <a:ext cx="7859520" cy="360"/>
          </a:xfrm>
          <a:prstGeom prst="line">
            <a:avLst/>
          </a:prstGeom>
          <a:ln>
            <a:solidFill>
              <a:schemeClr val="bg1"/>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p:style>
      </p:sp>
      <p:sp>
        <p:nvSpPr>
          <p:cNvPr id="53" name="Line 22"/>
          <p:cNvSpPr/>
          <p:nvPr/>
        </p:nvSpPr>
        <p:spPr>
          <a:xfrm>
            <a:off x="614520" y="4483065"/>
            <a:ext cx="7859880" cy="360"/>
          </a:xfrm>
          <a:prstGeom prst="line">
            <a:avLst/>
          </a:prstGeom>
          <a:ln>
            <a:solidFill>
              <a:schemeClr val="bg1"/>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p:style>
      </p:sp>
      <p:sp>
        <p:nvSpPr>
          <p:cNvPr id="4" name="Rectangle 3"/>
          <p:cNvSpPr/>
          <p:nvPr/>
        </p:nvSpPr>
        <p:spPr>
          <a:xfrm>
            <a:off x="2254997" y="3987186"/>
            <a:ext cx="6479699" cy="424732"/>
          </a:xfrm>
          <a:prstGeom prst="rect">
            <a:avLst/>
          </a:prstGeom>
        </p:spPr>
        <p:txBody>
          <a:bodyPr wrap="square">
            <a:spAutoFit/>
          </a:bodyPr>
          <a:lstStyle/>
          <a:p>
            <a:pPr defTabSz="566738">
              <a:lnSpc>
                <a:spcPct val="90000"/>
              </a:lnSpc>
              <a:spcBef>
                <a:spcPct val="0"/>
              </a:spcBef>
              <a:spcAft>
                <a:spcPct val="35000"/>
              </a:spcAft>
            </a:pP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Capturing increases in property/land tax base (after infrastructure upgrades) and using such incremental tax proceeds as collateral and refinancing source for infrastructure loans </a:t>
            </a:r>
          </a:p>
        </p:txBody>
      </p:sp>
    </p:spTree>
    <p:extLst>
      <p:ext uri="{BB962C8B-B14F-4D97-AF65-F5344CB8AC3E}">
        <p14:creationId xmlns:p14="http://schemas.microsoft.com/office/powerpoint/2010/main" val="3147922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11"/>
          <p:cNvSpPr/>
          <p:nvPr/>
        </p:nvSpPr>
        <p:spPr>
          <a:xfrm>
            <a:off x="1388520" y="2023618"/>
            <a:ext cx="313200" cy="2148422"/>
          </a:xfrm>
          <a:custGeom>
            <a:avLst/>
            <a:gdLst/>
            <a:ahLst/>
            <a:cxnLst/>
            <a:rect l="l" t="t" r="r" b="b"/>
            <a:pathLst>
              <a:path w="313384" h="2233485">
                <a:moveTo>
                  <a:pt x="0" y="0"/>
                </a:moveTo>
                <a:lnTo>
                  <a:pt x="0" y="2233485"/>
                </a:lnTo>
                <a:lnTo>
                  <a:pt x="313384" y="2233485"/>
                </a:lnTo>
              </a:path>
            </a:pathLst>
          </a:custGeom>
          <a:ln>
            <a:solidFill>
              <a:srgbClr val="57606C"/>
            </a:solid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6" name="CustomShape 1"/>
          <p:cNvSpPr/>
          <p:nvPr/>
        </p:nvSpPr>
        <p:spPr>
          <a:xfrm>
            <a:off x="1080" y="0"/>
            <a:ext cx="9141120" cy="1338480"/>
          </a:xfrm>
          <a:custGeom>
            <a:avLst/>
            <a:gdLst/>
            <a:ahLst/>
            <a:cxnLst/>
            <a:rect l="l" t="t" r="r" b="b"/>
            <a:pathLst>
              <a:path w="21600" h="21600">
                <a:moveTo>
                  <a:pt x="0" y="0"/>
                </a:moveTo>
                <a:lnTo>
                  <a:pt x="21599" y="0"/>
                </a:lnTo>
                <a:lnTo>
                  <a:pt x="21599" y="21599"/>
                </a:lnTo>
                <a:lnTo>
                  <a:pt x="0" y="21599"/>
                </a:lnTo>
                <a:close/>
              </a:path>
            </a:pathLst>
          </a:custGeom>
          <a:solidFill>
            <a:srgbClr val="1170AA">
              <a:alpha val="74000"/>
            </a:srgbClr>
          </a:solidFill>
          <a:ln>
            <a:noFill/>
          </a:ln>
        </p:spPr>
        <p:style>
          <a:lnRef idx="0">
            <a:scrgbClr r="0" g="0" b="0"/>
          </a:lnRef>
          <a:fillRef idx="0">
            <a:scrgbClr r="0" g="0" b="0"/>
          </a:fillRef>
          <a:effectRef idx="0">
            <a:scrgbClr r="0" g="0" b="0"/>
          </a:effectRef>
          <a:fontRef idx="minor"/>
        </p:style>
      </p:sp>
      <p:sp>
        <p:nvSpPr>
          <p:cNvPr id="477" name="CustomShape 2"/>
          <p:cNvSpPr/>
          <p:nvPr/>
        </p:nvSpPr>
        <p:spPr>
          <a:xfrm>
            <a:off x="655920" y="476280"/>
            <a:ext cx="7066440" cy="639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90000"/>
              </a:lnSpc>
            </a:pPr>
            <a:r>
              <a:rPr lang="en-US" sz="1800" b="1" strike="noStrike" spc="-1" dirty="0">
                <a:solidFill>
                  <a:srgbClr val="FFFFFF"/>
                </a:solidFill>
                <a:uFill>
                  <a:solidFill>
                    <a:srgbClr val="FFFFFF"/>
                  </a:solidFill>
                </a:uFill>
                <a:latin typeface="Century Gothic" panose="020B0502020202020204" pitchFamily="34" charset="0"/>
              </a:rPr>
              <a:t>LVC mechanisms can be promoted both on privately-owned and public lands, depending on local context</a:t>
            </a:r>
            <a:endParaRPr lang="en-US" sz="1800" b="1" strike="noStrike" spc="-1" dirty="0">
              <a:solidFill>
                <a:srgbClr val="000000"/>
              </a:solidFill>
              <a:uFill>
                <a:solidFill>
                  <a:srgbClr val="FFFFFF"/>
                </a:solidFill>
              </a:uFill>
              <a:latin typeface="Century Gothic" panose="020B0502020202020204" pitchFamily="34" charset="0"/>
            </a:endParaRPr>
          </a:p>
        </p:txBody>
      </p:sp>
      <p:sp>
        <p:nvSpPr>
          <p:cNvPr id="478" name="CustomShape 3"/>
          <p:cNvSpPr/>
          <p:nvPr/>
        </p:nvSpPr>
        <p:spPr>
          <a:xfrm>
            <a:off x="657360" y="1194840"/>
            <a:ext cx="398520" cy="20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479" name="CustomShape 4"/>
          <p:cNvSpPr/>
          <p:nvPr/>
        </p:nvSpPr>
        <p:spPr>
          <a:xfrm>
            <a:off x="1075320" y="1363738"/>
            <a:ext cx="3133440" cy="659880"/>
          </a:xfrm>
          <a:prstGeom prst="roundRect">
            <a:avLst>
              <a:gd name="adj" fmla="val 10000"/>
            </a:avLst>
          </a:prstGeom>
          <a:solidFill>
            <a:srgbClr val="57606C"/>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60257" tIns="45017" rIns="60257" bIns="45017" numCol="1" spcCol="1270" anchor="ctr" anchorCtr="0">
            <a:noAutofit/>
          </a:bodyPr>
          <a:lstStyle/>
          <a:p>
            <a:pPr algn="ctr" defTabSz="1066800">
              <a:lnSpc>
                <a:spcPct val="90000"/>
              </a:lnSpc>
              <a:spcBef>
                <a:spcPct val="0"/>
              </a:spcBef>
              <a:spcAft>
                <a:spcPct val="35000"/>
              </a:spcAft>
            </a:pPr>
            <a:r>
              <a:rPr lang="en-US" sz="1600" dirty="0">
                <a:solidFill>
                  <a:schemeClr val="lt1"/>
                </a:solidFill>
                <a:latin typeface="Lato Regular" panose="020F0502020204030203" pitchFamily="34" charset="0"/>
                <a:ea typeface="Lato Regular" panose="020F0502020204030203" pitchFamily="34" charset="0"/>
                <a:cs typeface="Lato Regular" panose="020F0502020204030203" pitchFamily="34" charset="0"/>
              </a:rPr>
              <a:t>Privately-owned land or public land lease*</a:t>
            </a:r>
          </a:p>
        </p:txBody>
      </p:sp>
      <p:sp>
        <p:nvSpPr>
          <p:cNvPr id="481" name="CustomShape 6"/>
          <p:cNvSpPr/>
          <p:nvPr/>
        </p:nvSpPr>
        <p:spPr>
          <a:xfrm>
            <a:off x="1702080" y="2063160"/>
            <a:ext cx="2305440" cy="496080"/>
          </a:xfrm>
          <a:prstGeom prst="roundRect">
            <a:avLst>
              <a:gd name="adj" fmla="val 10000"/>
            </a:avLst>
          </a:prstGeom>
          <a:noFill/>
          <a:ln>
            <a:solidFill>
              <a:srgbClr val="57606C"/>
            </a:solid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1040" tIns="32040" rIns="26640" bIns="32400" anchor="ctr"/>
          <a:lstStyle/>
          <a:p>
            <a:pPr algn="ctr">
              <a:lnSpc>
                <a:spcPct val="90000"/>
              </a:lnSpc>
            </a:pPr>
            <a:r>
              <a:rPr lang="en-US" sz="120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Development changes</a:t>
            </a:r>
            <a:endParaRPr lang="ru-RU" sz="120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483" name="CustomShape 8"/>
          <p:cNvSpPr/>
          <p:nvPr/>
        </p:nvSpPr>
        <p:spPr>
          <a:xfrm>
            <a:off x="1702080" y="2683440"/>
            <a:ext cx="2305440" cy="496080"/>
          </a:xfrm>
          <a:prstGeom prst="roundRect">
            <a:avLst>
              <a:gd name="adj" fmla="val 10000"/>
            </a:avLst>
          </a:prstGeom>
          <a:noFill/>
          <a:ln>
            <a:solidFill>
              <a:srgbClr val="57606C"/>
            </a:solid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1040" tIns="32040" rIns="26640" bIns="32400" anchor="ctr"/>
          <a:lstStyle/>
          <a:p>
            <a:pPr algn="ctr">
              <a:lnSpc>
                <a:spcPct val="90000"/>
              </a:lnSpc>
            </a:pPr>
            <a:r>
              <a:rPr lang="en-US" sz="12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Sale of development rights</a:t>
            </a:r>
            <a:endParaRPr lang="ru-RU" sz="12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485" name="CustomShape 10"/>
          <p:cNvSpPr/>
          <p:nvPr/>
        </p:nvSpPr>
        <p:spPr>
          <a:xfrm>
            <a:off x="1702080" y="3303720"/>
            <a:ext cx="2305440" cy="496080"/>
          </a:xfrm>
          <a:prstGeom prst="roundRect">
            <a:avLst>
              <a:gd name="adj" fmla="val 10000"/>
            </a:avLst>
          </a:prstGeom>
          <a:noFill/>
          <a:ln>
            <a:solidFill>
              <a:srgbClr val="57606C"/>
            </a:solid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1040" tIns="32040" rIns="26640" bIns="32400" anchor="ctr"/>
          <a:lstStyle/>
          <a:p>
            <a:pPr algn="ctr">
              <a:lnSpc>
                <a:spcPct val="90000"/>
              </a:lnSpc>
            </a:pPr>
            <a:r>
              <a:rPr lang="en-US" sz="12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Land pooling/readjustment</a:t>
            </a:r>
            <a:endParaRPr lang="ru-RU" sz="12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484" name="CustomShape 9"/>
          <p:cNvSpPr/>
          <p:nvPr/>
        </p:nvSpPr>
        <p:spPr>
          <a:xfrm>
            <a:off x="1388520" y="1938960"/>
            <a:ext cx="313200" cy="1612800"/>
          </a:xfrm>
          <a:custGeom>
            <a:avLst/>
            <a:gdLst/>
            <a:ahLst/>
            <a:cxnLst/>
            <a:rect l="l" t="t" r="r" b="b"/>
            <a:pathLst>
              <a:path w="313384" h="1613073">
                <a:moveTo>
                  <a:pt x="0" y="0"/>
                </a:moveTo>
                <a:lnTo>
                  <a:pt x="0" y="1613073"/>
                </a:lnTo>
                <a:lnTo>
                  <a:pt x="313384" y="1613073"/>
                </a:lnTo>
              </a:path>
            </a:pathLst>
          </a:custGeom>
          <a:ln>
            <a:solidFill>
              <a:srgbClr val="57606C"/>
            </a:solid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87" name="CustomShape 12"/>
          <p:cNvSpPr/>
          <p:nvPr/>
        </p:nvSpPr>
        <p:spPr>
          <a:xfrm>
            <a:off x="1702080" y="3917829"/>
            <a:ext cx="2305440" cy="496080"/>
          </a:xfrm>
          <a:prstGeom prst="roundRect">
            <a:avLst>
              <a:gd name="adj" fmla="val 10000"/>
            </a:avLst>
          </a:prstGeom>
          <a:noFill/>
          <a:ln>
            <a:solidFill>
              <a:srgbClr val="57606C"/>
            </a:solid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1040" tIns="32040" rIns="26640" bIns="32400" anchor="ctr"/>
          <a:lstStyle/>
          <a:p>
            <a:pPr algn="ctr">
              <a:lnSpc>
                <a:spcPct val="90000"/>
              </a:lnSpc>
            </a:pPr>
            <a:endParaRPr lang="en-US" sz="12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a:p>
            <a:pPr algn="ctr">
              <a:lnSpc>
                <a:spcPct val="90000"/>
              </a:lnSpc>
            </a:pPr>
            <a:r>
              <a:rPr lang="ru-RU" sz="12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Special tax assessments</a:t>
            </a:r>
            <a:r>
              <a:rPr lang="en-US" sz="12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and Tax Increment Financing</a:t>
            </a:r>
            <a:endParaRPr lang="ru-RU" sz="12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a:p>
            <a:pPr algn="ctr">
              <a:lnSpc>
                <a:spcPct val="90000"/>
              </a:lnSpc>
            </a:pPr>
            <a:endParaRPr lang="ru-RU" sz="12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488" name="CustomShape 13"/>
          <p:cNvSpPr/>
          <p:nvPr/>
        </p:nvSpPr>
        <p:spPr>
          <a:xfrm>
            <a:off x="4457160" y="1442520"/>
            <a:ext cx="3411360" cy="496080"/>
          </a:xfrm>
          <a:prstGeom prst="roundRect">
            <a:avLst>
              <a:gd name="adj" fmla="val 10000"/>
            </a:avLst>
          </a:prstGeom>
          <a:solidFill>
            <a:srgbClr val="FC7D0B"/>
          </a:solidFill>
        </p:spPr>
        <p:style>
          <a:lnRef idx="0">
            <a:schemeClr val="lt1">
              <a:hueOff val="0"/>
              <a:satOff val="0"/>
              <a:lumOff val="0"/>
              <a:alphaOff val="0"/>
            </a:schemeClr>
          </a:lnRef>
          <a:fillRef idx="3">
            <a:schemeClr val="accent2">
              <a:hueOff val="-1888395"/>
              <a:satOff val="35136"/>
              <a:lumOff val="4705"/>
              <a:alphaOff val="0"/>
            </a:schemeClr>
          </a:fillRef>
          <a:effectRef idx="2">
            <a:schemeClr val="accent2">
              <a:hueOff val="-1888395"/>
              <a:satOff val="35136"/>
              <a:lumOff val="4705"/>
              <a:alphaOff val="0"/>
            </a:schemeClr>
          </a:effectRef>
          <a:fontRef idx="minor">
            <a:schemeClr val="lt1"/>
          </a:fontRef>
        </p:style>
        <p:txBody>
          <a:bodyPr spcFirstLastPara="0" vert="horz" wrap="square" lIns="60257" tIns="45017" rIns="60257" bIns="45017" numCol="1" spcCol="1270" anchor="ctr" anchorCtr="0">
            <a:noAutofit/>
          </a:bodyPr>
          <a:lstStyle/>
          <a:p>
            <a:pPr algn="ctr" defTabSz="1066800">
              <a:lnSpc>
                <a:spcPct val="90000"/>
              </a:lnSpc>
              <a:spcBef>
                <a:spcPct val="0"/>
              </a:spcBef>
              <a:spcAft>
                <a:spcPct val="35000"/>
              </a:spcAft>
            </a:pPr>
            <a:r>
              <a:rPr lang="ru-RU" sz="1600" dirty="0">
                <a:solidFill>
                  <a:schemeClr val="lt1"/>
                </a:solidFill>
                <a:latin typeface="Lato Regular" panose="020F0502020204030203" pitchFamily="34" charset="0"/>
                <a:ea typeface="Lato Regular" panose="020F0502020204030203" pitchFamily="34" charset="0"/>
                <a:cs typeface="Lato Regular" panose="020F0502020204030203" pitchFamily="34" charset="0"/>
              </a:rPr>
              <a:t>Publicly-owned land</a:t>
            </a:r>
          </a:p>
        </p:txBody>
      </p:sp>
      <p:sp>
        <p:nvSpPr>
          <p:cNvPr id="489" name="CustomShape 14"/>
          <p:cNvSpPr/>
          <p:nvPr/>
        </p:nvSpPr>
        <p:spPr>
          <a:xfrm>
            <a:off x="4798440" y="1938960"/>
            <a:ext cx="340920" cy="371880"/>
          </a:xfrm>
          <a:custGeom>
            <a:avLst/>
            <a:gdLst/>
            <a:ahLst/>
            <a:cxnLst/>
            <a:rect l="l" t="t" r="r" b="b"/>
            <a:pathLst>
              <a:path w="341162" h="372247">
                <a:moveTo>
                  <a:pt x="0" y="0"/>
                </a:moveTo>
                <a:lnTo>
                  <a:pt x="0" y="372247"/>
                </a:lnTo>
                <a:lnTo>
                  <a:pt x="341162" y="372247"/>
                </a:lnTo>
              </a:path>
            </a:pathLst>
          </a:custGeom>
          <a:noFill/>
        </p:spPr>
        <p:style>
          <a:lnRef idx="1">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90" name="CustomShape 15"/>
          <p:cNvSpPr/>
          <p:nvPr/>
        </p:nvSpPr>
        <p:spPr>
          <a:xfrm>
            <a:off x="5139360" y="2063160"/>
            <a:ext cx="2335680" cy="586800"/>
          </a:xfrm>
          <a:prstGeom prst="roundRect">
            <a:avLst>
              <a:gd name="adj" fmla="val 10000"/>
            </a:avLst>
          </a:prstGeom>
          <a:noFill/>
        </p:spPr>
        <p:style>
          <a:lnRef idx="1">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lIns="41040" tIns="32040" rIns="26640" bIns="32400" anchor="ctr"/>
          <a:lstStyle/>
          <a:p>
            <a:pPr algn="ctr">
              <a:lnSpc>
                <a:spcPct val="90000"/>
              </a:lnSpc>
              <a:spcAft>
                <a:spcPts val="490"/>
              </a:spcAft>
            </a:pPr>
            <a:r>
              <a:rPr lang="ru-RU" sz="120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Sale</a:t>
            </a:r>
            <a:r>
              <a:rPr lang="en-US" sz="120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/lease</a:t>
            </a:r>
            <a:r>
              <a:rPr lang="ru-RU" sz="120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of land that underwent public infrastructure upgrades </a:t>
            </a:r>
          </a:p>
        </p:txBody>
      </p:sp>
      <p:sp>
        <p:nvSpPr>
          <p:cNvPr id="491" name="CustomShape 16"/>
          <p:cNvSpPr/>
          <p:nvPr/>
        </p:nvSpPr>
        <p:spPr>
          <a:xfrm>
            <a:off x="4798440" y="2200225"/>
            <a:ext cx="340920" cy="1103495"/>
          </a:xfrm>
          <a:custGeom>
            <a:avLst/>
            <a:gdLst/>
            <a:ahLst/>
            <a:cxnLst/>
            <a:rect l="l" t="t" r="r" b="b"/>
            <a:pathLst>
              <a:path w="341162" h="992660">
                <a:moveTo>
                  <a:pt x="0" y="0"/>
                </a:moveTo>
                <a:lnTo>
                  <a:pt x="0" y="992660"/>
                </a:lnTo>
                <a:lnTo>
                  <a:pt x="341162" y="992660"/>
                </a:lnTo>
              </a:path>
            </a:pathLst>
          </a:custGeom>
          <a:noFill/>
        </p:spPr>
        <p:style>
          <a:lnRef idx="1">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92" name="CustomShape 17"/>
          <p:cNvSpPr/>
          <p:nvPr/>
        </p:nvSpPr>
        <p:spPr>
          <a:xfrm>
            <a:off x="5139360" y="2944704"/>
            <a:ext cx="2335680" cy="698135"/>
          </a:xfrm>
          <a:prstGeom prst="roundRect">
            <a:avLst>
              <a:gd name="adj" fmla="val 10000"/>
            </a:avLst>
          </a:prstGeom>
          <a:noFill/>
        </p:spPr>
        <p:style>
          <a:lnRef idx="1">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lIns="35280" tIns="28440" rIns="20880" bIns="28800" anchor="ctr"/>
          <a:lstStyle/>
          <a:p>
            <a:pPr algn="ctr">
              <a:lnSpc>
                <a:spcPct val="90000"/>
              </a:lnSpc>
              <a:spcAft>
                <a:spcPts val="386"/>
              </a:spcAft>
            </a:pPr>
            <a:r>
              <a:rPr lang="en-US" sz="12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Sale/lease</a:t>
            </a:r>
            <a:r>
              <a:rPr lang="ru-RU" sz="12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of land with development conditions </a:t>
            </a:r>
            <a:r>
              <a:rPr lang="ru-RU" sz="105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(i.e. negotiated contribution for infrastructure</a:t>
            </a:r>
            <a:r>
              <a:rPr lang="en-US" sz="105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or affordable housing</a:t>
            </a:r>
            <a:r>
              <a:rPr lang="ru-RU" sz="105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a:t>
            </a:r>
          </a:p>
        </p:txBody>
      </p:sp>
      <p:sp>
        <p:nvSpPr>
          <p:cNvPr id="495" name="CustomShape 20"/>
          <p:cNvSpPr/>
          <p:nvPr/>
        </p:nvSpPr>
        <p:spPr>
          <a:xfrm>
            <a:off x="4798440" y="1938960"/>
            <a:ext cx="340920" cy="2233080"/>
          </a:xfrm>
          <a:custGeom>
            <a:avLst/>
            <a:gdLst/>
            <a:ahLst/>
            <a:cxnLst/>
            <a:rect l="l" t="t" r="r" b="b"/>
            <a:pathLst>
              <a:path w="341162" h="2233485">
                <a:moveTo>
                  <a:pt x="0" y="0"/>
                </a:moveTo>
                <a:lnTo>
                  <a:pt x="0" y="2233485"/>
                </a:lnTo>
                <a:lnTo>
                  <a:pt x="341162" y="2233485"/>
                </a:lnTo>
              </a:path>
            </a:pathLst>
          </a:custGeom>
          <a:noFill/>
        </p:spPr>
        <p:style>
          <a:lnRef idx="1">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96" name="CustomShape 21"/>
          <p:cNvSpPr/>
          <p:nvPr/>
        </p:nvSpPr>
        <p:spPr>
          <a:xfrm>
            <a:off x="5139360" y="3924360"/>
            <a:ext cx="2335680" cy="496080"/>
          </a:xfrm>
          <a:prstGeom prst="roundRect">
            <a:avLst>
              <a:gd name="adj" fmla="val 10000"/>
            </a:avLst>
          </a:prstGeom>
          <a:noFill/>
        </p:spPr>
        <p:style>
          <a:lnRef idx="1">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lIns="41040" tIns="32040" rIns="26640" bIns="32400" anchor="ctr"/>
          <a:lstStyle/>
          <a:p>
            <a:pPr algn="ctr">
              <a:lnSpc>
                <a:spcPct val="90000"/>
              </a:lnSpc>
              <a:spcAft>
                <a:spcPts val="490"/>
              </a:spcAft>
            </a:pPr>
            <a:r>
              <a:rPr lang="en-US" sz="1200" dirty="0">
                <a:latin typeface="Lato Regular" panose="020F0502020204030203" pitchFamily="34" charset="0"/>
                <a:ea typeface="Lato Regular" panose="020F0502020204030203" pitchFamily="34" charset="0"/>
                <a:cs typeface="Lato Regular" panose="020F0502020204030203" pitchFamily="34" charset="0"/>
              </a:rPr>
              <a:t>Land as an equity contribution towards a joint venture</a:t>
            </a:r>
            <a:endParaRPr lang="ru-RU" sz="12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497" name="CustomShape 22"/>
          <p:cNvSpPr/>
          <p:nvPr/>
        </p:nvSpPr>
        <p:spPr>
          <a:xfrm>
            <a:off x="4323600" y="4759560"/>
            <a:ext cx="597708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050" b="0" i="1" strike="noStrike" spc="-1" dirty="0">
                <a:solidFill>
                  <a:srgbClr val="000000"/>
                </a:solidFill>
                <a:uFill>
                  <a:solidFill>
                    <a:srgbClr val="FFFFFF"/>
                  </a:solidFill>
                </a:uFill>
                <a:latin typeface="Calibri"/>
              </a:rPr>
              <a:t>* Long term ground lease in this context </a:t>
            </a:r>
            <a:r>
              <a:rPr lang="en-US" sz="1050" b="0" i="1" strike="noStrike" spc="-1" dirty="0">
                <a:solidFill>
                  <a:srgbClr val="000000"/>
                </a:solidFill>
                <a:uFill>
                  <a:solidFill>
                    <a:srgbClr val="FFFFFF"/>
                  </a:solidFill>
                </a:uFill>
                <a:latin typeface="Calibri"/>
              </a:rPr>
              <a:t>is considered </a:t>
            </a:r>
            <a:r>
              <a:rPr lang="ru-RU" sz="1050" b="0" i="1" strike="noStrike" spc="-1" dirty="0">
                <a:solidFill>
                  <a:srgbClr val="000000"/>
                </a:solidFill>
                <a:uFill>
                  <a:solidFill>
                    <a:srgbClr val="FFFFFF"/>
                  </a:solidFill>
                </a:uFill>
                <a:latin typeface="Calibri"/>
              </a:rPr>
              <a:t>equivalent to private ownership</a:t>
            </a:r>
            <a:endParaRPr lang="ru-RU" sz="1050" b="0" strike="noStrike" spc="-1" dirty="0">
              <a:solidFill>
                <a:srgbClr val="000000"/>
              </a:solidFill>
              <a:uFill>
                <a:solidFill>
                  <a:srgbClr val="FFFFFF"/>
                </a:solidFill>
              </a:uFill>
              <a:latin typeface="Arial"/>
            </a:endParaRPr>
          </a:p>
        </p:txBody>
      </p:sp>
      <p:sp>
        <p:nvSpPr>
          <p:cNvPr id="498" name="CustomShape 23"/>
          <p:cNvSpPr/>
          <p:nvPr/>
        </p:nvSpPr>
        <p:spPr>
          <a:xfrm>
            <a:off x="646920" y="296640"/>
            <a:ext cx="2237760" cy="11520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ru-RU" sz="750" b="0" strike="noStrike" spc="148" dirty="0">
                <a:solidFill>
                  <a:srgbClr val="000000"/>
                </a:solidFill>
                <a:uFill>
                  <a:solidFill>
                    <a:srgbClr val="FFFFFF"/>
                  </a:solidFill>
                </a:uFill>
                <a:latin typeface="Lato Regular"/>
                <a:ea typeface="ＭＳ Ｐゴシック"/>
              </a:rPr>
              <a:t>INVESTMENT IN </a:t>
            </a:r>
            <a:r>
              <a:rPr lang="en-US" sz="750" b="0" strike="noStrike" spc="148" dirty="0">
                <a:solidFill>
                  <a:srgbClr val="000000"/>
                </a:solidFill>
                <a:uFill>
                  <a:solidFill>
                    <a:srgbClr val="FFFFFF"/>
                  </a:solidFill>
                </a:uFill>
                <a:latin typeface="Lato Regular"/>
                <a:ea typeface="ＭＳ Ｐゴシック"/>
              </a:rPr>
              <a:t>INFRASTRUCTURE</a:t>
            </a:r>
            <a:endParaRPr lang="ru-RU" sz="750" b="0" strike="noStrike" spc="-1" dirty="0">
              <a:solidFill>
                <a:srgbClr val="000000"/>
              </a:solidFill>
              <a:uFill>
                <a:solidFill>
                  <a:srgbClr val="FFFFFF"/>
                </a:solidFill>
              </a:uFill>
              <a:latin typeface="Arial"/>
            </a:endParaRPr>
          </a:p>
        </p:txBody>
      </p:sp>
      <p:sp>
        <p:nvSpPr>
          <p:cNvPr id="482" name="CustomShape 7"/>
          <p:cNvSpPr/>
          <p:nvPr/>
        </p:nvSpPr>
        <p:spPr>
          <a:xfrm>
            <a:off x="1388520" y="2023618"/>
            <a:ext cx="313200" cy="907502"/>
          </a:xfrm>
          <a:custGeom>
            <a:avLst/>
            <a:gdLst/>
            <a:ahLst/>
            <a:cxnLst/>
            <a:rect l="l" t="t" r="r" b="b"/>
            <a:pathLst>
              <a:path w="313384" h="992660">
                <a:moveTo>
                  <a:pt x="0" y="0"/>
                </a:moveTo>
                <a:lnTo>
                  <a:pt x="0" y="992660"/>
                </a:lnTo>
                <a:lnTo>
                  <a:pt x="313384" y="992660"/>
                </a:lnTo>
              </a:path>
            </a:pathLst>
          </a:custGeom>
          <a:ln>
            <a:solidFill>
              <a:srgbClr val="57606C"/>
            </a:solid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80" name="CustomShape 5"/>
          <p:cNvSpPr/>
          <p:nvPr/>
        </p:nvSpPr>
        <p:spPr>
          <a:xfrm>
            <a:off x="1388880" y="2060435"/>
            <a:ext cx="313200" cy="371880"/>
          </a:xfrm>
          <a:custGeom>
            <a:avLst/>
            <a:gdLst/>
            <a:ahLst/>
            <a:cxnLst/>
            <a:rect l="l" t="t" r="r" b="b"/>
            <a:pathLst>
              <a:path w="313384" h="372247">
                <a:moveTo>
                  <a:pt x="0" y="0"/>
                </a:moveTo>
                <a:lnTo>
                  <a:pt x="0" y="372247"/>
                </a:lnTo>
                <a:lnTo>
                  <a:pt x="313384" y="372247"/>
                </a:lnTo>
              </a:path>
            </a:pathLst>
          </a:custGeom>
          <a:ln>
            <a:solidFill>
              <a:srgbClr val="57606C"/>
            </a:solid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3" name="Group 22">
            <a:extLst>
              <a:ext uri="{FF2B5EF4-FFF2-40B4-BE49-F238E27FC236}">
                <a16:creationId xmlns:a16="http://schemas.microsoft.com/office/drawing/2014/main" id="{DB9B35ED-03A8-44C7-9E0E-62A6FEC1DA69}"/>
              </a:ext>
            </a:extLst>
          </p:cNvPr>
          <p:cNvGrpSpPr/>
          <p:nvPr/>
        </p:nvGrpSpPr>
        <p:grpSpPr>
          <a:xfrm>
            <a:off x="237436" y="4550390"/>
            <a:ext cx="817469" cy="393452"/>
            <a:chOff x="-358311" y="1913954"/>
            <a:chExt cx="1157832" cy="557270"/>
          </a:xfrm>
        </p:grpSpPr>
        <p:sp>
          <p:nvSpPr>
            <p:cNvPr id="24" name="Freeform 1">
              <a:extLst>
                <a:ext uri="{FF2B5EF4-FFF2-40B4-BE49-F238E27FC236}">
                  <a16:creationId xmlns:a16="http://schemas.microsoft.com/office/drawing/2014/main" id="{1E6F1830-38A0-40CC-9A74-95CA9AACEAA9}"/>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25" name="Freeform 2">
              <a:extLst>
                <a:ext uri="{FF2B5EF4-FFF2-40B4-BE49-F238E27FC236}">
                  <a16:creationId xmlns:a16="http://schemas.microsoft.com/office/drawing/2014/main" id="{24097269-846B-4E46-B995-8172FF947014}"/>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6" name="Freeform 3">
              <a:extLst>
                <a:ext uri="{FF2B5EF4-FFF2-40B4-BE49-F238E27FC236}">
                  <a16:creationId xmlns:a16="http://schemas.microsoft.com/office/drawing/2014/main" id="{EEEA0F7D-EC60-4CCD-A68E-2A03497207C1}"/>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27" name="Freeform 4">
              <a:extLst>
                <a:ext uri="{FF2B5EF4-FFF2-40B4-BE49-F238E27FC236}">
                  <a16:creationId xmlns:a16="http://schemas.microsoft.com/office/drawing/2014/main" id="{06A26CA7-7DA2-4333-8F0B-79B78FB6E26E}"/>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28" name="Freeform 5">
              <a:extLst>
                <a:ext uri="{FF2B5EF4-FFF2-40B4-BE49-F238E27FC236}">
                  <a16:creationId xmlns:a16="http://schemas.microsoft.com/office/drawing/2014/main" id="{52591338-4EC2-4F49-82DD-5BD86C9BD4B1}"/>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29" name="Freeform 6">
              <a:extLst>
                <a:ext uri="{FF2B5EF4-FFF2-40B4-BE49-F238E27FC236}">
                  <a16:creationId xmlns:a16="http://schemas.microsoft.com/office/drawing/2014/main" id="{28322D6A-050C-452F-8EFA-B83801DDEBC4}"/>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30" name="Freeform 7">
              <a:extLst>
                <a:ext uri="{FF2B5EF4-FFF2-40B4-BE49-F238E27FC236}">
                  <a16:creationId xmlns:a16="http://schemas.microsoft.com/office/drawing/2014/main" id="{71EFB0F3-E712-469E-BDFF-5F3A21D96C24}"/>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31" name="Freeform 8">
              <a:extLst>
                <a:ext uri="{FF2B5EF4-FFF2-40B4-BE49-F238E27FC236}">
                  <a16:creationId xmlns:a16="http://schemas.microsoft.com/office/drawing/2014/main" id="{6BC80814-D7DB-4BF7-B1C4-DF9975069C92}"/>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32" name="Freeform 9">
              <a:extLst>
                <a:ext uri="{FF2B5EF4-FFF2-40B4-BE49-F238E27FC236}">
                  <a16:creationId xmlns:a16="http://schemas.microsoft.com/office/drawing/2014/main" id="{4EC528F4-6B77-4DD1-840D-3A19A8CD3163}"/>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33" name="Freeform 10">
              <a:extLst>
                <a:ext uri="{FF2B5EF4-FFF2-40B4-BE49-F238E27FC236}">
                  <a16:creationId xmlns:a16="http://schemas.microsoft.com/office/drawing/2014/main" id="{BC32A1D0-63A3-43D3-B9EE-BC1BA3227522}"/>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34" name="Freeform 11">
              <a:extLst>
                <a:ext uri="{FF2B5EF4-FFF2-40B4-BE49-F238E27FC236}">
                  <a16:creationId xmlns:a16="http://schemas.microsoft.com/office/drawing/2014/main" id="{5889CD2F-8182-427E-A927-541CE9CBB5AB}"/>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35" name="Freeform 12">
              <a:extLst>
                <a:ext uri="{FF2B5EF4-FFF2-40B4-BE49-F238E27FC236}">
                  <a16:creationId xmlns:a16="http://schemas.microsoft.com/office/drawing/2014/main" id="{90CFB51C-51E8-47A8-8BAB-0DE1312E88B7}"/>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36" name="Freeform 13">
              <a:extLst>
                <a:ext uri="{FF2B5EF4-FFF2-40B4-BE49-F238E27FC236}">
                  <a16:creationId xmlns:a16="http://schemas.microsoft.com/office/drawing/2014/main" id="{6164BED1-CAB6-4F00-9CDE-16E7176EE738}"/>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37" name="Freeform 14">
              <a:extLst>
                <a:ext uri="{FF2B5EF4-FFF2-40B4-BE49-F238E27FC236}">
                  <a16:creationId xmlns:a16="http://schemas.microsoft.com/office/drawing/2014/main" id="{312F9D79-485C-4068-AFC1-A18B74233E9B}"/>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38" name="Freeform 15">
              <a:extLst>
                <a:ext uri="{FF2B5EF4-FFF2-40B4-BE49-F238E27FC236}">
                  <a16:creationId xmlns:a16="http://schemas.microsoft.com/office/drawing/2014/main" id="{3FBC9AB8-861F-4511-86C2-48DE0DC56BB8}"/>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39" name="Freeform 16">
              <a:extLst>
                <a:ext uri="{FF2B5EF4-FFF2-40B4-BE49-F238E27FC236}">
                  <a16:creationId xmlns:a16="http://schemas.microsoft.com/office/drawing/2014/main" id="{F7A9209D-F62F-4C27-9850-025BADC3F89D}"/>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40" name="Freeform 17">
              <a:extLst>
                <a:ext uri="{FF2B5EF4-FFF2-40B4-BE49-F238E27FC236}">
                  <a16:creationId xmlns:a16="http://schemas.microsoft.com/office/drawing/2014/main" id="{4894A395-9C07-4C6E-B940-E874E8CE28BC}"/>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41" name="Freeform 18">
              <a:extLst>
                <a:ext uri="{FF2B5EF4-FFF2-40B4-BE49-F238E27FC236}">
                  <a16:creationId xmlns:a16="http://schemas.microsoft.com/office/drawing/2014/main" id="{39A4B4E9-97EE-438F-B549-C581EF68643C}"/>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42" name="Freeform 19">
              <a:extLst>
                <a:ext uri="{FF2B5EF4-FFF2-40B4-BE49-F238E27FC236}">
                  <a16:creationId xmlns:a16="http://schemas.microsoft.com/office/drawing/2014/main" id="{E5142773-6617-49D4-B854-8579C9547DCA}"/>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43" name="Freeform 20">
              <a:extLst>
                <a:ext uri="{FF2B5EF4-FFF2-40B4-BE49-F238E27FC236}">
                  <a16:creationId xmlns:a16="http://schemas.microsoft.com/office/drawing/2014/main" id="{EA65E35B-C435-45CA-8547-0E68ECC38661}"/>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44" name="Freeform 21">
              <a:extLst>
                <a:ext uri="{FF2B5EF4-FFF2-40B4-BE49-F238E27FC236}">
                  <a16:creationId xmlns:a16="http://schemas.microsoft.com/office/drawing/2014/main" id="{F7219C1D-BE7F-42CB-8E5A-901672946817}"/>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45" name="Freeform 22">
              <a:extLst>
                <a:ext uri="{FF2B5EF4-FFF2-40B4-BE49-F238E27FC236}">
                  <a16:creationId xmlns:a16="http://schemas.microsoft.com/office/drawing/2014/main" id="{8CEDE857-6DE1-4BB3-B489-6FE477260CEB}"/>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63529535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CustomShape 1"/>
          <p:cNvSpPr/>
          <p:nvPr/>
        </p:nvSpPr>
        <p:spPr>
          <a:xfrm>
            <a:off x="0" y="1"/>
            <a:ext cx="9141120" cy="1354680"/>
          </a:xfrm>
          <a:custGeom>
            <a:avLst/>
            <a:gdLst/>
            <a:ahLst/>
            <a:cxnLst/>
            <a:rect l="l" t="t" r="r" b="b"/>
            <a:pathLst>
              <a:path w="21600" h="21600">
                <a:moveTo>
                  <a:pt x="0" y="0"/>
                </a:moveTo>
                <a:lnTo>
                  <a:pt x="21599" y="0"/>
                </a:lnTo>
                <a:lnTo>
                  <a:pt x="21599" y="21599"/>
                </a:lnTo>
                <a:lnTo>
                  <a:pt x="0" y="21599"/>
                </a:lnTo>
                <a:close/>
              </a:path>
            </a:pathLst>
          </a:custGeom>
          <a:solidFill>
            <a:srgbClr val="1170AA">
              <a:alpha val="74000"/>
            </a:srgbClr>
          </a:solidFill>
          <a:ln>
            <a:noFill/>
          </a:ln>
        </p:spPr>
        <p:style>
          <a:lnRef idx="0">
            <a:scrgbClr r="0" g="0" b="0"/>
          </a:lnRef>
          <a:fillRef idx="0">
            <a:scrgbClr r="0" g="0" b="0"/>
          </a:fillRef>
          <a:effectRef idx="0">
            <a:scrgbClr r="0" g="0" b="0"/>
          </a:effectRef>
          <a:fontRef idx="minor"/>
        </p:style>
      </p:sp>
      <p:sp>
        <p:nvSpPr>
          <p:cNvPr id="502" name="CustomShape 2"/>
          <p:cNvSpPr/>
          <p:nvPr/>
        </p:nvSpPr>
        <p:spPr>
          <a:xfrm>
            <a:off x="672480" y="477348"/>
            <a:ext cx="7256520" cy="578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90000"/>
              </a:lnSpc>
            </a:pPr>
            <a:r>
              <a:rPr lang="en-US" sz="1800" b="1" strike="noStrike" spc="-1" dirty="0">
                <a:solidFill>
                  <a:srgbClr val="FFFFFF"/>
                </a:solidFill>
                <a:uFill>
                  <a:solidFill>
                    <a:srgbClr val="FFFFFF"/>
                  </a:solidFill>
                </a:uFill>
                <a:latin typeface="Century Gothic" panose="020B0502020202020204" pitchFamily="34" charset="0"/>
              </a:rPr>
              <a:t>LVC mechanism allows cost-sharing on initial development stages and that way helps reduce </a:t>
            </a:r>
            <a:r>
              <a:rPr lang="en-US" sz="1800" b="1" spc="-1" dirty="0">
                <a:solidFill>
                  <a:srgbClr val="FFFFFF"/>
                </a:solidFill>
                <a:uFill>
                  <a:solidFill>
                    <a:srgbClr val="FFFFFF"/>
                  </a:solidFill>
                </a:uFill>
                <a:latin typeface="Century Gothic" panose="020B0502020202020204" pitchFamily="34" charset="0"/>
              </a:rPr>
              <a:t>/re-distribute </a:t>
            </a:r>
            <a:r>
              <a:rPr lang="en-US" sz="1800" b="1" strike="noStrike" spc="-1" dirty="0">
                <a:solidFill>
                  <a:srgbClr val="FFFFFF"/>
                </a:solidFill>
                <a:uFill>
                  <a:solidFill>
                    <a:srgbClr val="FFFFFF"/>
                  </a:solidFill>
                </a:uFill>
                <a:latin typeface="Century Gothic" panose="020B0502020202020204" pitchFamily="34" charset="0"/>
              </a:rPr>
              <a:t>development activation costs</a:t>
            </a:r>
            <a:endParaRPr lang="en-US" sz="1800" b="1" strike="noStrike" spc="-1" dirty="0">
              <a:solidFill>
                <a:srgbClr val="000000"/>
              </a:solidFill>
              <a:uFill>
                <a:solidFill>
                  <a:srgbClr val="FFFFFF"/>
                </a:solidFill>
              </a:uFill>
              <a:latin typeface="Century Gothic" panose="020B0502020202020204" pitchFamily="34" charset="0"/>
            </a:endParaRPr>
          </a:p>
        </p:txBody>
      </p:sp>
      <p:sp>
        <p:nvSpPr>
          <p:cNvPr id="503" name="CustomShape 3"/>
          <p:cNvSpPr/>
          <p:nvPr/>
        </p:nvSpPr>
        <p:spPr>
          <a:xfrm>
            <a:off x="663480" y="296640"/>
            <a:ext cx="2237760" cy="11520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ru-RU" sz="750" b="0" strike="noStrike" spc="148" dirty="0">
                <a:solidFill>
                  <a:schemeClr val="bg1"/>
                </a:solidFill>
                <a:uFill>
                  <a:solidFill>
                    <a:srgbClr val="FFFFFF"/>
                  </a:solidFill>
                </a:uFill>
                <a:latin typeface="Lato Regular"/>
                <a:ea typeface="ＭＳ Ｐゴシック"/>
              </a:rPr>
              <a:t>INVESTMENT IN INFRASTRUCTURE</a:t>
            </a:r>
            <a:endParaRPr lang="ru-RU" sz="750" b="0" strike="noStrike" spc="-1" dirty="0">
              <a:solidFill>
                <a:schemeClr val="bg1"/>
              </a:solidFill>
              <a:uFill>
                <a:solidFill>
                  <a:srgbClr val="FFFFFF"/>
                </a:solidFill>
              </a:uFill>
              <a:latin typeface="Arial"/>
            </a:endParaRPr>
          </a:p>
        </p:txBody>
      </p:sp>
      <p:sp>
        <p:nvSpPr>
          <p:cNvPr id="504" name="CustomShape 4"/>
          <p:cNvSpPr/>
          <p:nvPr/>
        </p:nvSpPr>
        <p:spPr>
          <a:xfrm>
            <a:off x="704520" y="1153184"/>
            <a:ext cx="398520" cy="20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a:lstStyle/>
          <a:p>
            <a:endParaRPr lang="ru-RU" dirty="0"/>
          </a:p>
        </p:txBody>
      </p:sp>
      <p:sp>
        <p:nvSpPr>
          <p:cNvPr id="505" name="CustomShape 5"/>
          <p:cNvSpPr/>
          <p:nvPr/>
        </p:nvSpPr>
        <p:spPr>
          <a:xfrm flipH="1" flipV="1">
            <a:off x="1605600" y="1546560"/>
            <a:ext cx="7920" cy="2904840"/>
          </a:xfrm>
          <a:custGeom>
            <a:avLst/>
            <a:gdLst/>
            <a:ahLst/>
            <a:cxnLst/>
            <a:rect l="l" t="t" r="r" b="b"/>
            <a:pathLst>
              <a:path w="21600" h="21600">
                <a:moveTo>
                  <a:pt x="0" y="0"/>
                </a:moveTo>
                <a:lnTo>
                  <a:pt x="21600" y="21600"/>
                </a:lnTo>
              </a:path>
            </a:pathLst>
          </a:custGeom>
          <a:noFill/>
          <a:ln>
            <a:solidFill>
              <a:srgbClr val="1170AA"/>
            </a:solidFill>
            <a:tailEnd type="arrow" w="med" len="med"/>
          </a:ln>
        </p:spPr>
        <p:style>
          <a:lnRef idx="2">
            <a:schemeClr val="accent1"/>
          </a:lnRef>
          <a:fillRef idx="0">
            <a:schemeClr val="accent1"/>
          </a:fillRef>
          <a:effectRef idx="1">
            <a:schemeClr val="accent1"/>
          </a:effectRef>
          <a:fontRef idx="minor"/>
        </p:style>
      </p:sp>
      <p:sp>
        <p:nvSpPr>
          <p:cNvPr id="506" name="CustomShape 6"/>
          <p:cNvSpPr/>
          <p:nvPr/>
        </p:nvSpPr>
        <p:spPr>
          <a:xfrm flipV="1">
            <a:off x="1598760" y="4464720"/>
            <a:ext cx="6476760" cy="360"/>
          </a:xfrm>
          <a:custGeom>
            <a:avLst/>
            <a:gdLst/>
            <a:ahLst/>
            <a:cxnLst/>
            <a:rect l="l" t="t" r="r" b="b"/>
            <a:pathLst>
              <a:path w="21600" h="21600">
                <a:moveTo>
                  <a:pt x="0" y="0"/>
                </a:moveTo>
                <a:lnTo>
                  <a:pt x="21600" y="21600"/>
                </a:lnTo>
              </a:path>
            </a:pathLst>
          </a:custGeom>
          <a:noFill/>
          <a:ln>
            <a:solidFill>
              <a:srgbClr val="1170AA"/>
            </a:solidFill>
            <a:tailEnd type="arrow" w="med" len="med"/>
          </a:ln>
        </p:spPr>
        <p:style>
          <a:lnRef idx="2">
            <a:schemeClr val="accent1"/>
          </a:lnRef>
          <a:fillRef idx="0">
            <a:schemeClr val="accent1"/>
          </a:fillRef>
          <a:effectRef idx="1">
            <a:schemeClr val="accent1"/>
          </a:effectRef>
          <a:fontRef idx="minor"/>
        </p:style>
      </p:sp>
      <p:sp>
        <p:nvSpPr>
          <p:cNvPr id="507" name="Line 7"/>
          <p:cNvSpPr/>
          <p:nvPr/>
        </p:nvSpPr>
        <p:spPr>
          <a:xfrm flipV="1">
            <a:off x="1462680" y="3457440"/>
            <a:ext cx="6765840" cy="19800"/>
          </a:xfrm>
          <a:prstGeom prst="line">
            <a:avLst/>
          </a:prstGeom>
          <a:ln w="6480">
            <a:solidFill>
              <a:schemeClr val="tx1">
                <a:lumMod val="65000"/>
                <a:lumOff val="35000"/>
              </a:schemeClr>
            </a:solidFill>
            <a:custDash>
              <a:ds d="700000" sp="500000"/>
            </a:custDash>
          </a:ln>
        </p:spPr>
        <p:style>
          <a:lnRef idx="2">
            <a:schemeClr val="accent1"/>
          </a:lnRef>
          <a:fillRef idx="0">
            <a:schemeClr val="accent1"/>
          </a:fillRef>
          <a:effectRef idx="1">
            <a:schemeClr val="accent1"/>
          </a:effectRef>
          <a:fontRef idx="minor"/>
        </p:style>
      </p:sp>
      <p:sp>
        <p:nvSpPr>
          <p:cNvPr id="508" name="CustomShape 8"/>
          <p:cNvSpPr/>
          <p:nvPr/>
        </p:nvSpPr>
        <p:spPr>
          <a:xfrm>
            <a:off x="2125080" y="3080160"/>
            <a:ext cx="1455120" cy="42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ru-RU" sz="800" b="1" strike="noStrike" spc="-1" dirty="0">
                <a:solidFill>
                  <a:srgbClr val="DF5327"/>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Underserved Land </a:t>
            </a:r>
            <a:endParaRPr lang="ru-RU" sz="80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a:p>
            <a:pPr algn="ctr">
              <a:lnSpc>
                <a:spcPct val="100000"/>
              </a:lnSpc>
            </a:pPr>
            <a:r>
              <a:rPr lang="ru-RU" sz="1000" b="0" strike="noStrike" spc="-1" dirty="0">
                <a:solidFill>
                  <a:srgbClr val="DF5327"/>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(hazard-prone, blight)  </a:t>
            </a:r>
            <a:endParaRPr lang="ru-RU" sz="100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509" name="CustomShape 9"/>
          <p:cNvSpPr/>
          <p:nvPr/>
        </p:nvSpPr>
        <p:spPr>
          <a:xfrm>
            <a:off x="1789200" y="3490920"/>
            <a:ext cx="2157480" cy="926280"/>
          </a:xfrm>
          <a:prstGeom prst="downArrow">
            <a:avLst>
              <a:gd name="adj1" fmla="val 70991"/>
              <a:gd name="adj2" fmla="val 35256"/>
            </a:avLst>
          </a:prstGeom>
          <a:solidFill>
            <a:srgbClr val="C852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90000" tIns="45000" rIns="90000" bIns="45000"/>
          <a:lstStyle/>
          <a:p>
            <a:pPr>
              <a:lnSpc>
                <a:spcPct val="100000"/>
              </a:lnSpc>
            </a:pPr>
            <a:r>
              <a:rPr lang="ru-RU" sz="800" b="0" strike="noStrike"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Developer Barriers:</a:t>
            </a:r>
          </a:p>
          <a:p>
            <a:pPr marL="214200" indent="-213840">
              <a:lnSpc>
                <a:spcPct val="100000"/>
              </a:lnSpc>
              <a:spcBef>
                <a:spcPts val="224"/>
              </a:spcBef>
              <a:buClr>
                <a:srgbClr val="000000"/>
              </a:buClr>
              <a:buFont typeface="Arial"/>
              <a:buChar char="•"/>
            </a:pPr>
            <a:r>
              <a:rPr lang="ru-RU" sz="800" b="0" strike="noStrike"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High risk profile</a:t>
            </a:r>
          </a:p>
          <a:p>
            <a:pPr marL="214200" indent="-213840">
              <a:lnSpc>
                <a:spcPct val="100000"/>
              </a:lnSpc>
              <a:spcBef>
                <a:spcPts val="224"/>
              </a:spcBef>
              <a:buClr>
                <a:srgbClr val="000000"/>
              </a:buClr>
              <a:buFont typeface="Arial"/>
              <a:buChar char="•"/>
            </a:pPr>
            <a:r>
              <a:rPr lang="ru-RU" sz="800" b="0" strike="noStrike"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Cost-of-carry concerns</a:t>
            </a:r>
          </a:p>
          <a:p>
            <a:pPr marL="214200" indent="-213840">
              <a:lnSpc>
                <a:spcPct val="100000"/>
              </a:lnSpc>
              <a:spcBef>
                <a:spcPts val="224"/>
              </a:spcBef>
              <a:buClr>
                <a:srgbClr val="000000"/>
              </a:buClr>
              <a:buFont typeface="Arial"/>
              <a:buChar char="•"/>
            </a:pPr>
            <a:r>
              <a:rPr lang="ru-RU" sz="800" b="0" strike="noStrike"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Free-rider problem</a:t>
            </a:r>
          </a:p>
        </p:txBody>
      </p:sp>
      <p:sp>
        <p:nvSpPr>
          <p:cNvPr id="510" name="Line 10"/>
          <p:cNvSpPr/>
          <p:nvPr/>
        </p:nvSpPr>
        <p:spPr>
          <a:xfrm>
            <a:off x="1462680" y="2319480"/>
            <a:ext cx="6794280" cy="360"/>
          </a:xfrm>
          <a:prstGeom prst="line">
            <a:avLst/>
          </a:prstGeom>
          <a:ln w="6480">
            <a:solidFill>
              <a:schemeClr val="tx1">
                <a:lumMod val="65000"/>
                <a:lumOff val="35000"/>
              </a:schemeClr>
            </a:solidFill>
            <a:custDash>
              <a:ds d="700000" sp="500000"/>
            </a:custDash>
          </a:ln>
        </p:spPr>
        <p:style>
          <a:lnRef idx="2">
            <a:schemeClr val="accent1"/>
          </a:lnRef>
          <a:fillRef idx="0">
            <a:schemeClr val="accent1"/>
          </a:fillRef>
          <a:effectRef idx="1">
            <a:schemeClr val="accent1"/>
          </a:effectRef>
          <a:fontRef idx="minor"/>
        </p:style>
      </p:sp>
      <p:sp>
        <p:nvSpPr>
          <p:cNvPr id="511" name="CustomShape 11"/>
          <p:cNvSpPr/>
          <p:nvPr/>
        </p:nvSpPr>
        <p:spPr>
          <a:xfrm>
            <a:off x="3938760" y="1940040"/>
            <a:ext cx="2792880" cy="42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800" b="1" strike="noStrike" spc="-1" dirty="0">
                <a:solidFill>
                  <a:srgbClr val="57606C"/>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Development-ready Land </a:t>
            </a:r>
            <a:endParaRPr lang="ru-RU" sz="800" b="0" strike="noStrike" spc="-1" dirty="0">
              <a:solidFill>
                <a:srgbClr val="57606C"/>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a:p>
            <a:pPr algn="ctr">
              <a:lnSpc>
                <a:spcPct val="100000"/>
              </a:lnSpc>
            </a:pPr>
            <a:r>
              <a:rPr lang="ru-RU" sz="1000" b="0" strike="noStrike" spc="-1" dirty="0">
                <a:solidFill>
                  <a:srgbClr val="57606C"/>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(desirable, properly zoned, resilient)</a:t>
            </a:r>
          </a:p>
        </p:txBody>
      </p:sp>
      <p:sp>
        <p:nvSpPr>
          <p:cNvPr id="512" name="CustomShape 12"/>
          <p:cNvSpPr/>
          <p:nvPr/>
        </p:nvSpPr>
        <p:spPr>
          <a:xfrm>
            <a:off x="4151520" y="2346840"/>
            <a:ext cx="2409120" cy="1091520"/>
          </a:xfrm>
          <a:prstGeom prst="upArrow">
            <a:avLst>
              <a:gd name="adj1" fmla="val 71483"/>
              <a:gd name="adj2" fmla="val 32006"/>
            </a:avLst>
          </a:prstGeom>
          <a:solidFill>
            <a:srgbClr val="57606C">
              <a:alpha val="79000"/>
            </a:srgb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90000" tIns="45000" rIns="90000" bIns="45000"/>
          <a:lstStyle/>
          <a:p>
            <a:pPr>
              <a:lnSpc>
                <a:spcPct val="100000"/>
              </a:lnSpc>
            </a:pPr>
            <a:r>
              <a:rPr lang="ru-RU" sz="800" b="0" strike="noStrike"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Development Enablers:</a:t>
            </a:r>
          </a:p>
          <a:p>
            <a:pPr marL="132120" indent="-131760">
              <a:lnSpc>
                <a:spcPct val="80000"/>
              </a:lnSpc>
              <a:spcBef>
                <a:spcPts val="224"/>
              </a:spcBef>
              <a:buClr>
                <a:srgbClr val="000000"/>
              </a:buClr>
              <a:buFont typeface="Arial"/>
              <a:buChar char="•"/>
            </a:pPr>
            <a:r>
              <a:rPr lang="ru-RU" sz="800" b="0" strike="noStrike"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Disaster risk reduction</a:t>
            </a:r>
          </a:p>
          <a:p>
            <a:pPr marL="132120" indent="-131760">
              <a:lnSpc>
                <a:spcPct val="80000"/>
              </a:lnSpc>
              <a:spcBef>
                <a:spcPts val="224"/>
              </a:spcBef>
              <a:buClr>
                <a:srgbClr val="000000"/>
              </a:buClr>
              <a:buFont typeface="Arial"/>
              <a:buChar char="•"/>
            </a:pPr>
            <a:r>
              <a:rPr lang="ru-RU" sz="800" b="0" strike="noStrike"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Slum upgrading</a:t>
            </a:r>
          </a:p>
          <a:p>
            <a:pPr marL="132120" indent="-131760">
              <a:lnSpc>
                <a:spcPct val="80000"/>
              </a:lnSpc>
              <a:spcBef>
                <a:spcPts val="224"/>
              </a:spcBef>
              <a:buClr>
                <a:srgbClr val="000000"/>
              </a:buClr>
              <a:buFont typeface="Arial"/>
              <a:buChar char="•"/>
            </a:pPr>
            <a:r>
              <a:rPr lang="ru-RU" sz="800" b="0" strike="noStrike"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Hard infrastructure</a:t>
            </a:r>
          </a:p>
          <a:p>
            <a:pPr marL="132120" indent="-131760">
              <a:lnSpc>
                <a:spcPct val="80000"/>
              </a:lnSpc>
              <a:spcBef>
                <a:spcPts val="224"/>
              </a:spcBef>
              <a:buClr>
                <a:srgbClr val="000000"/>
              </a:buClr>
              <a:buFont typeface="Arial"/>
              <a:buChar char="•"/>
            </a:pPr>
            <a:r>
              <a:rPr lang="ru-RU" sz="700" b="0" strike="noStrike"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Land consolidation / rezoning</a:t>
            </a:r>
          </a:p>
          <a:p>
            <a:pPr>
              <a:lnSpc>
                <a:spcPct val="100000"/>
              </a:lnSpc>
            </a:pPr>
            <a:endParaRPr lang="ru-RU" sz="70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513" name="CustomShape 13"/>
          <p:cNvSpPr/>
          <p:nvPr/>
        </p:nvSpPr>
        <p:spPr>
          <a:xfrm>
            <a:off x="6753960" y="4530600"/>
            <a:ext cx="1587600" cy="272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a:solidFill>
                  <a:srgbClr val="808080"/>
                </a:solidFill>
                <a:uFill>
                  <a:solidFill>
                    <a:srgbClr val="FFFFFF"/>
                  </a:solidFill>
                </a:uFill>
                <a:latin typeface="Calibri"/>
              </a:rPr>
              <a:t>Development Timeline</a:t>
            </a:r>
            <a:endParaRPr lang="ru-RU" sz="1200" b="0" strike="noStrike" spc="-1">
              <a:solidFill>
                <a:srgbClr val="000000"/>
              </a:solidFill>
              <a:uFill>
                <a:solidFill>
                  <a:srgbClr val="FFFFFF"/>
                </a:solidFill>
              </a:uFill>
              <a:latin typeface="Arial"/>
            </a:endParaRPr>
          </a:p>
        </p:txBody>
      </p:sp>
      <p:sp>
        <p:nvSpPr>
          <p:cNvPr id="514" name="CustomShape 14"/>
          <p:cNvSpPr/>
          <p:nvPr/>
        </p:nvSpPr>
        <p:spPr>
          <a:xfrm>
            <a:off x="725760" y="1439280"/>
            <a:ext cx="857880" cy="272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000" b="0" strike="noStrike" spc="-1" dirty="0">
                <a:solidFill>
                  <a:srgbClr val="80808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Land Value</a:t>
            </a:r>
            <a:endParaRPr lang="ru-RU" sz="100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515" name="CustomShape 15"/>
          <p:cNvSpPr/>
          <p:nvPr/>
        </p:nvSpPr>
        <p:spPr>
          <a:xfrm>
            <a:off x="6509160" y="1393560"/>
            <a:ext cx="2061720" cy="433080"/>
          </a:xfrm>
          <a:prstGeom prst="triangle">
            <a:avLst>
              <a:gd name="adj" fmla="val 50000"/>
            </a:avLst>
          </a:prstGeom>
          <a:solidFill>
            <a:srgbClr val="1170AA"/>
          </a:solidFill>
          <a:ln>
            <a:noFill/>
          </a:ln>
        </p:spPr>
        <p:style>
          <a:lnRef idx="0">
            <a:scrgbClr r="0" g="0" b="0"/>
          </a:lnRef>
          <a:fillRef idx="0">
            <a:scrgbClr r="0" g="0" b="0"/>
          </a:fillRef>
          <a:effectRef idx="0">
            <a:scrgbClr r="0" g="0" b="0"/>
          </a:effectRef>
          <a:fontRef idx="minor"/>
        </p:style>
      </p:sp>
      <p:sp>
        <p:nvSpPr>
          <p:cNvPr id="516" name="CustomShape 16"/>
          <p:cNvSpPr/>
          <p:nvPr/>
        </p:nvSpPr>
        <p:spPr>
          <a:xfrm>
            <a:off x="176760" y="2483280"/>
            <a:ext cx="1228320" cy="862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ru-RU" sz="800" b="1"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PUBLI</a:t>
            </a:r>
            <a:r>
              <a:rPr lang="en-US" sz="800" b="1"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C</a:t>
            </a:r>
            <a:r>
              <a:rPr lang="ru-RU" sz="800" b="1"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UPGRADES </a:t>
            </a:r>
            <a:endParaRPr lang="ru-RU" sz="80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a:p>
            <a:pPr algn="ctr">
              <a:lnSpc>
                <a:spcPct val="100000"/>
              </a:lnSpc>
            </a:pPr>
            <a:r>
              <a:rPr lang="ru-RU" sz="800" b="1"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WITH </a:t>
            </a:r>
            <a:endParaRPr lang="ru-RU" sz="80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a:p>
            <a:pPr algn="ctr">
              <a:lnSpc>
                <a:spcPct val="100000"/>
              </a:lnSpc>
            </a:pPr>
            <a:r>
              <a:rPr lang="ru-RU" sz="800" b="1"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VALUE </a:t>
            </a:r>
            <a:endParaRPr lang="ru-RU" sz="80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a:p>
            <a:pPr algn="ctr">
              <a:lnSpc>
                <a:spcPct val="100000"/>
              </a:lnSpc>
            </a:pPr>
            <a:r>
              <a:rPr lang="ru-RU" sz="800" b="1"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CAPTURE</a:t>
            </a:r>
            <a:endParaRPr lang="ru-RU" sz="80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a:p>
            <a:pPr algn="ctr">
              <a:lnSpc>
                <a:spcPct val="100000"/>
              </a:lnSpc>
            </a:pPr>
            <a:r>
              <a:rPr lang="ru-RU" sz="800" b="1"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OPPORTUNITY</a:t>
            </a:r>
            <a:endParaRPr lang="ru-RU" sz="800" b="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517" name="CustomShape 17"/>
          <p:cNvSpPr/>
          <p:nvPr/>
        </p:nvSpPr>
        <p:spPr>
          <a:xfrm>
            <a:off x="1260000" y="2328840"/>
            <a:ext cx="152280" cy="1121760"/>
          </a:xfrm>
          <a:prstGeom prst="leftBrace">
            <a:avLst>
              <a:gd name="adj1" fmla="val 8333"/>
              <a:gd name="adj2" fmla="val 50000"/>
            </a:avLst>
          </a:prstGeom>
          <a:noFill/>
          <a:ln>
            <a:solidFill>
              <a:srgbClr val="1170AA"/>
            </a:solidFill>
          </a:ln>
        </p:spPr>
        <p:style>
          <a:lnRef idx="2">
            <a:schemeClr val="accent1"/>
          </a:lnRef>
          <a:fillRef idx="0">
            <a:schemeClr val="accent1"/>
          </a:fillRef>
          <a:effectRef idx="1">
            <a:schemeClr val="accent1"/>
          </a:effectRef>
          <a:fontRef idx="minor"/>
        </p:style>
      </p:sp>
      <p:sp>
        <p:nvSpPr>
          <p:cNvPr id="518" name="CustomShape 18"/>
          <p:cNvSpPr/>
          <p:nvPr/>
        </p:nvSpPr>
        <p:spPr>
          <a:xfrm>
            <a:off x="6883200" y="1692720"/>
            <a:ext cx="1358640" cy="561600"/>
          </a:xfrm>
          <a:custGeom>
            <a:avLst/>
            <a:gdLst/>
            <a:ahLst/>
            <a:cxnLst/>
            <a:rect l="l" t="t" r="r" b="b"/>
            <a:pathLst>
              <a:path w="1358861" h="624833">
                <a:moveTo>
                  <a:pt x="0" y="0"/>
                </a:moveTo>
                <a:lnTo>
                  <a:pt x="1358861" y="0"/>
                </a:lnTo>
                <a:lnTo>
                  <a:pt x="1353320" y="624833"/>
                </a:lnTo>
                <a:lnTo>
                  <a:pt x="0" y="617445"/>
                </a:lnTo>
                <a:lnTo>
                  <a:pt x="0" y="0"/>
                </a:lnTo>
                <a:close/>
              </a:path>
            </a:pathLst>
          </a:custGeom>
          <a:solidFill>
            <a:srgbClr val="1170AA"/>
          </a:solidFill>
          <a:ln>
            <a:noFill/>
          </a:ln>
        </p:spPr>
        <p:style>
          <a:lnRef idx="0">
            <a:scrgbClr r="0" g="0" b="0"/>
          </a:lnRef>
          <a:fillRef idx="0">
            <a:scrgbClr r="0" g="0" b="0"/>
          </a:fillRef>
          <a:effectRef idx="0">
            <a:scrgbClr r="0" g="0" b="0"/>
          </a:effectRef>
          <a:fontRef idx="minor"/>
        </p:style>
        <p:txBody>
          <a:bodyPr lIns="27000" tIns="45000" rIns="27000" bIns="45000"/>
          <a:lstStyle/>
          <a:p>
            <a:pPr algn="ctr">
              <a:lnSpc>
                <a:spcPct val="100000"/>
              </a:lnSpc>
            </a:pPr>
            <a:r>
              <a:rPr lang="ru-RU" sz="800" b="1" strike="noStrike" spc="-1">
                <a:solidFill>
                  <a:srgbClr val="FFFFFF"/>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Potential for further exponential </a:t>
            </a:r>
            <a:endParaRPr lang="ru-RU" sz="800" b="0" strike="noStrike" spc="-1">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a:p>
            <a:pPr algn="ctr">
              <a:lnSpc>
                <a:spcPct val="100000"/>
              </a:lnSpc>
            </a:pPr>
            <a:r>
              <a:rPr lang="ru-RU" sz="800" b="1" strike="noStrike" spc="-1">
                <a:solidFill>
                  <a:srgbClr val="FFFFFF"/>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value growth</a:t>
            </a:r>
            <a:endParaRPr lang="ru-RU" sz="800" b="0" strike="noStrike" spc="-1">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p:txBody>
      </p:sp>
      <p:grpSp>
        <p:nvGrpSpPr>
          <p:cNvPr id="20" name="Group 19">
            <a:extLst>
              <a:ext uri="{FF2B5EF4-FFF2-40B4-BE49-F238E27FC236}">
                <a16:creationId xmlns:a16="http://schemas.microsoft.com/office/drawing/2014/main" id="{B3F3FC85-921A-48BA-8529-DE921BF06871}"/>
              </a:ext>
            </a:extLst>
          </p:cNvPr>
          <p:cNvGrpSpPr/>
          <p:nvPr/>
        </p:nvGrpSpPr>
        <p:grpSpPr>
          <a:xfrm>
            <a:off x="237436" y="4550390"/>
            <a:ext cx="817469" cy="393452"/>
            <a:chOff x="-358311" y="1913954"/>
            <a:chExt cx="1157832" cy="557270"/>
          </a:xfrm>
        </p:grpSpPr>
        <p:sp>
          <p:nvSpPr>
            <p:cNvPr id="21" name="Freeform 1">
              <a:extLst>
                <a:ext uri="{FF2B5EF4-FFF2-40B4-BE49-F238E27FC236}">
                  <a16:creationId xmlns:a16="http://schemas.microsoft.com/office/drawing/2014/main" id="{C0925740-07B8-4B08-B890-BD2447D459C0}"/>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22" name="Freeform 2">
              <a:extLst>
                <a:ext uri="{FF2B5EF4-FFF2-40B4-BE49-F238E27FC236}">
                  <a16:creationId xmlns:a16="http://schemas.microsoft.com/office/drawing/2014/main" id="{EC52F16E-BEC3-4F42-A4D8-35162A2A574A}"/>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3" name="Freeform 3">
              <a:extLst>
                <a:ext uri="{FF2B5EF4-FFF2-40B4-BE49-F238E27FC236}">
                  <a16:creationId xmlns:a16="http://schemas.microsoft.com/office/drawing/2014/main" id="{271CD390-BE4F-4030-ACCB-85F14BFDFA82}"/>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24" name="Freeform 4">
              <a:extLst>
                <a:ext uri="{FF2B5EF4-FFF2-40B4-BE49-F238E27FC236}">
                  <a16:creationId xmlns:a16="http://schemas.microsoft.com/office/drawing/2014/main" id="{45FE5E4B-125E-45B6-8458-091D1466399F}"/>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25" name="Freeform 5">
              <a:extLst>
                <a:ext uri="{FF2B5EF4-FFF2-40B4-BE49-F238E27FC236}">
                  <a16:creationId xmlns:a16="http://schemas.microsoft.com/office/drawing/2014/main" id="{94E6FD57-3B61-4BE8-A87A-15197803918A}"/>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26" name="Freeform 6">
              <a:extLst>
                <a:ext uri="{FF2B5EF4-FFF2-40B4-BE49-F238E27FC236}">
                  <a16:creationId xmlns:a16="http://schemas.microsoft.com/office/drawing/2014/main" id="{A3D22781-B7DC-42E7-A1E1-7B2AC1C5B873}"/>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27" name="Freeform 7">
              <a:extLst>
                <a:ext uri="{FF2B5EF4-FFF2-40B4-BE49-F238E27FC236}">
                  <a16:creationId xmlns:a16="http://schemas.microsoft.com/office/drawing/2014/main" id="{575EA23A-42B2-4108-8A0C-F91ECB3E3427}"/>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28" name="Freeform 8">
              <a:extLst>
                <a:ext uri="{FF2B5EF4-FFF2-40B4-BE49-F238E27FC236}">
                  <a16:creationId xmlns:a16="http://schemas.microsoft.com/office/drawing/2014/main" id="{9C761221-1EF6-43D4-9DB7-0CA7B81B660B}"/>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9" name="Freeform 9">
              <a:extLst>
                <a:ext uri="{FF2B5EF4-FFF2-40B4-BE49-F238E27FC236}">
                  <a16:creationId xmlns:a16="http://schemas.microsoft.com/office/drawing/2014/main" id="{5D5F18A9-6126-4D2A-8D7B-5DDFAA61AD05}"/>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30" name="Freeform 10">
              <a:extLst>
                <a:ext uri="{FF2B5EF4-FFF2-40B4-BE49-F238E27FC236}">
                  <a16:creationId xmlns:a16="http://schemas.microsoft.com/office/drawing/2014/main" id="{533DB991-CF72-4894-9060-6C4621E3FEC9}"/>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31" name="Freeform 11">
              <a:extLst>
                <a:ext uri="{FF2B5EF4-FFF2-40B4-BE49-F238E27FC236}">
                  <a16:creationId xmlns:a16="http://schemas.microsoft.com/office/drawing/2014/main" id="{4EEB8ABE-1C2A-4D42-9C9A-672C564513A9}"/>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32" name="Freeform 12">
              <a:extLst>
                <a:ext uri="{FF2B5EF4-FFF2-40B4-BE49-F238E27FC236}">
                  <a16:creationId xmlns:a16="http://schemas.microsoft.com/office/drawing/2014/main" id="{8F8233FF-97F0-4F66-855D-1131BF399744}"/>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33" name="Freeform 13">
              <a:extLst>
                <a:ext uri="{FF2B5EF4-FFF2-40B4-BE49-F238E27FC236}">
                  <a16:creationId xmlns:a16="http://schemas.microsoft.com/office/drawing/2014/main" id="{56F28C8E-B17F-4FB2-BD9D-5583D5962D61}"/>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34" name="Freeform 14">
              <a:extLst>
                <a:ext uri="{FF2B5EF4-FFF2-40B4-BE49-F238E27FC236}">
                  <a16:creationId xmlns:a16="http://schemas.microsoft.com/office/drawing/2014/main" id="{1CFABA58-2C68-450D-AD01-931F98278590}"/>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35" name="Freeform 15">
              <a:extLst>
                <a:ext uri="{FF2B5EF4-FFF2-40B4-BE49-F238E27FC236}">
                  <a16:creationId xmlns:a16="http://schemas.microsoft.com/office/drawing/2014/main" id="{F3FCBA46-259D-4608-80E9-F41C57C1F6BC}"/>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36" name="Freeform 16">
              <a:extLst>
                <a:ext uri="{FF2B5EF4-FFF2-40B4-BE49-F238E27FC236}">
                  <a16:creationId xmlns:a16="http://schemas.microsoft.com/office/drawing/2014/main" id="{C9381D3B-CA9D-44BA-B6E3-51F7836D8979}"/>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37" name="Freeform 17">
              <a:extLst>
                <a:ext uri="{FF2B5EF4-FFF2-40B4-BE49-F238E27FC236}">
                  <a16:creationId xmlns:a16="http://schemas.microsoft.com/office/drawing/2014/main" id="{F098F288-7E41-4474-B828-61D193B07937}"/>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38" name="Freeform 18">
              <a:extLst>
                <a:ext uri="{FF2B5EF4-FFF2-40B4-BE49-F238E27FC236}">
                  <a16:creationId xmlns:a16="http://schemas.microsoft.com/office/drawing/2014/main" id="{7A0CA887-E602-40B4-B78E-D04669AEB68F}"/>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39" name="Freeform 19">
              <a:extLst>
                <a:ext uri="{FF2B5EF4-FFF2-40B4-BE49-F238E27FC236}">
                  <a16:creationId xmlns:a16="http://schemas.microsoft.com/office/drawing/2014/main" id="{8964EA4E-1482-458F-B537-B033EC3A42F4}"/>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40" name="Freeform 20">
              <a:extLst>
                <a:ext uri="{FF2B5EF4-FFF2-40B4-BE49-F238E27FC236}">
                  <a16:creationId xmlns:a16="http://schemas.microsoft.com/office/drawing/2014/main" id="{DF749BB1-B8A8-41AF-A2F0-FF4DC356239C}"/>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41" name="Freeform 21">
              <a:extLst>
                <a:ext uri="{FF2B5EF4-FFF2-40B4-BE49-F238E27FC236}">
                  <a16:creationId xmlns:a16="http://schemas.microsoft.com/office/drawing/2014/main" id="{CB135F20-69FC-4AAD-85D3-308D26B5B30A}"/>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42" name="Freeform 22">
              <a:extLst>
                <a:ext uri="{FF2B5EF4-FFF2-40B4-BE49-F238E27FC236}">
                  <a16:creationId xmlns:a16="http://schemas.microsoft.com/office/drawing/2014/main" id="{5120D365-64B6-4A95-9300-2437A3967F6F}"/>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6759846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CustomShape 1"/>
          <p:cNvSpPr/>
          <p:nvPr/>
        </p:nvSpPr>
        <p:spPr>
          <a:xfrm>
            <a:off x="1080" y="0"/>
            <a:ext cx="9141120" cy="1338480"/>
          </a:xfrm>
          <a:custGeom>
            <a:avLst/>
            <a:gdLst/>
            <a:ahLst/>
            <a:cxnLst/>
            <a:rect l="l" t="t" r="r" b="b"/>
            <a:pathLst>
              <a:path w="21600" h="21600">
                <a:moveTo>
                  <a:pt x="0" y="0"/>
                </a:moveTo>
                <a:lnTo>
                  <a:pt x="21599" y="0"/>
                </a:lnTo>
                <a:lnTo>
                  <a:pt x="21599" y="21599"/>
                </a:lnTo>
                <a:lnTo>
                  <a:pt x="0" y="21599"/>
                </a:lnTo>
                <a:close/>
              </a:path>
            </a:pathLst>
          </a:custGeom>
          <a:solidFill>
            <a:srgbClr val="1170AA">
              <a:alpha val="74000"/>
            </a:srgbClr>
          </a:solidFill>
          <a:ln>
            <a:noFill/>
          </a:ln>
        </p:spPr>
        <p:style>
          <a:lnRef idx="0">
            <a:scrgbClr r="0" g="0" b="0"/>
          </a:lnRef>
          <a:fillRef idx="0">
            <a:scrgbClr r="0" g="0" b="0"/>
          </a:fillRef>
          <a:effectRef idx="0">
            <a:scrgbClr r="0" g="0" b="0"/>
          </a:effectRef>
          <a:fontRef idx="minor"/>
        </p:style>
        <p:txBody>
          <a:bodyPr lIns="17280" tIns="17280" rIns="17280" bIns="17280" anchor="ctr"/>
          <a:lstStyle/>
          <a:p>
            <a:pPr>
              <a:lnSpc>
                <a:spcPct val="100000"/>
              </a:lnSpc>
            </a:pPr>
            <a:r>
              <a:rPr lang="ru-RU" sz="680" b="0" strike="noStrike" spc="-1">
                <a:solidFill>
                  <a:srgbClr val="FFFFFF"/>
                </a:solidFill>
                <a:uFill>
                  <a:solidFill>
                    <a:srgbClr val="FFFFFF"/>
                  </a:solidFill>
                </a:uFill>
                <a:latin typeface="Calibri"/>
              </a:rPr>
              <a:t> </a:t>
            </a:r>
            <a:endParaRPr lang="ru-RU" sz="680" b="0" strike="noStrike" spc="-1">
              <a:solidFill>
                <a:srgbClr val="000000"/>
              </a:solidFill>
              <a:uFill>
                <a:solidFill>
                  <a:srgbClr val="FFFFFF"/>
                </a:solidFill>
              </a:uFill>
              <a:latin typeface="Arial"/>
            </a:endParaRPr>
          </a:p>
        </p:txBody>
      </p:sp>
      <p:sp>
        <p:nvSpPr>
          <p:cNvPr id="522" name="CustomShape 2"/>
          <p:cNvSpPr/>
          <p:nvPr/>
        </p:nvSpPr>
        <p:spPr>
          <a:xfrm>
            <a:off x="672480" y="500400"/>
            <a:ext cx="7883640" cy="549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en-US" sz="1600" b="1" strike="noStrike" spc="-1" dirty="0">
                <a:solidFill>
                  <a:srgbClr val="FFFFFF"/>
                </a:solidFill>
                <a:uFill>
                  <a:solidFill>
                    <a:srgbClr val="FFFFFF"/>
                  </a:solidFill>
                </a:uFill>
                <a:latin typeface="Century Gothic" panose="020B0502020202020204" pitchFamily="34" charset="0"/>
              </a:rPr>
              <a:t>LVC may be structured to either increase or to decrease the infrastructure </a:t>
            </a:r>
            <a:r>
              <a:rPr lang="en-US" sz="1600" b="1" spc="-1" dirty="0">
                <a:solidFill>
                  <a:srgbClr val="FFFFFF"/>
                </a:solidFill>
                <a:uFill>
                  <a:solidFill>
                    <a:srgbClr val="FFFFFF"/>
                  </a:solidFill>
                </a:uFill>
                <a:latin typeface="Century Gothic" panose="020B0502020202020204" pitchFamily="34" charset="0"/>
              </a:rPr>
              <a:t>carrying cost of </a:t>
            </a:r>
            <a:r>
              <a:rPr lang="en-US" sz="1600" b="1" strike="noStrike" spc="-1" dirty="0">
                <a:solidFill>
                  <a:srgbClr val="FFFFFF"/>
                </a:solidFill>
                <a:uFill>
                  <a:solidFill>
                    <a:srgbClr val="FFFFFF"/>
                  </a:solidFill>
                </a:uFill>
                <a:latin typeface="Century Gothic" panose="020B0502020202020204" pitchFamily="34" charset="0"/>
              </a:rPr>
              <a:t>a private project, depending on the project’s risk-return profile</a:t>
            </a:r>
            <a:endParaRPr lang="en-US" sz="1600" b="1" strike="noStrike" spc="-1" dirty="0">
              <a:solidFill>
                <a:srgbClr val="000000"/>
              </a:solidFill>
              <a:uFill>
                <a:solidFill>
                  <a:srgbClr val="FFFFFF"/>
                </a:solidFill>
              </a:uFill>
              <a:latin typeface="Century Gothic" panose="020B0502020202020204" pitchFamily="34" charset="0"/>
            </a:endParaRPr>
          </a:p>
        </p:txBody>
      </p:sp>
      <p:sp>
        <p:nvSpPr>
          <p:cNvPr id="523" name="CustomShape 3"/>
          <p:cNvSpPr/>
          <p:nvPr/>
        </p:nvSpPr>
        <p:spPr>
          <a:xfrm>
            <a:off x="663480" y="296640"/>
            <a:ext cx="2237760" cy="11520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ru-RU" sz="750" b="0" strike="noStrike" spc="148" dirty="0">
                <a:solidFill>
                  <a:schemeClr val="bg1"/>
                </a:solidFill>
                <a:uFill>
                  <a:solidFill>
                    <a:srgbClr val="FFFFFF"/>
                  </a:solidFill>
                </a:uFill>
                <a:latin typeface="Lato Regular"/>
                <a:ea typeface="ＭＳ Ｐゴシック"/>
              </a:rPr>
              <a:t>INVESTMENT IN </a:t>
            </a:r>
            <a:r>
              <a:rPr lang="en-US" sz="750" b="0" strike="noStrike" spc="148" dirty="0">
                <a:solidFill>
                  <a:schemeClr val="bg1"/>
                </a:solidFill>
                <a:uFill>
                  <a:solidFill>
                    <a:srgbClr val="FFFFFF"/>
                  </a:solidFill>
                </a:uFill>
                <a:latin typeface="Lato Regular"/>
                <a:ea typeface="ＭＳ Ｐゴシック"/>
              </a:rPr>
              <a:t>INFRASTRUCTURE</a:t>
            </a:r>
            <a:endParaRPr lang="ru-RU" sz="750" b="0" strike="noStrike" spc="-1" dirty="0">
              <a:solidFill>
                <a:schemeClr val="bg1"/>
              </a:solidFill>
              <a:uFill>
                <a:solidFill>
                  <a:srgbClr val="FFFFFF"/>
                </a:solidFill>
              </a:uFill>
              <a:latin typeface="Arial"/>
            </a:endParaRPr>
          </a:p>
        </p:txBody>
      </p:sp>
      <p:sp>
        <p:nvSpPr>
          <p:cNvPr id="524" name="CustomShape 4"/>
          <p:cNvSpPr/>
          <p:nvPr/>
        </p:nvSpPr>
        <p:spPr>
          <a:xfrm>
            <a:off x="672480" y="1076632"/>
            <a:ext cx="398520" cy="20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a:lstStyle/>
          <a:p>
            <a:endParaRPr lang="ru-RU" dirty="0"/>
          </a:p>
        </p:txBody>
      </p:sp>
      <p:sp>
        <p:nvSpPr>
          <p:cNvPr id="525" name="CustomShape 5"/>
          <p:cNvSpPr/>
          <p:nvPr/>
        </p:nvSpPr>
        <p:spPr>
          <a:xfrm rot="16200000">
            <a:off x="186120" y="2282760"/>
            <a:ext cx="756720" cy="227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900" b="0" strike="noStrike" spc="-1">
                <a:solidFill>
                  <a:srgbClr val="808080"/>
                </a:solidFill>
                <a:uFill>
                  <a:solidFill>
                    <a:srgbClr val="FFFFFF"/>
                  </a:solidFill>
                </a:uFill>
                <a:latin typeface="Calibri"/>
              </a:rPr>
              <a:t> Cash flow, $</a:t>
            </a:r>
            <a:endParaRPr lang="ru-RU" sz="900" b="0" strike="noStrike" spc="-1">
              <a:solidFill>
                <a:srgbClr val="000000"/>
              </a:solidFill>
              <a:uFill>
                <a:solidFill>
                  <a:srgbClr val="FFFFFF"/>
                </a:solidFill>
              </a:uFill>
              <a:latin typeface="Arial"/>
            </a:endParaRPr>
          </a:p>
        </p:txBody>
      </p:sp>
      <p:sp>
        <p:nvSpPr>
          <p:cNvPr id="526" name="CustomShape 6"/>
          <p:cNvSpPr/>
          <p:nvPr/>
        </p:nvSpPr>
        <p:spPr>
          <a:xfrm>
            <a:off x="8007936" y="4165540"/>
            <a:ext cx="421920" cy="227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900" spc="-1" dirty="0">
                <a:solidFill>
                  <a:srgbClr val="808080"/>
                </a:solidFill>
                <a:uFill>
                  <a:solidFill>
                    <a:srgbClr val="FFFFFF"/>
                  </a:solidFill>
                </a:uFill>
                <a:latin typeface="Calibri"/>
              </a:rPr>
              <a:t>Time periods</a:t>
            </a:r>
            <a:endParaRPr lang="ru-RU" sz="900" b="0" strike="noStrike" spc="-1" dirty="0">
              <a:solidFill>
                <a:srgbClr val="000000"/>
              </a:solidFill>
              <a:uFill>
                <a:solidFill>
                  <a:srgbClr val="FFFFFF"/>
                </a:solidFill>
              </a:uFill>
              <a:latin typeface="Arial"/>
            </a:endParaRPr>
          </a:p>
        </p:txBody>
      </p:sp>
      <p:graphicFrame>
        <p:nvGraphicFramePr>
          <p:cNvPr id="529" name="Диаграмма 15"/>
          <p:cNvGraphicFramePr/>
          <p:nvPr>
            <p:extLst>
              <p:ext uri="{D42A27DB-BD31-4B8C-83A1-F6EECF244321}">
                <p14:modId xmlns:p14="http://schemas.microsoft.com/office/powerpoint/2010/main" val="1328012793"/>
              </p:ext>
            </p:extLst>
          </p:nvPr>
        </p:nvGraphicFramePr>
        <p:xfrm>
          <a:off x="647280" y="2113880"/>
          <a:ext cx="3737520" cy="2219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30" name="Диаграмма 16"/>
          <p:cNvGraphicFramePr/>
          <p:nvPr>
            <p:extLst>
              <p:ext uri="{D42A27DB-BD31-4B8C-83A1-F6EECF244321}">
                <p14:modId xmlns:p14="http://schemas.microsoft.com/office/powerpoint/2010/main" val="3912666305"/>
              </p:ext>
            </p:extLst>
          </p:nvPr>
        </p:nvGraphicFramePr>
        <p:xfrm>
          <a:off x="4846512" y="2147360"/>
          <a:ext cx="3947040" cy="2186280"/>
        </p:xfrm>
        <a:graphic>
          <a:graphicData uri="http://schemas.openxmlformats.org/drawingml/2006/chart">
            <c:chart xmlns:c="http://schemas.openxmlformats.org/drawingml/2006/chart" xmlns:r="http://schemas.openxmlformats.org/officeDocument/2006/relationships" r:id="rId4"/>
          </a:graphicData>
        </a:graphic>
      </p:graphicFrame>
      <p:sp>
        <p:nvSpPr>
          <p:cNvPr id="531" name="CustomShape 8"/>
          <p:cNvSpPr/>
          <p:nvPr/>
        </p:nvSpPr>
        <p:spPr>
          <a:xfrm>
            <a:off x="416520" y="1423800"/>
            <a:ext cx="42562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1" strike="noStrike" spc="-1" dirty="0">
                <a:solidFill>
                  <a:srgbClr val="000000"/>
                </a:solidFill>
                <a:uFill>
                  <a:solidFill>
                    <a:srgbClr val="FFFFFF"/>
                  </a:solidFill>
                </a:uFill>
                <a:latin typeface="Calibri"/>
              </a:rPr>
              <a:t>Infrastructure windfall</a:t>
            </a:r>
            <a:r>
              <a:rPr lang="en-US" sz="1200" b="0" strike="noStrike" spc="-1" dirty="0">
                <a:solidFill>
                  <a:srgbClr val="000000"/>
                </a:solidFill>
                <a:uFill>
                  <a:solidFill>
                    <a:srgbClr val="FFFFFF"/>
                  </a:solidFill>
                </a:uFill>
                <a:latin typeface="Calibri"/>
              </a:rPr>
              <a:t>: public costs for </a:t>
            </a:r>
            <a:r>
              <a:rPr lang="en-US" sz="1200" spc="-1" dirty="0">
                <a:solidFill>
                  <a:srgbClr val="000000"/>
                </a:solidFill>
                <a:uFill>
                  <a:solidFill>
                    <a:srgbClr val="FFFFFF"/>
                  </a:solidFill>
                </a:uFill>
                <a:latin typeface="Calibri"/>
              </a:rPr>
              <a:t>infrastructure are </a:t>
            </a:r>
            <a:r>
              <a:rPr lang="en-US" sz="1200" b="0" strike="noStrike" spc="-1" dirty="0">
                <a:solidFill>
                  <a:srgbClr val="000000"/>
                </a:solidFill>
                <a:uFill>
                  <a:solidFill>
                    <a:srgbClr val="FFFFFF"/>
                  </a:solidFill>
                </a:uFill>
                <a:latin typeface="Calibri"/>
              </a:rPr>
              <a:t>offloaded to private sector; private partner’s returns are high enough to absorb extra costs and extended payback</a:t>
            </a:r>
            <a:endParaRPr lang="en-US" sz="1200" b="0" strike="noStrike" spc="-1" dirty="0">
              <a:solidFill>
                <a:srgbClr val="000000"/>
              </a:solidFill>
              <a:uFill>
                <a:solidFill>
                  <a:srgbClr val="FFFFFF"/>
                </a:solidFill>
              </a:uFill>
              <a:latin typeface="Arial"/>
            </a:endParaRPr>
          </a:p>
        </p:txBody>
      </p:sp>
      <p:sp>
        <p:nvSpPr>
          <p:cNvPr id="532" name="CustomShape 9"/>
          <p:cNvSpPr/>
          <p:nvPr/>
        </p:nvSpPr>
        <p:spPr>
          <a:xfrm>
            <a:off x="4934712" y="1462320"/>
            <a:ext cx="41623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1" strike="noStrike" spc="-1" dirty="0">
                <a:solidFill>
                  <a:srgbClr val="000000"/>
                </a:solidFill>
                <a:uFill>
                  <a:solidFill>
                    <a:srgbClr val="FFFFFF"/>
                  </a:solidFill>
                </a:uFill>
                <a:latin typeface="Calibri"/>
              </a:rPr>
              <a:t>Infrastructure bottleneck</a:t>
            </a:r>
            <a:r>
              <a:rPr lang="en-US" sz="1200" b="0" strike="noStrike" spc="-1" dirty="0">
                <a:solidFill>
                  <a:srgbClr val="000000"/>
                </a:solidFill>
                <a:uFill>
                  <a:solidFill>
                    <a:srgbClr val="FFFFFF"/>
                  </a:solidFill>
                </a:uFill>
                <a:latin typeface="Calibri"/>
              </a:rPr>
              <a:t>: </a:t>
            </a:r>
            <a:r>
              <a:rPr lang="en-US" sz="1200" spc="-1" dirty="0">
                <a:solidFill>
                  <a:srgbClr val="000000"/>
                </a:solidFill>
                <a:uFill>
                  <a:solidFill>
                    <a:srgbClr val="FFFFFF"/>
                  </a:solidFill>
                </a:uFill>
                <a:latin typeface="Calibri"/>
              </a:rPr>
              <a:t>upfront </a:t>
            </a:r>
            <a:r>
              <a:rPr lang="en-US" sz="1200" b="0" strike="noStrike" spc="-1" dirty="0">
                <a:solidFill>
                  <a:srgbClr val="000000"/>
                </a:solidFill>
                <a:uFill>
                  <a:solidFill>
                    <a:srgbClr val="FFFFFF"/>
                  </a:solidFill>
                </a:uFill>
                <a:latin typeface="Calibri"/>
              </a:rPr>
              <a:t>infrastructure costs are too high for private sector and are paid </a:t>
            </a:r>
            <a:r>
              <a:rPr lang="en-US" sz="1200" spc="-1" dirty="0">
                <a:solidFill>
                  <a:srgbClr val="000000"/>
                </a:solidFill>
                <a:uFill>
                  <a:solidFill>
                    <a:srgbClr val="FFFFFF"/>
                  </a:solidFill>
                </a:uFill>
                <a:latin typeface="Calibri"/>
              </a:rPr>
              <a:t>by </a:t>
            </a:r>
            <a:r>
              <a:rPr lang="en-US" sz="1200" b="0" strike="noStrike" spc="-1" dirty="0">
                <a:solidFill>
                  <a:srgbClr val="000000"/>
                </a:solidFill>
                <a:uFill>
                  <a:solidFill>
                    <a:srgbClr val="FFFFFF"/>
                  </a:solidFill>
                </a:uFill>
                <a:latin typeface="Calibri"/>
              </a:rPr>
              <a:t>public funds; </a:t>
            </a:r>
            <a:r>
              <a:rPr lang="en-US" sz="1200" spc="-1" dirty="0">
                <a:solidFill>
                  <a:srgbClr val="000000"/>
                </a:solidFill>
                <a:uFill>
                  <a:solidFill>
                    <a:srgbClr val="FFFFFF"/>
                  </a:solidFill>
                </a:uFill>
                <a:latin typeface="Calibri"/>
              </a:rPr>
              <a:t>public costs are later</a:t>
            </a:r>
            <a:r>
              <a:rPr lang="en-US" sz="1200" b="0" strike="noStrike" spc="-1" dirty="0">
                <a:solidFill>
                  <a:srgbClr val="000000"/>
                </a:solidFill>
                <a:uFill>
                  <a:solidFill>
                    <a:srgbClr val="FFFFFF"/>
                  </a:solidFill>
                </a:uFill>
                <a:latin typeface="Calibri"/>
              </a:rPr>
              <a:t> recovered from private partner’s operating revenue </a:t>
            </a:r>
            <a:endParaRPr lang="en-US" sz="1200" b="0" strike="noStrike" spc="-1" dirty="0">
              <a:solidFill>
                <a:srgbClr val="000000"/>
              </a:solidFill>
              <a:uFill>
                <a:solidFill>
                  <a:srgbClr val="FFFFFF"/>
                </a:solidFill>
              </a:uFill>
              <a:latin typeface="Arial"/>
            </a:endParaRPr>
          </a:p>
        </p:txBody>
      </p:sp>
      <p:sp>
        <p:nvSpPr>
          <p:cNvPr id="533" name="Line 10"/>
          <p:cNvSpPr/>
          <p:nvPr/>
        </p:nvSpPr>
        <p:spPr>
          <a:xfrm>
            <a:off x="3204089" y="4562945"/>
            <a:ext cx="504000" cy="0"/>
          </a:xfrm>
          <a:prstGeom prst="line">
            <a:avLst/>
          </a:prstGeom>
          <a:ln w="18000">
            <a:solidFill>
              <a:srgbClr val="FF0000"/>
            </a:solidFill>
            <a:round/>
          </a:ln>
        </p:spPr>
        <p:style>
          <a:lnRef idx="0">
            <a:scrgbClr r="0" g="0" b="0"/>
          </a:lnRef>
          <a:fillRef idx="0">
            <a:scrgbClr r="0" g="0" b="0"/>
          </a:fillRef>
          <a:effectRef idx="0">
            <a:scrgbClr r="0" g="0" b="0"/>
          </a:effectRef>
          <a:fontRef idx="minor"/>
        </p:style>
      </p:sp>
      <p:sp>
        <p:nvSpPr>
          <p:cNvPr id="534" name="Line 11"/>
          <p:cNvSpPr/>
          <p:nvPr/>
        </p:nvSpPr>
        <p:spPr>
          <a:xfrm>
            <a:off x="3204089" y="4812845"/>
            <a:ext cx="504000" cy="0"/>
          </a:xfrm>
          <a:prstGeom prst="line">
            <a:avLst/>
          </a:prstGeom>
          <a:ln w="18000">
            <a:solidFill>
              <a:srgbClr val="666666"/>
            </a:solidFill>
            <a:round/>
          </a:ln>
        </p:spPr>
        <p:style>
          <a:lnRef idx="0">
            <a:scrgbClr r="0" g="0" b="0"/>
          </a:lnRef>
          <a:fillRef idx="0">
            <a:scrgbClr r="0" g="0" b="0"/>
          </a:fillRef>
          <a:effectRef idx="0">
            <a:scrgbClr r="0" g="0" b="0"/>
          </a:effectRef>
          <a:fontRef idx="minor"/>
        </p:style>
      </p:sp>
      <p:sp>
        <p:nvSpPr>
          <p:cNvPr id="3" name="TextBox 2"/>
          <p:cNvSpPr txBox="1"/>
          <p:nvPr/>
        </p:nvSpPr>
        <p:spPr>
          <a:xfrm>
            <a:off x="3747446" y="4426305"/>
            <a:ext cx="1370237" cy="276999"/>
          </a:xfrm>
          <a:prstGeom prst="rect">
            <a:avLst/>
          </a:prstGeom>
          <a:noFill/>
        </p:spPr>
        <p:txBody>
          <a:bodyPr wrap="none" rtlCol="0">
            <a:spAutoFit/>
          </a:bodyPr>
          <a:lstStyle/>
          <a:p>
            <a:r>
              <a:rPr lang="en-US" sz="1200" dirty="0"/>
              <a:t>Cash flow with LVC</a:t>
            </a:r>
          </a:p>
        </p:txBody>
      </p:sp>
      <p:sp>
        <p:nvSpPr>
          <p:cNvPr id="18" name="TextBox 17"/>
          <p:cNvSpPr txBox="1"/>
          <p:nvPr/>
        </p:nvSpPr>
        <p:spPr>
          <a:xfrm>
            <a:off x="3760022" y="4648605"/>
            <a:ext cx="1583787" cy="276999"/>
          </a:xfrm>
          <a:prstGeom prst="rect">
            <a:avLst/>
          </a:prstGeom>
          <a:noFill/>
        </p:spPr>
        <p:txBody>
          <a:bodyPr wrap="none" rtlCol="0">
            <a:spAutoFit/>
          </a:bodyPr>
          <a:lstStyle/>
          <a:p>
            <a:r>
              <a:rPr lang="en-US" sz="1200" dirty="0"/>
              <a:t>Cash flow without LVC</a:t>
            </a:r>
          </a:p>
        </p:txBody>
      </p:sp>
      <p:grpSp>
        <p:nvGrpSpPr>
          <p:cNvPr id="16" name="Group 15">
            <a:extLst>
              <a:ext uri="{FF2B5EF4-FFF2-40B4-BE49-F238E27FC236}">
                <a16:creationId xmlns:a16="http://schemas.microsoft.com/office/drawing/2014/main" id="{B42B8B44-C1B7-4A76-87F0-27309D1D3B65}"/>
              </a:ext>
            </a:extLst>
          </p:cNvPr>
          <p:cNvGrpSpPr/>
          <p:nvPr/>
        </p:nvGrpSpPr>
        <p:grpSpPr>
          <a:xfrm>
            <a:off x="237436" y="4550390"/>
            <a:ext cx="817469" cy="393452"/>
            <a:chOff x="-358311" y="1913954"/>
            <a:chExt cx="1157832" cy="557270"/>
          </a:xfrm>
        </p:grpSpPr>
        <p:sp>
          <p:nvSpPr>
            <p:cNvPr id="17" name="Freeform 1">
              <a:extLst>
                <a:ext uri="{FF2B5EF4-FFF2-40B4-BE49-F238E27FC236}">
                  <a16:creationId xmlns:a16="http://schemas.microsoft.com/office/drawing/2014/main" id="{56B7FBF7-294C-4AFC-B64F-12B270726DA4}"/>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19" name="Freeform 2">
              <a:extLst>
                <a:ext uri="{FF2B5EF4-FFF2-40B4-BE49-F238E27FC236}">
                  <a16:creationId xmlns:a16="http://schemas.microsoft.com/office/drawing/2014/main" id="{03858373-8D37-42E8-B113-179F6629C729}"/>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0" name="Freeform 3">
              <a:extLst>
                <a:ext uri="{FF2B5EF4-FFF2-40B4-BE49-F238E27FC236}">
                  <a16:creationId xmlns:a16="http://schemas.microsoft.com/office/drawing/2014/main" id="{F019BCFE-D1F3-4D12-90B6-46436D1E68F9}"/>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21" name="Freeform 4">
              <a:extLst>
                <a:ext uri="{FF2B5EF4-FFF2-40B4-BE49-F238E27FC236}">
                  <a16:creationId xmlns:a16="http://schemas.microsoft.com/office/drawing/2014/main" id="{ED029769-DA5F-4C74-A3E5-928C39CD78E1}"/>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22" name="Freeform 5">
              <a:extLst>
                <a:ext uri="{FF2B5EF4-FFF2-40B4-BE49-F238E27FC236}">
                  <a16:creationId xmlns:a16="http://schemas.microsoft.com/office/drawing/2014/main" id="{27F54972-EF08-44C2-8B5D-593A63AE30CD}"/>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23" name="Freeform 6">
              <a:extLst>
                <a:ext uri="{FF2B5EF4-FFF2-40B4-BE49-F238E27FC236}">
                  <a16:creationId xmlns:a16="http://schemas.microsoft.com/office/drawing/2014/main" id="{5ACDC74E-A5B0-46BC-BC6C-898152B8A7D6}"/>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24" name="Freeform 7">
              <a:extLst>
                <a:ext uri="{FF2B5EF4-FFF2-40B4-BE49-F238E27FC236}">
                  <a16:creationId xmlns:a16="http://schemas.microsoft.com/office/drawing/2014/main" id="{9E2B6253-057B-475D-A2FE-7CA2AD978EA6}"/>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25" name="Freeform 8">
              <a:extLst>
                <a:ext uri="{FF2B5EF4-FFF2-40B4-BE49-F238E27FC236}">
                  <a16:creationId xmlns:a16="http://schemas.microsoft.com/office/drawing/2014/main" id="{7683FC74-E58D-4D96-8BAC-AEDE142CEBEF}"/>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6" name="Freeform 9">
              <a:extLst>
                <a:ext uri="{FF2B5EF4-FFF2-40B4-BE49-F238E27FC236}">
                  <a16:creationId xmlns:a16="http://schemas.microsoft.com/office/drawing/2014/main" id="{4FBFBF56-84D4-4740-AF29-9FA6F77962D0}"/>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27" name="Freeform 10">
              <a:extLst>
                <a:ext uri="{FF2B5EF4-FFF2-40B4-BE49-F238E27FC236}">
                  <a16:creationId xmlns:a16="http://schemas.microsoft.com/office/drawing/2014/main" id="{C3FDE8F3-FF07-42C6-8274-EE021664AA1C}"/>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28" name="Freeform 11">
              <a:extLst>
                <a:ext uri="{FF2B5EF4-FFF2-40B4-BE49-F238E27FC236}">
                  <a16:creationId xmlns:a16="http://schemas.microsoft.com/office/drawing/2014/main" id="{22250D00-8821-4AD2-886F-6DE8055971C9}"/>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29" name="Freeform 12">
              <a:extLst>
                <a:ext uri="{FF2B5EF4-FFF2-40B4-BE49-F238E27FC236}">
                  <a16:creationId xmlns:a16="http://schemas.microsoft.com/office/drawing/2014/main" id="{98308E5A-DD92-4955-B953-0EB945D9C86B}"/>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30" name="Freeform 13">
              <a:extLst>
                <a:ext uri="{FF2B5EF4-FFF2-40B4-BE49-F238E27FC236}">
                  <a16:creationId xmlns:a16="http://schemas.microsoft.com/office/drawing/2014/main" id="{B399C43C-7DA5-4D31-853C-040CAB7ECC82}"/>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31" name="Freeform 14">
              <a:extLst>
                <a:ext uri="{FF2B5EF4-FFF2-40B4-BE49-F238E27FC236}">
                  <a16:creationId xmlns:a16="http://schemas.microsoft.com/office/drawing/2014/main" id="{E1D01F6D-7A68-4543-A729-477372470D66}"/>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32" name="Freeform 15">
              <a:extLst>
                <a:ext uri="{FF2B5EF4-FFF2-40B4-BE49-F238E27FC236}">
                  <a16:creationId xmlns:a16="http://schemas.microsoft.com/office/drawing/2014/main" id="{0FA4F17D-FEEE-40CF-AEC1-4F9253A15BF0}"/>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33" name="Freeform 16">
              <a:extLst>
                <a:ext uri="{FF2B5EF4-FFF2-40B4-BE49-F238E27FC236}">
                  <a16:creationId xmlns:a16="http://schemas.microsoft.com/office/drawing/2014/main" id="{CB150CAB-73D6-4077-B865-082D12537208}"/>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34" name="Freeform 17">
              <a:extLst>
                <a:ext uri="{FF2B5EF4-FFF2-40B4-BE49-F238E27FC236}">
                  <a16:creationId xmlns:a16="http://schemas.microsoft.com/office/drawing/2014/main" id="{41D74B0D-7A79-47F9-A50A-89F989E7735C}"/>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35" name="Freeform 18">
              <a:extLst>
                <a:ext uri="{FF2B5EF4-FFF2-40B4-BE49-F238E27FC236}">
                  <a16:creationId xmlns:a16="http://schemas.microsoft.com/office/drawing/2014/main" id="{3B5431B3-682D-4FB2-94EE-0735E5B295FC}"/>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36" name="Freeform 19">
              <a:extLst>
                <a:ext uri="{FF2B5EF4-FFF2-40B4-BE49-F238E27FC236}">
                  <a16:creationId xmlns:a16="http://schemas.microsoft.com/office/drawing/2014/main" id="{FC8E1176-FFD4-409E-A7F3-08B0F65DE44D}"/>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37" name="Freeform 20">
              <a:extLst>
                <a:ext uri="{FF2B5EF4-FFF2-40B4-BE49-F238E27FC236}">
                  <a16:creationId xmlns:a16="http://schemas.microsoft.com/office/drawing/2014/main" id="{F81DF1AD-B11C-4CDD-B57C-62034E6B432D}"/>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38" name="Freeform 21">
              <a:extLst>
                <a:ext uri="{FF2B5EF4-FFF2-40B4-BE49-F238E27FC236}">
                  <a16:creationId xmlns:a16="http://schemas.microsoft.com/office/drawing/2014/main" id="{4EA23756-D627-4293-B7F6-B45BAA6D4C28}"/>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39" name="Freeform 22">
              <a:extLst>
                <a:ext uri="{FF2B5EF4-FFF2-40B4-BE49-F238E27FC236}">
                  <a16:creationId xmlns:a16="http://schemas.microsoft.com/office/drawing/2014/main" id="{68586887-CFD2-4980-A8CE-94C218B35C1D}"/>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3519669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CustomShape 1"/>
          <p:cNvSpPr/>
          <p:nvPr/>
        </p:nvSpPr>
        <p:spPr>
          <a:xfrm>
            <a:off x="1080" y="0"/>
            <a:ext cx="9141120" cy="1338480"/>
          </a:xfrm>
          <a:custGeom>
            <a:avLst/>
            <a:gdLst/>
            <a:ahLst/>
            <a:cxnLst/>
            <a:rect l="l" t="t" r="r" b="b"/>
            <a:pathLst>
              <a:path w="21600" h="21600">
                <a:moveTo>
                  <a:pt x="0" y="0"/>
                </a:moveTo>
                <a:lnTo>
                  <a:pt x="21599" y="0"/>
                </a:lnTo>
                <a:lnTo>
                  <a:pt x="21599" y="21599"/>
                </a:lnTo>
                <a:lnTo>
                  <a:pt x="0" y="21599"/>
                </a:lnTo>
                <a:close/>
              </a:path>
            </a:pathLst>
          </a:custGeom>
          <a:solidFill>
            <a:srgbClr val="1170AA">
              <a:alpha val="74000"/>
            </a:srgbClr>
          </a:solidFill>
          <a:ln>
            <a:noFill/>
          </a:ln>
        </p:spPr>
        <p:style>
          <a:lnRef idx="0">
            <a:scrgbClr r="0" g="0" b="0"/>
          </a:lnRef>
          <a:fillRef idx="0">
            <a:scrgbClr r="0" g="0" b="0"/>
          </a:fillRef>
          <a:effectRef idx="0">
            <a:scrgbClr r="0" g="0" b="0"/>
          </a:effectRef>
          <a:fontRef idx="minor"/>
        </p:style>
      </p:sp>
      <p:sp>
        <p:nvSpPr>
          <p:cNvPr id="536" name="CustomShape 2"/>
          <p:cNvSpPr/>
          <p:nvPr/>
        </p:nvSpPr>
        <p:spPr>
          <a:xfrm>
            <a:off x="565854" y="463320"/>
            <a:ext cx="8415113" cy="6393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75000"/>
              </a:lnSpc>
            </a:pPr>
            <a:r>
              <a:rPr lang="ru-RU" sz="1800" b="1" strike="noStrike" spc="-1" dirty="0">
                <a:solidFill>
                  <a:srgbClr val="FFFFFF"/>
                </a:solidFill>
                <a:uFill>
                  <a:solidFill>
                    <a:srgbClr val="FFFFFF"/>
                  </a:solidFill>
                </a:uFill>
                <a:latin typeface="Century Gothic" panose="020B0502020202020204" pitchFamily="34" charset="0"/>
              </a:rPr>
              <a:t>LVC is a</a:t>
            </a:r>
            <a:r>
              <a:rPr lang="en-US" sz="1800" b="1" strike="noStrike" spc="-1" dirty="0">
                <a:solidFill>
                  <a:srgbClr val="FFFFFF"/>
                </a:solidFill>
                <a:uFill>
                  <a:solidFill>
                    <a:srgbClr val="FFFFFF"/>
                  </a:solidFill>
                </a:uFill>
                <a:latin typeface="Century Gothic" panose="020B0502020202020204" pitchFamily="34" charset="0"/>
              </a:rPr>
              <a:t>n</a:t>
            </a:r>
            <a:r>
              <a:rPr lang="ru-RU" sz="1800" b="1" strike="noStrike" spc="-1" dirty="0">
                <a:solidFill>
                  <a:srgbClr val="FFFFFF"/>
                </a:solidFill>
                <a:uFill>
                  <a:solidFill>
                    <a:srgbClr val="FFFFFF"/>
                  </a:solidFill>
                </a:uFill>
                <a:latin typeface="Century Gothic" panose="020B0502020202020204" pitchFamily="34" charset="0"/>
              </a:rPr>
              <a:t> universal policy tool, which could be implemented </a:t>
            </a:r>
            <a:br>
              <a:rPr sz="1800" b="1" dirty="0">
                <a:latin typeface="Century Gothic" panose="020B0502020202020204" pitchFamily="34" charset="0"/>
              </a:rPr>
            </a:br>
            <a:r>
              <a:rPr lang="ru-RU" sz="1800" b="1" strike="noStrike" spc="-1" dirty="0" err="1">
                <a:solidFill>
                  <a:srgbClr val="FFFFFF"/>
                </a:solidFill>
                <a:uFill>
                  <a:solidFill>
                    <a:srgbClr val="FFFFFF"/>
                  </a:solidFill>
                </a:uFill>
                <a:latin typeface="Century Gothic" panose="020B0502020202020204" pitchFamily="34" charset="0"/>
              </a:rPr>
              <a:t>in</a:t>
            </a:r>
            <a:r>
              <a:rPr lang="ru-RU" sz="1800" b="1" strike="noStrike" spc="-1" dirty="0">
                <a:solidFill>
                  <a:srgbClr val="FFFFFF"/>
                </a:solidFill>
                <a:uFill>
                  <a:solidFill>
                    <a:srgbClr val="FFFFFF"/>
                  </a:solidFill>
                </a:uFill>
                <a:latin typeface="Century Gothic" panose="020B0502020202020204" pitchFamily="34" charset="0"/>
              </a:rPr>
              <a:t> </a:t>
            </a:r>
            <a:r>
              <a:rPr lang="ru-RU" sz="1800" b="1" strike="noStrike" spc="-1" dirty="0" err="1">
                <a:solidFill>
                  <a:srgbClr val="FFFFFF"/>
                </a:solidFill>
                <a:uFill>
                  <a:solidFill>
                    <a:srgbClr val="FFFFFF"/>
                  </a:solidFill>
                </a:uFill>
                <a:latin typeface="Century Gothic" panose="020B0502020202020204" pitchFamily="34" charset="0"/>
              </a:rPr>
              <a:t>various</a:t>
            </a:r>
            <a:r>
              <a:rPr lang="ru-RU" sz="1800" b="1" strike="noStrike" spc="-1" dirty="0">
                <a:solidFill>
                  <a:srgbClr val="FFFFFF"/>
                </a:solidFill>
                <a:uFill>
                  <a:solidFill>
                    <a:srgbClr val="FFFFFF"/>
                  </a:solidFill>
                </a:uFill>
                <a:latin typeface="Century Gothic" panose="020B0502020202020204" pitchFamily="34" charset="0"/>
              </a:rPr>
              <a:t> </a:t>
            </a:r>
            <a:r>
              <a:rPr lang="ru-RU" sz="1800" b="1" strike="noStrike" spc="-1" dirty="0" err="1">
                <a:solidFill>
                  <a:srgbClr val="FFFFFF"/>
                </a:solidFill>
                <a:uFill>
                  <a:solidFill>
                    <a:srgbClr val="FFFFFF"/>
                  </a:solidFill>
                </a:uFill>
                <a:latin typeface="Century Gothic" panose="020B0502020202020204" pitchFamily="34" charset="0"/>
              </a:rPr>
              <a:t>contexts</a:t>
            </a:r>
            <a:endParaRPr lang="ru-RU" sz="1800" b="1" strike="noStrike" spc="-1" dirty="0">
              <a:solidFill>
                <a:srgbClr val="000000"/>
              </a:solidFill>
              <a:uFill>
                <a:solidFill>
                  <a:srgbClr val="FFFFFF"/>
                </a:solidFill>
              </a:uFill>
              <a:latin typeface="Century Gothic" panose="020B0502020202020204" pitchFamily="34" charset="0"/>
            </a:endParaRPr>
          </a:p>
        </p:txBody>
      </p:sp>
      <p:sp>
        <p:nvSpPr>
          <p:cNvPr id="537" name="CustomShape 3"/>
          <p:cNvSpPr/>
          <p:nvPr/>
        </p:nvSpPr>
        <p:spPr>
          <a:xfrm>
            <a:off x="565854" y="332187"/>
            <a:ext cx="2237760" cy="11520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ru-RU" sz="750" b="0" strike="noStrike" spc="148" dirty="0">
                <a:solidFill>
                  <a:schemeClr val="bg1"/>
                </a:solidFill>
                <a:uFill>
                  <a:solidFill>
                    <a:srgbClr val="FFFFFF"/>
                  </a:solidFill>
                </a:uFill>
                <a:latin typeface="Lato Regular"/>
                <a:ea typeface="ＭＳ Ｐゴシック"/>
              </a:rPr>
              <a:t>INVESTMENT IN </a:t>
            </a:r>
            <a:r>
              <a:rPr lang="en-US" sz="750" b="0" strike="noStrike" spc="148" dirty="0">
                <a:solidFill>
                  <a:schemeClr val="bg1"/>
                </a:solidFill>
                <a:uFill>
                  <a:solidFill>
                    <a:srgbClr val="FFFFFF"/>
                  </a:solidFill>
                </a:uFill>
                <a:latin typeface="Lato Regular"/>
                <a:ea typeface="ＭＳ Ｐゴシック"/>
              </a:rPr>
              <a:t>INFRASTRUCTURE</a:t>
            </a:r>
            <a:endParaRPr lang="ru-RU" sz="750" b="0" strike="noStrike" spc="-1" dirty="0">
              <a:solidFill>
                <a:schemeClr val="bg1"/>
              </a:solidFill>
              <a:uFill>
                <a:solidFill>
                  <a:srgbClr val="FFFFFF"/>
                </a:solidFill>
              </a:uFill>
              <a:latin typeface="Arial"/>
            </a:endParaRPr>
          </a:p>
        </p:txBody>
      </p:sp>
      <p:sp>
        <p:nvSpPr>
          <p:cNvPr id="538" name="CustomShape 4"/>
          <p:cNvSpPr/>
          <p:nvPr/>
        </p:nvSpPr>
        <p:spPr>
          <a:xfrm>
            <a:off x="565854" y="1112186"/>
            <a:ext cx="398520" cy="20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510" b="0" strike="noStrike" spc="-1" dirty="0">
                <a:solidFill>
                  <a:srgbClr val="000000"/>
                </a:solidFill>
                <a:uFill>
                  <a:solidFill>
                    <a:srgbClr val="FFFFFF"/>
                  </a:solidFill>
                </a:uFill>
                <a:latin typeface="Calibri"/>
              </a:rPr>
              <a:t>`</a:t>
            </a:r>
            <a:endParaRPr lang="ru-RU" sz="510" b="0" strike="noStrike" spc="-1" dirty="0">
              <a:solidFill>
                <a:srgbClr val="000000"/>
              </a:solidFill>
              <a:uFill>
                <a:solidFill>
                  <a:srgbClr val="FFFFFF"/>
                </a:solidFill>
              </a:uFill>
              <a:latin typeface="Arial"/>
            </a:endParaRPr>
          </a:p>
        </p:txBody>
      </p:sp>
      <p:grpSp>
        <p:nvGrpSpPr>
          <p:cNvPr id="18" name="Группа 3"/>
          <p:cNvGrpSpPr/>
          <p:nvPr/>
        </p:nvGrpSpPr>
        <p:grpSpPr>
          <a:xfrm>
            <a:off x="2959624" y="1456491"/>
            <a:ext cx="3713625" cy="3921061"/>
            <a:chOff x="4024496" y="1240730"/>
            <a:chExt cx="4951500" cy="5228081"/>
          </a:xfrm>
        </p:grpSpPr>
        <p:sp>
          <p:nvSpPr>
            <p:cNvPr id="19" name="Полилиния 4"/>
            <p:cNvSpPr/>
            <p:nvPr/>
          </p:nvSpPr>
          <p:spPr>
            <a:xfrm>
              <a:off x="5861049" y="3553883"/>
              <a:ext cx="2584450" cy="2584450"/>
            </a:xfrm>
            <a:custGeom>
              <a:avLst/>
              <a:gdLst>
                <a:gd name="connsiteX0" fmla="*/ 1834454 w 2584450"/>
                <a:gd name="connsiteY0" fmla="*/ 412061 h 2584450"/>
                <a:gd name="connsiteX1" fmla="*/ 2035483 w 2584450"/>
                <a:gd name="connsiteY1" fmla="*/ 243368 h 2584450"/>
                <a:gd name="connsiteX2" fmla="*/ 2196082 w 2584450"/>
                <a:gd name="connsiteY2" fmla="*/ 378127 h 2584450"/>
                <a:gd name="connsiteX3" fmla="*/ 2064861 w 2584450"/>
                <a:gd name="connsiteY3" fmla="*/ 605395 h 2584450"/>
                <a:gd name="connsiteX4" fmla="*/ 2273355 w 2584450"/>
                <a:gd name="connsiteY4" fmla="*/ 966518 h 2584450"/>
                <a:gd name="connsiteX5" fmla="*/ 2535786 w 2584450"/>
                <a:gd name="connsiteY5" fmla="*/ 966511 h 2584450"/>
                <a:gd name="connsiteX6" fmla="*/ 2572191 w 2584450"/>
                <a:gd name="connsiteY6" fmla="*/ 1172973 h 2584450"/>
                <a:gd name="connsiteX7" fmla="*/ 2325584 w 2584450"/>
                <a:gd name="connsiteY7" fmla="*/ 1262723 h 2584450"/>
                <a:gd name="connsiteX8" fmla="*/ 2253175 w 2584450"/>
                <a:gd name="connsiteY8" fmla="*/ 1673377 h 2584450"/>
                <a:gd name="connsiteX9" fmla="*/ 2454213 w 2584450"/>
                <a:gd name="connsiteY9" fmla="*/ 1842059 h 2584450"/>
                <a:gd name="connsiteX10" fmla="*/ 2349389 w 2584450"/>
                <a:gd name="connsiteY10" fmla="*/ 2023619 h 2584450"/>
                <a:gd name="connsiteX11" fmla="*/ 2102787 w 2584450"/>
                <a:gd name="connsiteY11" fmla="*/ 1933856 h 2584450"/>
                <a:gd name="connsiteX12" fmla="*/ 1783355 w 2584450"/>
                <a:gd name="connsiteY12" fmla="*/ 2201891 h 2584450"/>
                <a:gd name="connsiteX13" fmla="*/ 1828933 w 2584450"/>
                <a:gd name="connsiteY13" fmla="*/ 2460334 h 2584450"/>
                <a:gd name="connsiteX14" fmla="*/ 1631929 w 2584450"/>
                <a:gd name="connsiteY14" fmla="*/ 2532037 h 2584450"/>
                <a:gd name="connsiteX15" fmla="*/ 1500719 w 2584450"/>
                <a:gd name="connsiteY15" fmla="*/ 2304762 h 2584450"/>
                <a:gd name="connsiteX16" fmla="*/ 1083730 w 2584450"/>
                <a:gd name="connsiteY16" fmla="*/ 2304762 h 2584450"/>
                <a:gd name="connsiteX17" fmla="*/ 952521 w 2584450"/>
                <a:gd name="connsiteY17" fmla="*/ 2532037 h 2584450"/>
                <a:gd name="connsiteX18" fmla="*/ 755517 w 2584450"/>
                <a:gd name="connsiteY18" fmla="*/ 2460334 h 2584450"/>
                <a:gd name="connsiteX19" fmla="*/ 801095 w 2584450"/>
                <a:gd name="connsiteY19" fmla="*/ 2201891 h 2584450"/>
                <a:gd name="connsiteX20" fmla="*/ 481663 w 2584450"/>
                <a:gd name="connsiteY20" fmla="*/ 1933856 h 2584450"/>
                <a:gd name="connsiteX21" fmla="*/ 235061 w 2584450"/>
                <a:gd name="connsiteY21" fmla="*/ 2023619 h 2584450"/>
                <a:gd name="connsiteX22" fmla="*/ 130237 w 2584450"/>
                <a:gd name="connsiteY22" fmla="*/ 1842059 h 2584450"/>
                <a:gd name="connsiteX23" fmla="*/ 331275 w 2584450"/>
                <a:gd name="connsiteY23" fmla="*/ 1673377 h 2584450"/>
                <a:gd name="connsiteX24" fmla="*/ 258866 w 2584450"/>
                <a:gd name="connsiteY24" fmla="*/ 1262723 h 2584450"/>
                <a:gd name="connsiteX25" fmla="*/ 12259 w 2584450"/>
                <a:gd name="connsiteY25" fmla="*/ 1172973 h 2584450"/>
                <a:gd name="connsiteX26" fmla="*/ 48664 w 2584450"/>
                <a:gd name="connsiteY26" fmla="*/ 966511 h 2584450"/>
                <a:gd name="connsiteX27" fmla="*/ 311095 w 2584450"/>
                <a:gd name="connsiteY27" fmla="*/ 966518 h 2584450"/>
                <a:gd name="connsiteX28" fmla="*/ 519589 w 2584450"/>
                <a:gd name="connsiteY28" fmla="*/ 605395 h 2584450"/>
                <a:gd name="connsiteX29" fmla="*/ 388368 w 2584450"/>
                <a:gd name="connsiteY29" fmla="*/ 378127 h 2584450"/>
                <a:gd name="connsiteX30" fmla="*/ 548967 w 2584450"/>
                <a:gd name="connsiteY30" fmla="*/ 243368 h 2584450"/>
                <a:gd name="connsiteX31" fmla="*/ 749996 w 2584450"/>
                <a:gd name="connsiteY31" fmla="*/ 412061 h 2584450"/>
                <a:gd name="connsiteX32" fmla="*/ 1141837 w 2584450"/>
                <a:gd name="connsiteY32" fmla="*/ 269442 h 2584450"/>
                <a:gd name="connsiteX33" fmla="*/ 1187401 w 2584450"/>
                <a:gd name="connsiteY33" fmla="*/ 10997 h 2584450"/>
                <a:gd name="connsiteX34" fmla="*/ 1397049 w 2584450"/>
                <a:gd name="connsiteY34" fmla="*/ 10997 h 2584450"/>
                <a:gd name="connsiteX35" fmla="*/ 1442612 w 2584450"/>
                <a:gd name="connsiteY35" fmla="*/ 269442 h 2584450"/>
                <a:gd name="connsiteX36" fmla="*/ 1834453 w 2584450"/>
                <a:gd name="connsiteY36" fmla="*/ 412060 h 2584450"/>
                <a:gd name="connsiteX37" fmla="*/ 1834454 w 2584450"/>
                <a:gd name="connsiteY37" fmla="*/ 412061 h 258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84450" h="2584450">
                  <a:moveTo>
                    <a:pt x="1834454" y="412061"/>
                  </a:moveTo>
                  <a:lnTo>
                    <a:pt x="2035483" y="243368"/>
                  </a:lnTo>
                  <a:lnTo>
                    <a:pt x="2196082" y="378127"/>
                  </a:lnTo>
                  <a:lnTo>
                    <a:pt x="2064861" y="605395"/>
                  </a:lnTo>
                  <a:cubicBezTo>
                    <a:pt x="2158167" y="710358"/>
                    <a:pt x="2229108" y="833231"/>
                    <a:pt x="2273355" y="966518"/>
                  </a:cubicBezTo>
                  <a:lnTo>
                    <a:pt x="2535786" y="966511"/>
                  </a:lnTo>
                  <a:lnTo>
                    <a:pt x="2572191" y="1172973"/>
                  </a:lnTo>
                  <a:lnTo>
                    <a:pt x="2325584" y="1262723"/>
                  </a:lnTo>
                  <a:cubicBezTo>
                    <a:pt x="2329592" y="1403105"/>
                    <a:pt x="2304954" y="1542832"/>
                    <a:pt x="2253175" y="1673377"/>
                  </a:cubicBezTo>
                  <a:lnTo>
                    <a:pt x="2454213" y="1842059"/>
                  </a:lnTo>
                  <a:lnTo>
                    <a:pt x="2349389" y="2023619"/>
                  </a:lnTo>
                  <a:lnTo>
                    <a:pt x="2102787" y="1933856"/>
                  </a:lnTo>
                  <a:cubicBezTo>
                    <a:pt x="2015621" y="2043971"/>
                    <a:pt x="1906933" y="2135171"/>
                    <a:pt x="1783355" y="2201891"/>
                  </a:cubicBezTo>
                  <a:lnTo>
                    <a:pt x="1828933" y="2460334"/>
                  </a:lnTo>
                  <a:lnTo>
                    <a:pt x="1631929" y="2532037"/>
                  </a:lnTo>
                  <a:lnTo>
                    <a:pt x="1500719" y="2304762"/>
                  </a:lnTo>
                  <a:cubicBezTo>
                    <a:pt x="1363166" y="2333086"/>
                    <a:pt x="1221284" y="2333086"/>
                    <a:pt x="1083730" y="2304762"/>
                  </a:cubicBezTo>
                  <a:lnTo>
                    <a:pt x="952521" y="2532037"/>
                  </a:lnTo>
                  <a:lnTo>
                    <a:pt x="755517" y="2460334"/>
                  </a:lnTo>
                  <a:lnTo>
                    <a:pt x="801095" y="2201891"/>
                  </a:lnTo>
                  <a:cubicBezTo>
                    <a:pt x="677517" y="2135171"/>
                    <a:pt x="568829" y="2043971"/>
                    <a:pt x="481663" y="1933856"/>
                  </a:cubicBezTo>
                  <a:lnTo>
                    <a:pt x="235061" y="2023619"/>
                  </a:lnTo>
                  <a:lnTo>
                    <a:pt x="130237" y="1842059"/>
                  </a:lnTo>
                  <a:lnTo>
                    <a:pt x="331275" y="1673377"/>
                  </a:lnTo>
                  <a:cubicBezTo>
                    <a:pt x="279495" y="1542832"/>
                    <a:pt x="254858" y="1403105"/>
                    <a:pt x="258866" y="1262723"/>
                  </a:cubicBezTo>
                  <a:lnTo>
                    <a:pt x="12259" y="1172973"/>
                  </a:lnTo>
                  <a:lnTo>
                    <a:pt x="48664" y="966511"/>
                  </a:lnTo>
                  <a:lnTo>
                    <a:pt x="311095" y="966518"/>
                  </a:lnTo>
                  <a:cubicBezTo>
                    <a:pt x="355342" y="833231"/>
                    <a:pt x="426283" y="710358"/>
                    <a:pt x="519589" y="605395"/>
                  </a:cubicBezTo>
                  <a:lnTo>
                    <a:pt x="388368" y="378127"/>
                  </a:lnTo>
                  <a:lnTo>
                    <a:pt x="548967" y="243368"/>
                  </a:lnTo>
                  <a:lnTo>
                    <a:pt x="749996" y="412061"/>
                  </a:lnTo>
                  <a:cubicBezTo>
                    <a:pt x="869566" y="338399"/>
                    <a:pt x="1002892" y="289873"/>
                    <a:pt x="1141837" y="269442"/>
                  </a:cubicBezTo>
                  <a:lnTo>
                    <a:pt x="1187401" y="10997"/>
                  </a:lnTo>
                  <a:lnTo>
                    <a:pt x="1397049" y="10997"/>
                  </a:lnTo>
                  <a:lnTo>
                    <a:pt x="1442612" y="269442"/>
                  </a:lnTo>
                  <a:cubicBezTo>
                    <a:pt x="1581557" y="289872"/>
                    <a:pt x="1714883" y="338399"/>
                    <a:pt x="1834453" y="412060"/>
                  </a:cubicBezTo>
                  <a:lnTo>
                    <a:pt x="1834454" y="412061"/>
                  </a:lnTo>
                  <a:close/>
                </a:path>
              </a:pathLst>
            </a:custGeom>
            <a:solidFill>
              <a:srgbClr val="1170A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9217" tIns="463571" rIns="399217" bIns="497471" numCol="1" spcCol="1270" anchor="ctr" anchorCtr="0">
              <a:noAutofit/>
            </a:bodyPr>
            <a:lstStyle/>
            <a:p>
              <a:pPr algn="ctr" defTabSz="333375">
                <a:lnSpc>
                  <a:spcPct val="90000"/>
                </a:lnSpc>
                <a:spcBef>
                  <a:spcPct val="0"/>
                </a:spcBef>
                <a:spcAft>
                  <a:spcPct val="35000"/>
                </a:spcAft>
              </a:pPr>
              <a:r>
                <a:rPr lang="en-US" sz="1500" dirty="0">
                  <a:latin typeface="Calibri"/>
                  <a:cs typeface="Calibri"/>
                </a:rPr>
                <a:t>Market</a:t>
              </a:r>
            </a:p>
          </p:txBody>
        </p:sp>
        <p:sp>
          <p:nvSpPr>
            <p:cNvPr id="20" name="Полилиния 6"/>
            <p:cNvSpPr/>
            <p:nvPr/>
          </p:nvSpPr>
          <p:spPr>
            <a:xfrm>
              <a:off x="4357369" y="2943013"/>
              <a:ext cx="1879600" cy="1879600"/>
            </a:xfrm>
            <a:custGeom>
              <a:avLst/>
              <a:gdLst>
                <a:gd name="connsiteX0" fmla="*/ 1406405 w 1879600"/>
                <a:gd name="connsiteY0" fmla="*/ 476055 h 1879600"/>
                <a:gd name="connsiteX1" fmla="*/ 1683710 w 1879600"/>
                <a:gd name="connsiteY1" fmla="*/ 392480 h 1879600"/>
                <a:gd name="connsiteX2" fmla="*/ 1785747 w 1879600"/>
                <a:gd name="connsiteY2" fmla="*/ 569215 h 1879600"/>
                <a:gd name="connsiteX3" fmla="*/ 1574718 w 1879600"/>
                <a:gd name="connsiteY3" fmla="*/ 767581 h 1879600"/>
                <a:gd name="connsiteX4" fmla="*/ 1574718 w 1879600"/>
                <a:gd name="connsiteY4" fmla="*/ 1112020 h 1879600"/>
                <a:gd name="connsiteX5" fmla="*/ 1785747 w 1879600"/>
                <a:gd name="connsiteY5" fmla="*/ 1310385 h 1879600"/>
                <a:gd name="connsiteX6" fmla="*/ 1683710 w 1879600"/>
                <a:gd name="connsiteY6" fmla="*/ 1487120 h 1879600"/>
                <a:gd name="connsiteX7" fmla="*/ 1406405 w 1879600"/>
                <a:gd name="connsiteY7" fmla="*/ 1403545 h 1879600"/>
                <a:gd name="connsiteX8" fmla="*/ 1108112 w 1879600"/>
                <a:gd name="connsiteY8" fmla="*/ 1575764 h 1879600"/>
                <a:gd name="connsiteX9" fmla="*/ 1041838 w 1879600"/>
                <a:gd name="connsiteY9" fmla="*/ 1857704 h 1879600"/>
                <a:gd name="connsiteX10" fmla="*/ 837762 w 1879600"/>
                <a:gd name="connsiteY10" fmla="*/ 1857704 h 1879600"/>
                <a:gd name="connsiteX11" fmla="*/ 771487 w 1879600"/>
                <a:gd name="connsiteY11" fmla="*/ 1575764 h 1879600"/>
                <a:gd name="connsiteX12" fmla="*/ 473194 w 1879600"/>
                <a:gd name="connsiteY12" fmla="*/ 1403545 h 1879600"/>
                <a:gd name="connsiteX13" fmla="*/ 195890 w 1879600"/>
                <a:gd name="connsiteY13" fmla="*/ 1487120 h 1879600"/>
                <a:gd name="connsiteX14" fmla="*/ 93853 w 1879600"/>
                <a:gd name="connsiteY14" fmla="*/ 1310385 h 1879600"/>
                <a:gd name="connsiteX15" fmla="*/ 304882 w 1879600"/>
                <a:gd name="connsiteY15" fmla="*/ 1112019 h 1879600"/>
                <a:gd name="connsiteX16" fmla="*/ 304882 w 1879600"/>
                <a:gd name="connsiteY16" fmla="*/ 767580 h 1879600"/>
                <a:gd name="connsiteX17" fmla="*/ 93853 w 1879600"/>
                <a:gd name="connsiteY17" fmla="*/ 569215 h 1879600"/>
                <a:gd name="connsiteX18" fmla="*/ 195890 w 1879600"/>
                <a:gd name="connsiteY18" fmla="*/ 392480 h 1879600"/>
                <a:gd name="connsiteX19" fmla="*/ 473195 w 1879600"/>
                <a:gd name="connsiteY19" fmla="*/ 476055 h 1879600"/>
                <a:gd name="connsiteX20" fmla="*/ 771488 w 1879600"/>
                <a:gd name="connsiteY20" fmla="*/ 303836 h 1879600"/>
                <a:gd name="connsiteX21" fmla="*/ 837762 w 1879600"/>
                <a:gd name="connsiteY21" fmla="*/ 21896 h 1879600"/>
                <a:gd name="connsiteX22" fmla="*/ 1041838 w 1879600"/>
                <a:gd name="connsiteY22" fmla="*/ 21896 h 1879600"/>
                <a:gd name="connsiteX23" fmla="*/ 1108113 w 1879600"/>
                <a:gd name="connsiteY23" fmla="*/ 303836 h 1879600"/>
                <a:gd name="connsiteX24" fmla="*/ 1406406 w 1879600"/>
                <a:gd name="connsiteY24" fmla="*/ 476055 h 1879600"/>
                <a:gd name="connsiteX25" fmla="*/ 1406405 w 1879600"/>
                <a:gd name="connsiteY25" fmla="*/ 476055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79600" h="1879600">
                  <a:moveTo>
                    <a:pt x="1406405" y="476055"/>
                  </a:moveTo>
                  <a:lnTo>
                    <a:pt x="1683710" y="392480"/>
                  </a:lnTo>
                  <a:lnTo>
                    <a:pt x="1785747" y="569215"/>
                  </a:lnTo>
                  <a:lnTo>
                    <a:pt x="1574718" y="767581"/>
                  </a:lnTo>
                  <a:cubicBezTo>
                    <a:pt x="1605308" y="880356"/>
                    <a:pt x="1605308" y="999244"/>
                    <a:pt x="1574718" y="1112020"/>
                  </a:cubicBezTo>
                  <a:lnTo>
                    <a:pt x="1785747" y="1310385"/>
                  </a:lnTo>
                  <a:lnTo>
                    <a:pt x="1683710" y="1487120"/>
                  </a:lnTo>
                  <a:lnTo>
                    <a:pt x="1406405" y="1403545"/>
                  </a:lnTo>
                  <a:cubicBezTo>
                    <a:pt x="1324034" y="1486424"/>
                    <a:pt x="1221074" y="1545868"/>
                    <a:pt x="1108112" y="1575764"/>
                  </a:cubicBezTo>
                  <a:lnTo>
                    <a:pt x="1041838" y="1857704"/>
                  </a:lnTo>
                  <a:lnTo>
                    <a:pt x="837762" y="1857704"/>
                  </a:lnTo>
                  <a:lnTo>
                    <a:pt x="771487" y="1575764"/>
                  </a:lnTo>
                  <a:cubicBezTo>
                    <a:pt x="658526" y="1545868"/>
                    <a:pt x="555566" y="1486424"/>
                    <a:pt x="473194" y="1403545"/>
                  </a:cubicBezTo>
                  <a:lnTo>
                    <a:pt x="195890" y="1487120"/>
                  </a:lnTo>
                  <a:lnTo>
                    <a:pt x="93853" y="1310385"/>
                  </a:lnTo>
                  <a:lnTo>
                    <a:pt x="304882" y="1112019"/>
                  </a:lnTo>
                  <a:cubicBezTo>
                    <a:pt x="274292" y="999244"/>
                    <a:pt x="274292" y="880356"/>
                    <a:pt x="304882" y="767580"/>
                  </a:cubicBezTo>
                  <a:lnTo>
                    <a:pt x="93853" y="569215"/>
                  </a:lnTo>
                  <a:lnTo>
                    <a:pt x="195890" y="392480"/>
                  </a:lnTo>
                  <a:lnTo>
                    <a:pt x="473195" y="476055"/>
                  </a:lnTo>
                  <a:cubicBezTo>
                    <a:pt x="555566" y="393176"/>
                    <a:pt x="658526" y="333732"/>
                    <a:pt x="771488" y="303836"/>
                  </a:cubicBezTo>
                  <a:lnTo>
                    <a:pt x="837762" y="21896"/>
                  </a:lnTo>
                  <a:lnTo>
                    <a:pt x="1041838" y="21896"/>
                  </a:lnTo>
                  <a:lnTo>
                    <a:pt x="1108113" y="303836"/>
                  </a:lnTo>
                  <a:cubicBezTo>
                    <a:pt x="1221074" y="333732"/>
                    <a:pt x="1324034" y="393176"/>
                    <a:pt x="1406406" y="476055"/>
                  </a:cubicBezTo>
                  <a:lnTo>
                    <a:pt x="1406405" y="476055"/>
                  </a:lnTo>
                  <a:close/>
                </a:path>
              </a:pathLst>
            </a:custGeom>
            <a:solidFill>
              <a:srgbClr val="1170A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421" tIns="366566" rIns="364421" bIns="366566" numCol="1" spcCol="1270" anchor="ctr" anchorCtr="0">
              <a:noAutofit/>
            </a:bodyPr>
            <a:lstStyle/>
            <a:p>
              <a:pPr algn="ctr" defTabSz="333375">
                <a:lnSpc>
                  <a:spcPct val="90000"/>
                </a:lnSpc>
                <a:spcBef>
                  <a:spcPct val="0"/>
                </a:spcBef>
                <a:spcAft>
                  <a:spcPct val="35000"/>
                </a:spcAft>
              </a:pPr>
              <a:r>
                <a:rPr lang="en-US" sz="1200" dirty="0">
                  <a:latin typeface="Calibri"/>
                  <a:cs typeface="Calibri"/>
                </a:rPr>
                <a:t>Legal and regulatory systems</a:t>
              </a:r>
            </a:p>
          </p:txBody>
        </p:sp>
        <p:sp>
          <p:nvSpPr>
            <p:cNvPr id="21" name="Полилиния 8"/>
            <p:cNvSpPr/>
            <p:nvPr/>
          </p:nvSpPr>
          <p:spPr>
            <a:xfrm>
              <a:off x="5203189" y="1439332"/>
              <a:ext cx="2255520" cy="2255520"/>
            </a:xfrm>
            <a:custGeom>
              <a:avLst/>
              <a:gdLst>
                <a:gd name="connsiteX0" fmla="*/ 1377990 w 1841624"/>
                <a:gd name="connsiteY0" fmla="*/ 466437 h 1841624"/>
                <a:gd name="connsiteX1" fmla="*/ 1649691 w 1841624"/>
                <a:gd name="connsiteY1" fmla="*/ 384551 h 1841624"/>
                <a:gd name="connsiteX2" fmla="*/ 1749668 w 1841624"/>
                <a:gd name="connsiteY2" fmla="*/ 557715 h 1841624"/>
                <a:gd name="connsiteX3" fmla="*/ 1542901 w 1841624"/>
                <a:gd name="connsiteY3" fmla="*/ 752072 h 1841624"/>
                <a:gd name="connsiteX4" fmla="*/ 1542901 w 1841624"/>
                <a:gd name="connsiteY4" fmla="*/ 1089551 h 1841624"/>
                <a:gd name="connsiteX5" fmla="*/ 1749668 w 1841624"/>
                <a:gd name="connsiteY5" fmla="*/ 1283909 h 1841624"/>
                <a:gd name="connsiteX6" fmla="*/ 1649691 w 1841624"/>
                <a:gd name="connsiteY6" fmla="*/ 1457073 h 1841624"/>
                <a:gd name="connsiteX7" fmla="*/ 1377990 w 1841624"/>
                <a:gd name="connsiteY7" fmla="*/ 1375187 h 1841624"/>
                <a:gd name="connsiteX8" fmla="*/ 1085724 w 1841624"/>
                <a:gd name="connsiteY8" fmla="*/ 1543927 h 1841624"/>
                <a:gd name="connsiteX9" fmla="*/ 1020788 w 1841624"/>
                <a:gd name="connsiteY9" fmla="*/ 1820171 h 1841624"/>
                <a:gd name="connsiteX10" fmla="*/ 820836 w 1841624"/>
                <a:gd name="connsiteY10" fmla="*/ 1820171 h 1841624"/>
                <a:gd name="connsiteX11" fmla="*/ 755900 w 1841624"/>
                <a:gd name="connsiteY11" fmla="*/ 1543927 h 1841624"/>
                <a:gd name="connsiteX12" fmla="*/ 463634 w 1841624"/>
                <a:gd name="connsiteY12" fmla="*/ 1375187 h 1841624"/>
                <a:gd name="connsiteX13" fmla="*/ 191933 w 1841624"/>
                <a:gd name="connsiteY13" fmla="*/ 1457073 h 1841624"/>
                <a:gd name="connsiteX14" fmla="*/ 91956 w 1841624"/>
                <a:gd name="connsiteY14" fmla="*/ 1283909 h 1841624"/>
                <a:gd name="connsiteX15" fmla="*/ 298723 w 1841624"/>
                <a:gd name="connsiteY15" fmla="*/ 1089552 h 1841624"/>
                <a:gd name="connsiteX16" fmla="*/ 298723 w 1841624"/>
                <a:gd name="connsiteY16" fmla="*/ 752073 h 1841624"/>
                <a:gd name="connsiteX17" fmla="*/ 91956 w 1841624"/>
                <a:gd name="connsiteY17" fmla="*/ 557715 h 1841624"/>
                <a:gd name="connsiteX18" fmla="*/ 191933 w 1841624"/>
                <a:gd name="connsiteY18" fmla="*/ 384551 h 1841624"/>
                <a:gd name="connsiteX19" fmla="*/ 463634 w 1841624"/>
                <a:gd name="connsiteY19" fmla="*/ 466437 h 1841624"/>
                <a:gd name="connsiteX20" fmla="*/ 755900 w 1841624"/>
                <a:gd name="connsiteY20" fmla="*/ 297697 h 1841624"/>
                <a:gd name="connsiteX21" fmla="*/ 820836 w 1841624"/>
                <a:gd name="connsiteY21" fmla="*/ 21453 h 1841624"/>
                <a:gd name="connsiteX22" fmla="*/ 1020788 w 1841624"/>
                <a:gd name="connsiteY22" fmla="*/ 21453 h 1841624"/>
                <a:gd name="connsiteX23" fmla="*/ 1085724 w 1841624"/>
                <a:gd name="connsiteY23" fmla="*/ 297697 h 1841624"/>
                <a:gd name="connsiteX24" fmla="*/ 1377990 w 1841624"/>
                <a:gd name="connsiteY24" fmla="*/ 466437 h 184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1624" h="1841624">
                  <a:moveTo>
                    <a:pt x="1185356" y="465845"/>
                  </a:moveTo>
                  <a:lnTo>
                    <a:pt x="1382335" y="343846"/>
                  </a:lnTo>
                  <a:lnTo>
                    <a:pt x="1497779" y="459289"/>
                  </a:lnTo>
                  <a:lnTo>
                    <a:pt x="1375779" y="656268"/>
                  </a:lnTo>
                  <a:cubicBezTo>
                    <a:pt x="1422768" y="737081"/>
                    <a:pt x="1447384" y="828950"/>
                    <a:pt x="1447097" y="922429"/>
                  </a:cubicBezTo>
                  <a:lnTo>
                    <a:pt x="1651241" y="1032020"/>
                  </a:lnTo>
                  <a:lnTo>
                    <a:pt x="1608986" y="1189717"/>
                  </a:lnTo>
                  <a:lnTo>
                    <a:pt x="1377398" y="1182553"/>
                  </a:lnTo>
                  <a:cubicBezTo>
                    <a:pt x="1330907" y="1263653"/>
                    <a:pt x="1263653" y="1330906"/>
                    <a:pt x="1182554" y="1377397"/>
                  </a:cubicBezTo>
                  <a:lnTo>
                    <a:pt x="1189717" y="1608987"/>
                  </a:lnTo>
                  <a:lnTo>
                    <a:pt x="1032020" y="1651241"/>
                  </a:lnTo>
                  <a:lnTo>
                    <a:pt x="922430" y="1447097"/>
                  </a:lnTo>
                  <a:cubicBezTo>
                    <a:pt x="828950" y="1447385"/>
                    <a:pt x="737080" y="1422768"/>
                    <a:pt x="656268" y="1375779"/>
                  </a:cubicBezTo>
                  <a:lnTo>
                    <a:pt x="459289" y="1497778"/>
                  </a:lnTo>
                  <a:lnTo>
                    <a:pt x="343845" y="1382335"/>
                  </a:lnTo>
                  <a:lnTo>
                    <a:pt x="465845" y="1185356"/>
                  </a:lnTo>
                  <a:cubicBezTo>
                    <a:pt x="418856" y="1104543"/>
                    <a:pt x="394240" y="1012674"/>
                    <a:pt x="394527" y="919195"/>
                  </a:cubicBezTo>
                  <a:lnTo>
                    <a:pt x="190383" y="809604"/>
                  </a:lnTo>
                  <a:lnTo>
                    <a:pt x="232638" y="651907"/>
                  </a:lnTo>
                  <a:lnTo>
                    <a:pt x="464226" y="659071"/>
                  </a:lnTo>
                  <a:cubicBezTo>
                    <a:pt x="510717" y="577971"/>
                    <a:pt x="577971" y="510718"/>
                    <a:pt x="659070" y="464227"/>
                  </a:cubicBezTo>
                  <a:lnTo>
                    <a:pt x="651907" y="232637"/>
                  </a:lnTo>
                  <a:lnTo>
                    <a:pt x="809604" y="190383"/>
                  </a:lnTo>
                  <a:lnTo>
                    <a:pt x="919194" y="394527"/>
                  </a:lnTo>
                  <a:cubicBezTo>
                    <a:pt x="1012674" y="394239"/>
                    <a:pt x="1104544" y="418856"/>
                    <a:pt x="1185356" y="465845"/>
                  </a:cubicBezTo>
                  <a:close/>
                </a:path>
              </a:pathLst>
            </a:custGeom>
            <a:solidFill>
              <a:srgbClr val="1170A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7678" tIns="467678" rIns="467678" bIns="467678" numCol="1" spcCol="1270" anchor="ctr" anchorCtr="0">
              <a:noAutofit/>
            </a:bodyPr>
            <a:lstStyle/>
            <a:p>
              <a:pPr algn="ctr" defTabSz="333375">
                <a:lnSpc>
                  <a:spcPct val="90000"/>
                </a:lnSpc>
                <a:spcBef>
                  <a:spcPct val="0"/>
                </a:spcBef>
                <a:spcAft>
                  <a:spcPct val="35000"/>
                </a:spcAft>
              </a:pPr>
              <a:r>
                <a:rPr lang="en-US" sz="1200" dirty="0">
                  <a:latin typeface="Calibri"/>
                  <a:cs typeface="Calibri"/>
                </a:rPr>
                <a:t>Public acceptance</a:t>
              </a:r>
            </a:p>
          </p:txBody>
        </p:sp>
        <p:sp>
          <p:nvSpPr>
            <p:cNvPr id="22" name="Круговая стрелка 10"/>
            <p:cNvSpPr/>
            <p:nvPr/>
          </p:nvSpPr>
          <p:spPr>
            <a:xfrm>
              <a:off x="5667900" y="3160715"/>
              <a:ext cx="3308096" cy="3308096"/>
            </a:xfrm>
            <a:prstGeom prst="circularArrow">
              <a:avLst>
                <a:gd name="adj1" fmla="val 4688"/>
                <a:gd name="adj2" fmla="val 299029"/>
                <a:gd name="adj3" fmla="val 2527032"/>
                <a:gd name="adj4" fmla="val 15838063"/>
                <a:gd name="adj5" fmla="val 5469"/>
              </a:avLst>
            </a:prstGeom>
            <a:solidFill>
              <a:srgbClr val="FC7D0B"/>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Фигура 11"/>
            <p:cNvSpPr/>
            <p:nvPr/>
          </p:nvSpPr>
          <p:spPr>
            <a:xfrm>
              <a:off x="4024496" y="2524962"/>
              <a:ext cx="2403538" cy="2403538"/>
            </a:xfrm>
            <a:prstGeom prst="leftCircularArrow">
              <a:avLst>
                <a:gd name="adj1" fmla="val 6452"/>
                <a:gd name="adj2" fmla="val 429999"/>
                <a:gd name="adj3" fmla="val 10489124"/>
                <a:gd name="adj4" fmla="val 14837806"/>
                <a:gd name="adj5" fmla="val 7527"/>
              </a:avLst>
            </a:prstGeom>
            <a:solidFill>
              <a:srgbClr val="FC7D0B"/>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Круговая стрелка 12"/>
            <p:cNvSpPr/>
            <p:nvPr/>
          </p:nvSpPr>
          <p:spPr>
            <a:xfrm>
              <a:off x="4984151" y="1240730"/>
              <a:ext cx="2591498" cy="2591498"/>
            </a:xfrm>
            <a:prstGeom prst="circularArrow">
              <a:avLst>
                <a:gd name="adj1" fmla="val 5362"/>
                <a:gd name="adj2" fmla="val 513402"/>
                <a:gd name="adj3" fmla="val 14231278"/>
                <a:gd name="adj4" fmla="val 10508221"/>
                <a:gd name="adj5" fmla="val 6981"/>
              </a:avLst>
            </a:prstGeom>
            <a:solidFill>
              <a:srgbClr val="FC7D0B"/>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25" name="TextBox 24"/>
          <p:cNvSpPr txBox="1"/>
          <p:nvPr/>
        </p:nvSpPr>
        <p:spPr>
          <a:xfrm>
            <a:off x="5423006" y="1767538"/>
            <a:ext cx="2006451" cy="1304254"/>
          </a:xfrm>
          <a:prstGeom prst="rect">
            <a:avLst/>
          </a:prstGeom>
          <a:solidFill>
            <a:srgbClr val="FC7D0B"/>
          </a:solidFill>
        </p:spPr>
        <p:txBody>
          <a:bodyPr wrap="square" tIns="54000" bIns="54000" rtlCol="0">
            <a:spAutoFit/>
          </a:bodyPr>
          <a:lstStyle/>
          <a:p>
            <a:pPr marL="134541" lvl="1" indent="-134541" defTabSz="266700">
              <a:spcBef>
                <a:spcPts val="450"/>
              </a:spcBef>
              <a:buFont typeface="Arial"/>
              <a:buChar char="•"/>
            </a:pPr>
            <a:r>
              <a:rPr lang="en-US" sz="1050" dirty="0">
                <a:solidFill>
                  <a:schemeClr val="bg1"/>
                </a:solidFill>
                <a:latin typeface="Calibri"/>
                <a:cs typeface="Calibri"/>
              </a:rPr>
              <a:t>Most effective in burgeoning real estate market</a:t>
            </a:r>
          </a:p>
          <a:p>
            <a:pPr marL="134541" lvl="1" indent="-134541" defTabSz="266700">
              <a:spcBef>
                <a:spcPts val="450"/>
              </a:spcBef>
              <a:buFont typeface="Arial"/>
              <a:buChar char="•"/>
            </a:pPr>
            <a:r>
              <a:rPr lang="en-US" sz="1050" dirty="0">
                <a:solidFill>
                  <a:schemeClr val="bg1"/>
                </a:solidFill>
                <a:latin typeface="Calibri"/>
                <a:cs typeface="Calibri"/>
              </a:rPr>
              <a:t>Highest land value differential is achieved in areas that are most responsive to infrastructure upgrades (urban core, waterfront, etc.)</a:t>
            </a:r>
            <a:endParaRPr lang="en-US" sz="1013" dirty="0">
              <a:solidFill>
                <a:schemeClr val="bg1"/>
              </a:solidFill>
            </a:endParaRPr>
          </a:p>
        </p:txBody>
      </p:sp>
      <p:sp>
        <p:nvSpPr>
          <p:cNvPr id="26" name="TextBox 25"/>
          <p:cNvSpPr txBox="1"/>
          <p:nvPr/>
        </p:nvSpPr>
        <p:spPr>
          <a:xfrm>
            <a:off x="1521673" y="1438335"/>
            <a:ext cx="2360975" cy="738664"/>
          </a:xfrm>
          <a:prstGeom prst="rect">
            <a:avLst/>
          </a:prstGeom>
          <a:solidFill>
            <a:srgbClr val="FC7D0B"/>
          </a:solidFill>
        </p:spPr>
        <p:txBody>
          <a:bodyPr wrap="square" rtlCol="0">
            <a:spAutoFit/>
          </a:bodyPr>
          <a:lstStyle>
            <a:defPPr>
              <a:defRPr lang="en-US"/>
            </a:defPPr>
            <a:lvl2pPr marL="179388" lvl="1" indent="-179388" defTabSz="355600">
              <a:spcBef>
                <a:spcPts val="1200"/>
              </a:spcBef>
              <a:buFont typeface="Arial"/>
              <a:buChar char="•"/>
              <a:defRPr sz="1400">
                <a:solidFill>
                  <a:srgbClr val="214283"/>
                </a:solidFill>
                <a:latin typeface="Calibri"/>
                <a:cs typeface="Calibri"/>
              </a:defRPr>
            </a:lvl2pPr>
          </a:lstStyle>
          <a:p>
            <a:pPr lvl="1"/>
            <a:r>
              <a:rPr lang="en-US" sz="1050" dirty="0">
                <a:solidFill>
                  <a:schemeClr val="bg1"/>
                </a:solidFill>
              </a:rPr>
              <a:t>Development may face negative mindset due to displacement, NIMBY, redlining, spatial segregation, social stratification, etc.</a:t>
            </a:r>
          </a:p>
        </p:txBody>
      </p:sp>
      <p:sp>
        <p:nvSpPr>
          <p:cNvPr id="27" name="TextBox 26"/>
          <p:cNvSpPr txBox="1"/>
          <p:nvPr/>
        </p:nvSpPr>
        <p:spPr>
          <a:xfrm>
            <a:off x="1311519" y="2515676"/>
            <a:ext cx="1813721" cy="676724"/>
          </a:xfrm>
          <a:prstGeom prst="rect">
            <a:avLst/>
          </a:prstGeom>
          <a:solidFill>
            <a:srgbClr val="FC7D0B"/>
          </a:solidFill>
        </p:spPr>
        <p:txBody>
          <a:bodyPr wrap="square" rtlCol="0">
            <a:spAutoFit/>
          </a:bodyPr>
          <a:lstStyle>
            <a:defPPr>
              <a:defRPr lang="en-US"/>
            </a:defPPr>
            <a:lvl2pPr marL="179388" lvl="1" indent="-179388" defTabSz="355600">
              <a:lnSpc>
                <a:spcPct val="90000"/>
              </a:lnSpc>
              <a:spcBef>
                <a:spcPct val="0"/>
              </a:spcBef>
              <a:spcAft>
                <a:spcPct val="15000"/>
              </a:spcAft>
              <a:buFont typeface="Arial"/>
              <a:buChar char="•"/>
              <a:defRPr sz="1400">
                <a:solidFill>
                  <a:srgbClr val="214283"/>
                </a:solidFill>
                <a:latin typeface="Calibri"/>
                <a:cs typeface="Calibri"/>
              </a:defRPr>
            </a:lvl2pPr>
          </a:lstStyle>
          <a:p>
            <a:pPr lvl="1"/>
            <a:r>
              <a:rPr lang="en-US" sz="1050" dirty="0">
                <a:solidFill>
                  <a:schemeClr val="bg1"/>
                </a:solidFill>
              </a:rPr>
              <a:t>Inadequate land controls, deficient technology and data systems (e.g. land cadaster) may hinder LVC</a:t>
            </a:r>
          </a:p>
        </p:txBody>
      </p:sp>
      <p:grpSp>
        <p:nvGrpSpPr>
          <p:cNvPr id="16" name="Group 15">
            <a:extLst>
              <a:ext uri="{FF2B5EF4-FFF2-40B4-BE49-F238E27FC236}">
                <a16:creationId xmlns:a16="http://schemas.microsoft.com/office/drawing/2014/main" id="{1D80EB79-6C3A-41B9-ABB6-BC8EFA4E7F92}"/>
              </a:ext>
            </a:extLst>
          </p:cNvPr>
          <p:cNvGrpSpPr/>
          <p:nvPr/>
        </p:nvGrpSpPr>
        <p:grpSpPr>
          <a:xfrm>
            <a:off x="237436" y="4550390"/>
            <a:ext cx="817469" cy="393452"/>
            <a:chOff x="-358311" y="1913954"/>
            <a:chExt cx="1157832" cy="557270"/>
          </a:xfrm>
        </p:grpSpPr>
        <p:sp>
          <p:nvSpPr>
            <p:cNvPr id="17" name="Freeform 1">
              <a:extLst>
                <a:ext uri="{FF2B5EF4-FFF2-40B4-BE49-F238E27FC236}">
                  <a16:creationId xmlns:a16="http://schemas.microsoft.com/office/drawing/2014/main" id="{3C8A6899-2FC0-4DE6-B3B6-A86FF3DC5735}"/>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28" name="Freeform 2">
              <a:extLst>
                <a:ext uri="{FF2B5EF4-FFF2-40B4-BE49-F238E27FC236}">
                  <a16:creationId xmlns:a16="http://schemas.microsoft.com/office/drawing/2014/main" id="{3DF7E166-395E-47D1-BE98-45B52E6C542F}"/>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9" name="Freeform 3">
              <a:extLst>
                <a:ext uri="{FF2B5EF4-FFF2-40B4-BE49-F238E27FC236}">
                  <a16:creationId xmlns:a16="http://schemas.microsoft.com/office/drawing/2014/main" id="{F18118A9-15D2-40B6-957B-5D442A4768BC}"/>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30" name="Freeform 4">
              <a:extLst>
                <a:ext uri="{FF2B5EF4-FFF2-40B4-BE49-F238E27FC236}">
                  <a16:creationId xmlns:a16="http://schemas.microsoft.com/office/drawing/2014/main" id="{CA581526-C12C-4FCD-8DD7-30CFB0BF9EF3}"/>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31" name="Freeform 5">
              <a:extLst>
                <a:ext uri="{FF2B5EF4-FFF2-40B4-BE49-F238E27FC236}">
                  <a16:creationId xmlns:a16="http://schemas.microsoft.com/office/drawing/2014/main" id="{7E53B69E-62DF-4F72-B034-B1575E1331D9}"/>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32" name="Freeform 6">
              <a:extLst>
                <a:ext uri="{FF2B5EF4-FFF2-40B4-BE49-F238E27FC236}">
                  <a16:creationId xmlns:a16="http://schemas.microsoft.com/office/drawing/2014/main" id="{87969567-5D80-4B76-BFBD-508B8A789A60}"/>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33" name="Freeform 7">
              <a:extLst>
                <a:ext uri="{FF2B5EF4-FFF2-40B4-BE49-F238E27FC236}">
                  <a16:creationId xmlns:a16="http://schemas.microsoft.com/office/drawing/2014/main" id="{E970137A-233D-4EFD-AEA8-C04E6BA1C4ED}"/>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34" name="Freeform 8">
              <a:extLst>
                <a:ext uri="{FF2B5EF4-FFF2-40B4-BE49-F238E27FC236}">
                  <a16:creationId xmlns:a16="http://schemas.microsoft.com/office/drawing/2014/main" id="{D9650A94-26ED-4BDE-8F01-1EED9195DFCC}"/>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35" name="Freeform 9">
              <a:extLst>
                <a:ext uri="{FF2B5EF4-FFF2-40B4-BE49-F238E27FC236}">
                  <a16:creationId xmlns:a16="http://schemas.microsoft.com/office/drawing/2014/main" id="{645C2A5A-7198-454A-9C3A-51FC64203D16}"/>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36" name="Freeform 10">
              <a:extLst>
                <a:ext uri="{FF2B5EF4-FFF2-40B4-BE49-F238E27FC236}">
                  <a16:creationId xmlns:a16="http://schemas.microsoft.com/office/drawing/2014/main" id="{3D8C87AE-893A-4AB6-99E4-D5CF7658E58B}"/>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37" name="Freeform 11">
              <a:extLst>
                <a:ext uri="{FF2B5EF4-FFF2-40B4-BE49-F238E27FC236}">
                  <a16:creationId xmlns:a16="http://schemas.microsoft.com/office/drawing/2014/main" id="{04A6604C-28D9-4D02-9AEE-ADFD0BE274DA}"/>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38" name="Freeform 12">
              <a:extLst>
                <a:ext uri="{FF2B5EF4-FFF2-40B4-BE49-F238E27FC236}">
                  <a16:creationId xmlns:a16="http://schemas.microsoft.com/office/drawing/2014/main" id="{CDDD40B9-5F19-4AAE-8AAF-1CA78F4BCE3B}"/>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39" name="Freeform 13">
              <a:extLst>
                <a:ext uri="{FF2B5EF4-FFF2-40B4-BE49-F238E27FC236}">
                  <a16:creationId xmlns:a16="http://schemas.microsoft.com/office/drawing/2014/main" id="{882A8365-3E20-4C6C-B28C-A9EB28E78D5A}"/>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40" name="Freeform 14">
              <a:extLst>
                <a:ext uri="{FF2B5EF4-FFF2-40B4-BE49-F238E27FC236}">
                  <a16:creationId xmlns:a16="http://schemas.microsoft.com/office/drawing/2014/main" id="{4FE94D3E-C2A5-47CE-82B2-A0A4972EB894}"/>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41" name="Freeform 15">
              <a:extLst>
                <a:ext uri="{FF2B5EF4-FFF2-40B4-BE49-F238E27FC236}">
                  <a16:creationId xmlns:a16="http://schemas.microsoft.com/office/drawing/2014/main" id="{6BDAF3D1-80FC-4F1F-8212-CE5E08DC17CA}"/>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42" name="Freeform 16">
              <a:extLst>
                <a:ext uri="{FF2B5EF4-FFF2-40B4-BE49-F238E27FC236}">
                  <a16:creationId xmlns:a16="http://schemas.microsoft.com/office/drawing/2014/main" id="{38CB0DC9-1E7F-4525-B5AE-97BDACB537B3}"/>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43" name="Freeform 17">
              <a:extLst>
                <a:ext uri="{FF2B5EF4-FFF2-40B4-BE49-F238E27FC236}">
                  <a16:creationId xmlns:a16="http://schemas.microsoft.com/office/drawing/2014/main" id="{95B342B1-49E8-493C-8CFD-67DC2D161127}"/>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44" name="Freeform 18">
              <a:extLst>
                <a:ext uri="{FF2B5EF4-FFF2-40B4-BE49-F238E27FC236}">
                  <a16:creationId xmlns:a16="http://schemas.microsoft.com/office/drawing/2014/main" id="{1B7E8C2D-DD54-44B0-8ECD-8890A15F53CF}"/>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45" name="Freeform 19">
              <a:extLst>
                <a:ext uri="{FF2B5EF4-FFF2-40B4-BE49-F238E27FC236}">
                  <a16:creationId xmlns:a16="http://schemas.microsoft.com/office/drawing/2014/main" id="{55C63919-1569-47E7-84D2-B5A359E2AE0E}"/>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46" name="Freeform 20">
              <a:extLst>
                <a:ext uri="{FF2B5EF4-FFF2-40B4-BE49-F238E27FC236}">
                  <a16:creationId xmlns:a16="http://schemas.microsoft.com/office/drawing/2014/main" id="{3340CE0F-7784-4F65-BE26-1310D925D39C}"/>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47" name="Freeform 21">
              <a:extLst>
                <a:ext uri="{FF2B5EF4-FFF2-40B4-BE49-F238E27FC236}">
                  <a16:creationId xmlns:a16="http://schemas.microsoft.com/office/drawing/2014/main" id="{27511DDD-509E-4B93-B5AD-7AA3DB25EA82}"/>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48" name="Freeform 22">
              <a:extLst>
                <a:ext uri="{FF2B5EF4-FFF2-40B4-BE49-F238E27FC236}">
                  <a16:creationId xmlns:a16="http://schemas.microsoft.com/office/drawing/2014/main" id="{C4205AA7-86CD-4AD7-BEDB-DE1BDBC8354E}"/>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9520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ustomShape 1"/>
          <p:cNvSpPr/>
          <p:nvPr/>
        </p:nvSpPr>
        <p:spPr>
          <a:xfrm>
            <a:off x="1080" y="0"/>
            <a:ext cx="9141120" cy="1338480"/>
          </a:xfrm>
          <a:custGeom>
            <a:avLst/>
            <a:gdLst/>
            <a:ahLst/>
            <a:cxnLst/>
            <a:rect l="l" t="t" r="r" b="b"/>
            <a:pathLst>
              <a:path w="21600" h="21600">
                <a:moveTo>
                  <a:pt x="0" y="0"/>
                </a:moveTo>
                <a:lnTo>
                  <a:pt x="21599" y="0"/>
                </a:lnTo>
                <a:lnTo>
                  <a:pt x="21599" y="21599"/>
                </a:lnTo>
                <a:lnTo>
                  <a:pt x="0" y="21599"/>
                </a:lnTo>
                <a:close/>
              </a:path>
            </a:pathLst>
          </a:custGeom>
          <a:solidFill>
            <a:srgbClr val="1170AA">
              <a:alpha val="74000"/>
            </a:srgbClr>
          </a:solidFill>
          <a:ln>
            <a:noFill/>
          </a:ln>
        </p:spPr>
        <p:style>
          <a:lnRef idx="0">
            <a:scrgbClr r="0" g="0" b="0"/>
          </a:lnRef>
          <a:fillRef idx="0">
            <a:scrgbClr r="0" g="0" b="0"/>
          </a:fillRef>
          <a:effectRef idx="0">
            <a:scrgbClr r="0" g="0" b="0"/>
          </a:effectRef>
          <a:fontRef idx="minor"/>
        </p:style>
      </p:sp>
      <p:sp>
        <p:nvSpPr>
          <p:cNvPr id="552" name="CustomShape 2"/>
          <p:cNvSpPr/>
          <p:nvPr/>
        </p:nvSpPr>
        <p:spPr>
          <a:xfrm>
            <a:off x="673920" y="448560"/>
            <a:ext cx="7480800" cy="6105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800" b="1" strike="noStrike" spc="-1" dirty="0">
                <a:solidFill>
                  <a:srgbClr val="FFFFFF"/>
                </a:solidFill>
                <a:uFill>
                  <a:solidFill>
                    <a:srgbClr val="FFFFFF"/>
                  </a:solidFill>
                </a:uFill>
                <a:latin typeface="Century Gothic" panose="020B0502020202020204" pitchFamily="34" charset="0"/>
              </a:rPr>
              <a:t>LVC presets numerous opportunities for local economic </a:t>
            </a:r>
            <a:br>
              <a:rPr lang="en-US" sz="1200" b="1" dirty="0">
                <a:latin typeface="Century Gothic" panose="020B0502020202020204" pitchFamily="34" charset="0"/>
              </a:rPr>
            </a:br>
            <a:r>
              <a:rPr lang="en-US" sz="1800" b="1" strike="noStrike" spc="-1" dirty="0">
                <a:solidFill>
                  <a:srgbClr val="FFFFFF"/>
                </a:solidFill>
                <a:uFill>
                  <a:solidFill>
                    <a:srgbClr val="FFFFFF"/>
                  </a:solidFill>
                </a:uFill>
                <a:latin typeface="Century Gothic" panose="020B0502020202020204" pitchFamily="34" charset="0"/>
              </a:rPr>
              <a:t>development, but may be hindered by local and system-wide constraints</a:t>
            </a:r>
            <a:endParaRPr lang="en-US" sz="1800" b="1" strike="noStrike" spc="-1" dirty="0">
              <a:solidFill>
                <a:srgbClr val="000000"/>
              </a:solidFill>
              <a:uFill>
                <a:solidFill>
                  <a:srgbClr val="FFFFFF"/>
                </a:solidFill>
              </a:uFill>
              <a:latin typeface="Century Gothic" panose="020B0502020202020204" pitchFamily="34" charset="0"/>
            </a:endParaRPr>
          </a:p>
        </p:txBody>
      </p:sp>
      <p:sp>
        <p:nvSpPr>
          <p:cNvPr id="553" name="CustomShape 3"/>
          <p:cNvSpPr/>
          <p:nvPr/>
        </p:nvSpPr>
        <p:spPr>
          <a:xfrm>
            <a:off x="646920" y="296640"/>
            <a:ext cx="2237760" cy="11520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ru-RU" sz="750" b="0" strike="noStrike" spc="148" dirty="0">
                <a:solidFill>
                  <a:schemeClr val="bg1"/>
                </a:solidFill>
                <a:uFill>
                  <a:solidFill>
                    <a:srgbClr val="FFFFFF"/>
                  </a:solidFill>
                </a:uFill>
                <a:latin typeface="Lato Regular"/>
                <a:ea typeface="ＭＳ Ｐゴシック"/>
              </a:rPr>
              <a:t>INVESTMENT IN </a:t>
            </a:r>
            <a:r>
              <a:rPr lang="en-US" sz="750" b="0" strike="noStrike" spc="148" dirty="0">
                <a:solidFill>
                  <a:schemeClr val="bg1"/>
                </a:solidFill>
                <a:uFill>
                  <a:solidFill>
                    <a:srgbClr val="FFFFFF"/>
                  </a:solidFill>
                </a:uFill>
                <a:latin typeface="Lato Regular"/>
                <a:ea typeface="ＭＳ Ｐゴシック"/>
              </a:rPr>
              <a:t>INFRASTRUCTURE</a:t>
            </a:r>
            <a:endParaRPr lang="ru-RU" sz="750" b="0" strike="noStrike" spc="-1" dirty="0">
              <a:solidFill>
                <a:schemeClr val="bg1"/>
              </a:solidFill>
              <a:uFill>
                <a:solidFill>
                  <a:srgbClr val="FFFFFF"/>
                </a:solidFill>
              </a:uFill>
              <a:latin typeface="Arial"/>
            </a:endParaRPr>
          </a:p>
        </p:txBody>
      </p:sp>
      <p:sp>
        <p:nvSpPr>
          <p:cNvPr id="554" name="CustomShape 4"/>
          <p:cNvSpPr/>
          <p:nvPr/>
        </p:nvSpPr>
        <p:spPr>
          <a:xfrm>
            <a:off x="655920" y="1126800"/>
            <a:ext cx="398520" cy="20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555" name="CustomShape 5"/>
          <p:cNvSpPr/>
          <p:nvPr/>
        </p:nvSpPr>
        <p:spPr>
          <a:xfrm>
            <a:off x="4973760" y="647280"/>
            <a:ext cx="2133000" cy="573120"/>
          </a:xfrm>
          <a:custGeom>
            <a:avLst/>
            <a:gdLst/>
            <a:ahLst/>
            <a:cxnLst/>
            <a:rect l="l" t="t" r="r" b="b"/>
            <a:pathLst>
              <a:path w="1950720" h="764812">
                <a:moveTo>
                  <a:pt x="0" y="76481"/>
                </a:moveTo>
                <a:cubicBezTo>
                  <a:pt x="0" y="34242"/>
                  <a:pt x="34242" y="0"/>
                  <a:pt x="76481" y="0"/>
                </a:cubicBezTo>
                <a:lnTo>
                  <a:pt x="1874239" y="0"/>
                </a:lnTo>
                <a:cubicBezTo>
                  <a:pt x="1916478" y="0"/>
                  <a:pt x="1950720" y="34242"/>
                  <a:pt x="1950720" y="76481"/>
                </a:cubicBezTo>
                <a:lnTo>
                  <a:pt x="1950720" y="688331"/>
                </a:lnTo>
                <a:cubicBezTo>
                  <a:pt x="1950720" y="730570"/>
                  <a:pt x="1916478" y="764812"/>
                  <a:pt x="1874239" y="764812"/>
                </a:cubicBezTo>
                <a:lnTo>
                  <a:pt x="76481" y="764812"/>
                </a:lnTo>
                <a:cubicBezTo>
                  <a:pt x="34242" y="764812"/>
                  <a:pt x="0" y="730570"/>
                  <a:pt x="0" y="688331"/>
                </a:cubicBezTo>
                <a:lnTo>
                  <a:pt x="0" y="76481"/>
                </a:lnTo>
                <a:close/>
              </a:path>
            </a:pathLst>
          </a:custGeom>
          <a:noFill/>
          <a:ln>
            <a:noFill/>
          </a:ln>
        </p:spPr>
        <p:style>
          <a:lnRef idx="1">
            <a:scrgbClr r="0" g="0" b="0"/>
          </a:lnRef>
          <a:fillRef idx="0">
            <a:scrgbClr r="0" g="0" b="0"/>
          </a:fillRef>
          <a:effectRef idx="0">
            <a:schemeClr val="accent1">
              <a:alpha val="90000"/>
              <a:tint val="40000"/>
              <a:hueOff val="0"/>
              <a:satOff val="0"/>
              <a:lumOff val="0"/>
              <a:alphaOff val="0"/>
            </a:schemeClr>
          </a:effectRef>
          <a:fontRef idx="minor"/>
        </p:style>
      </p:sp>
      <p:sp>
        <p:nvSpPr>
          <p:cNvPr id="556" name="CustomShape 6"/>
          <p:cNvSpPr/>
          <p:nvPr/>
        </p:nvSpPr>
        <p:spPr>
          <a:xfrm>
            <a:off x="627480" y="3744252"/>
            <a:ext cx="3530160" cy="320760"/>
          </a:xfrm>
          <a:custGeom>
            <a:avLst/>
            <a:gdLst/>
            <a:ahLst/>
            <a:cxnLst/>
            <a:rect l="l" t="t" r="r" b="b"/>
            <a:pathLst>
              <a:path w="2849422" h="604670">
                <a:moveTo>
                  <a:pt x="0" y="100780"/>
                </a:moveTo>
                <a:cubicBezTo>
                  <a:pt x="0" y="45121"/>
                  <a:pt x="45121" y="0"/>
                  <a:pt x="100780" y="0"/>
                </a:cubicBezTo>
                <a:lnTo>
                  <a:pt x="2748642" y="0"/>
                </a:lnTo>
                <a:cubicBezTo>
                  <a:pt x="2804301" y="0"/>
                  <a:pt x="2849422" y="45121"/>
                  <a:pt x="2849422" y="100780"/>
                </a:cubicBezTo>
                <a:lnTo>
                  <a:pt x="2849422" y="503890"/>
                </a:lnTo>
                <a:cubicBezTo>
                  <a:pt x="2849422" y="559549"/>
                  <a:pt x="2804301" y="604670"/>
                  <a:pt x="2748642" y="604670"/>
                </a:cubicBezTo>
                <a:lnTo>
                  <a:pt x="100780" y="604670"/>
                </a:lnTo>
                <a:cubicBezTo>
                  <a:pt x="45121" y="604670"/>
                  <a:pt x="0" y="559549"/>
                  <a:pt x="0" y="503890"/>
                </a:cubicBezTo>
                <a:lnTo>
                  <a:pt x="0" y="100780"/>
                </a:lnTo>
                <a:close/>
              </a:path>
            </a:pathLst>
          </a:custGeom>
          <a:noFill/>
          <a:ln>
            <a:noFill/>
          </a:ln>
        </p:spPr>
        <p:style>
          <a:lnRef idx="0">
            <a:schemeClr val="lt1">
              <a:hueOff val="0"/>
              <a:satOff val="0"/>
              <a:lumOff val="0"/>
              <a:alphaOff val="0"/>
            </a:schemeClr>
          </a:lnRef>
          <a:fillRef idx="0">
            <a:scrgbClr r="0" g="0" b="0"/>
          </a:fillRef>
          <a:effectRef idx="2">
            <a:schemeClr val="accent1">
              <a:hueOff val="0"/>
              <a:satOff val="0"/>
              <a:lumOff val="0"/>
              <a:alphaOff val="0"/>
            </a:schemeClr>
          </a:effectRef>
          <a:fontRef idx="minor"/>
        </p:style>
        <p:txBody>
          <a:bodyPr lIns="65160" tIns="65160" rIns="65160" bIns="65160" anchor="ctr"/>
          <a:lstStyle/>
          <a:p>
            <a:pPr marL="285840" indent="-285480">
              <a:lnSpc>
                <a:spcPct val="90000"/>
              </a:lnSpc>
              <a:spcAft>
                <a:spcPts val="490"/>
              </a:spcAft>
              <a:buClr>
                <a:srgbClr val="008000"/>
              </a:buClr>
              <a:buFont typeface="Arial"/>
              <a:buChar char="•"/>
            </a:pPr>
            <a:r>
              <a:rPr lang="ru-RU" sz="1400" b="0" strike="noStrike" spc="-1" dirty="0">
                <a:solidFill>
                  <a:srgbClr val="C852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Enhanced budgetary resources for addressing social goals</a:t>
            </a:r>
          </a:p>
        </p:txBody>
      </p:sp>
      <p:sp>
        <p:nvSpPr>
          <p:cNvPr id="557" name="CustomShape 7"/>
          <p:cNvSpPr/>
          <p:nvPr/>
        </p:nvSpPr>
        <p:spPr>
          <a:xfrm>
            <a:off x="640800" y="3273408"/>
            <a:ext cx="3530160" cy="320760"/>
          </a:xfrm>
          <a:custGeom>
            <a:avLst/>
            <a:gdLst/>
            <a:ahLst/>
            <a:cxnLst/>
            <a:rect l="l" t="t" r="r" b="b"/>
            <a:pathLst>
              <a:path w="2849422" h="604670">
                <a:moveTo>
                  <a:pt x="0" y="100780"/>
                </a:moveTo>
                <a:cubicBezTo>
                  <a:pt x="0" y="45121"/>
                  <a:pt x="45121" y="0"/>
                  <a:pt x="100780" y="0"/>
                </a:cubicBezTo>
                <a:lnTo>
                  <a:pt x="2748642" y="0"/>
                </a:lnTo>
                <a:cubicBezTo>
                  <a:pt x="2804301" y="0"/>
                  <a:pt x="2849422" y="45121"/>
                  <a:pt x="2849422" y="100780"/>
                </a:cubicBezTo>
                <a:lnTo>
                  <a:pt x="2849422" y="503890"/>
                </a:lnTo>
                <a:cubicBezTo>
                  <a:pt x="2849422" y="559549"/>
                  <a:pt x="2804301" y="604670"/>
                  <a:pt x="2748642" y="604670"/>
                </a:cubicBezTo>
                <a:lnTo>
                  <a:pt x="100780" y="604670"/>
                </a:lnTo>
                <a:cubicBezTo>
                  <a:pt x="45121" y="604670"/>
                  <a:pt x="0" y="559549"/>
                  <a:pt x="0" y="503890"/>
                </a:cubicBezTo>
                <a:lnTo>
                  <a:pt x="0" y="100780"/>
                </a:lnTo>
                <a:close/>
              </a:path>
            </a:pathLst>
          </a:custGeom>
          <a:noFill/>
          <a:ln>
            <a:noFill/>
          </a:ln>
        </p:spPr>
        <p:style>
          <a:lnRef idx="0">
            <a:schemeClr val="lt1">
              <a:hueOff val="0"/>
              <a:satOff val="0"/>
              <a:lumOff val="0"/>
              <a:alphaOff val="0"/>
            </a:schemeClr>
          </a:lnRef>
          <a:fillRef idx="0">
            <a:scrgbClr r="0" g="0" b="0"/>
          </a:fillRef>
          <a:effectRef idx="2">
            <a:schemeClr val="accent1">
              <a:hueOff val="0"/>
              <a:satOff val="0"/>
              <a:lumOff val="0"/>
              <a:alphaOff val="0"/>
            </a:schemeClr>
          </a:effectRef>
          <a:fontRef idx="minor"/>
        </p:style>
        <p:txBody>
          <a:bodyPr lIns="65160" tIns="65160" rIns="65160" bIns="65160" anchor="ctr"/>
          <a:lstStyle/>
          <a:p>
            <a:pPr marL="285840" indent="-285480">
              <a:lnSpc>
                <a:spcPct val="90000"/>
              </a:lnSpc>
              <a:spcAft>
                <a:spcPts val="490"/>
              </a:spcAft>
              <a:buClr>
                <a:srgbClr val="008000"/>
              </a:buClr>
              <a:buFont typeface="Arial"/>
              <a:buChar char="•"/>
            </a:pPr>
            <a:r>
              <a:rPr lang="ru-RU" sz="1400" b="0" strike="noStrike" spc="-1" dirty="0">
                <a:solidFill>
                  <a:srgbClr val="C852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Land value gains / Increased tax revenue</a:t>
            </a:r>
          </a:p>
        </p:txBody>
      </p:sp>
      <p:sp>
        <p:nvSpPr>
          <p:cNvPr id="558" name="CustomShape 8"/>
          <p:cNvSpPr/>
          <p:nvPr/>
        </p:nvSpPr>
        <p:spPr>
          <a:xfrm>
            <a:off x="640800" y="2858400"/>
            <a:ext cx="3530160" cy="320760"/>
          </a:xfrm>
          <a:custGeom>
            <a:avLst/>
            <a:gdLst/>
            <a:ahLst/>
            <a:cxnLst/>
            <a:rect l="l" t="t" r="r" b="b"/>
            <a:pathLst>
              <a:path w="2849422" h="604670">
                <a:moveTo>
                  <a:pt x="0" y="100780"/>
                </a:moveTo>
                <a:cubicBezTo>
                  <a:pt x="0" y="45121"/>
                  <a:pt x="45121" y="0"/>
                  <a:pt x="100780" y="0"/>
                </a:cubicBezTo>
                <a:lnTo>
                  <a:pt x="2748642" y="0"/>
                </a:lnTo>
                <a:cubicBezTo>
                  <a:pt x="2804301" y="0"/>
                  <a:pt x="2849422" y="45121"/>
                  <a:pt x="2849422" y="100780"/>
                </a:cubicBezTo>
                <a:lnTo>
                  <a:pt x="2849422" y="503890"/>
                </a:lnTo>
                <a:cubicBezTo>
                  <a:pt x="2849422" y="559549"/>
                  <a:pt x="2804301" y="604670"/>
                  <a:pt x="2748642" y="604670"/>
                </a:cubicBezTo>
                <a:lnTo>
                  <a:pt x="100780" y="604670"/>
                </a:lnTo>
                <a:cubicBezTo>
                  <a:pt x="45121" y="604670"/>
                  <a:pt x="0" y="559549"/>
                  <a:pt x="0" y="503890"/>
                </a:cubicBezTo>
                <a:lnTo>
                  <a:pt x="0" y="100780"/>
                </a:lnTo>
                <a:close/>
              </a:path>
            </a:pathLst>
          </a:custGeom>
          <a:noFill/>
          <a:ln>
            <a:noFill/>
          </a:ln>
        </p:spPr>
        <p:style>
          <a:lnRef idx="0">
            <a:schemeClr val="lt1">
              <a:hueOff val="0"/>
              <a:satOff val="0"/>
              <a:lumOff val="0"/>
              <a:alphaOff val="0"/>
            </a:schemeClr>
          </a:lnRef>
          <a:fillRef idx="0">
            <a:scrgbClr r="0" g="0" b="0"/>
          </a:fillRef>
          <a:effectRef idx="2">
            <a:schemeClr val="accent1">
              <a:hueOff val="0"/>
              <a:satOff val="0"/>
              <a:lumOff val="0"/>
              <a:alphaOff val="0"/>
            </a:schemeClr>
          </a:effectRef>
          <a:fontRef idx="minor"/>
        </p:style>
        <p:txBody>
          <a:bodyPr lIns="65160" tIns="65160" rIns="65160" bIns="65160" anchor="ctr"/>
          <a:lstStyle/>
          <a:p>
            <a:pPr marL="285840" indent="-285480">
              <a:lnSpc>
                <a:spcPct val="90000"/>
              </a:lnSpc>
              <a:spcAft>
                <a:spcPts val="490"/>
              </a:spcAft>
              <a:buClr>
                <a:srgbClr val="008000"/>
              </a:buClr>
              <a:buFont typeface="Arial"/>
              <a:buChar char="•"/>
            </a:pPr>
            <a:r>
              <a:rPr lang="ru-RU" sz="1400" b="0" strike="noStrike" spc="-1" dirty="0">
                <a:solidFill>
                  <a:srgbClr val="C852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Self-financed infrastructure</a:t>
            </a:r>
          </a:p>
        </p:txBody>
      </p:sp>
      <p:sp>
        <p:nvSpPr>
          <p:cNvPr id="559" name="CustomShape 9"/>
          <p:cNvSpPr/>
          <p:nvPr/>
        </p:nvSpPr>
        <p:spPr>
          <a:xfrm>
            <a:off x="655920" y="2508480"/>
            <a:ext cx="3530160" cy="320760"/>
          </a:xfrm>
          <a:custGeom>
            <a:avLst/>
            <a:gdLst/>
            <a:ahLst/>
            <a:cxnLst/>
            <a:rect l="l" t="t" r="r" b="b"/>
            <a:pathLst>
              <a:path w="2849422" h="604670">
                <a:moveTo>
                  <a:pt x="0" y="100780"/>
                </a:moveTo>
                <a:cubicBezTo>
                  <a:pt x="0" y="45121"/>
                  <a:pt x="45121" y="0"/>
                  <a:pt x="100780" y="0"/>
                </a:cubicBezTo>
                <a:lnTo>
                  <a:pt x="2748642" y="0"/>
                </a:lnTo>
                <a:cubicBezTo>
                  <a:pt x="2804301" y="0"/>
                  <a:pt x="2849422" y="45121"/>
                  <a:pt x="2849422" y="100780"/>
                </a:cubicBezTo>
                <a:lnTo>
                  <a:pt x="2849422" y="503890"/>
                </a:lnTo>
                <a:cubicBezTo>
                  <a:pt x="2849422" y="559549"/>
                  <a:pt x="2804301" y="604670"/>
                  <a:pt x="2748642" y="604670"/>
                </a:cubicBezTo>
                <a:lnTo>
                  <a:pt x="100780" y="604670"/>
                </a:lnTo>
                <a:cubicBezTo>
                  <a:pt x="45121" y="604670"/>
                  <a:pt x="0" y="559549"/>
                  <a:pt x="0" y="503890"/>
                </a:cubicBezTo>
                <a:lnTo>
                  <a:pt x="0" y="100780"/>
                </a:lnTo>
                <a:close/>
              </a:path>
            </a:pathLst>
          </a:custGeom>
          <a:noFill/>
          <a:ln>
            <a:noFill/>
          </a:ln>
        </p:spPr>
        <p:style>
          <a:lnRef idx="0">
            <a:schemeClr val="lt1">
              <a:hueOff val="0"/>
              <a:satOff val="0"/>
              <a:lumOff val="0"/>
              <a:alphaOff val="0"/>
            </a:schemeClr>
          </a:lnRef>
          <a:fillRef idx="0">
            <a:scrgbClr r="0" g="0" b="0"/>
          </a:fillRef>
          <a:effectRef idx="2">
            <a:schemeClr val="accent1">
              <a:hueOff val="0"/>
              <a:satOff val="0"/>
              <a:lumOff val="0"/>
              <a:alphaOff val="0"/>
            </a:schemeClr>
          </a:effectRef>
          <a:fontRef idx="minor"/>
        </p:style>
        <p:txBody>
          <a:bodyPr lIns="65160" tIns="65160" rIns="65160" bIns="65160" anchor="ctr"/>
          <a:lstStyle/>
          <a:p>
            <a:pPr marL="285840" indent="-285480">
              <a:lnSpc>
                <a:spcPct val="90000"/>
              </a:lnSpc>
              <a:spcAft>
                <a:spcPts val="490"/>
              </a:spcAft>
              <a:buClr>
                <a:srgbClr val="008000"/>
              </a:buClr>
              <a:buFont typeface="Arial"/>
              <a:buChar char="•"/>
            </a:pPr>
            <a:r>
              <a:rPr lang="ru-RU" sz="1400" b="0" strike="noStrike" spc="-1" dirty="0">
                <a:solidFill>
                  <a:srgbClr val="C852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Improved urban environment</a:t>
            </a:r>
          </a:p>
        </p:txBody>
      </p:sp>
      <p:sp>
        <p:nvSpPr>
          <p:cNvPr id="560" name="CustomShape 10"/>
          <p:cNvSpPr/>
          <p:nvPr/>
        </p:nvSpPr>
        <p:spPr>
          <a:xfrm>
            <a:off x="5071680" y="3158710"/>
            <a:ext cx="3723840" cy="453240"/>
          </a:xfrm>
          <a:custGeom>
            <a:avLst/>
            <a:gdLst/>
            <a:ahLst/>
            <a:cxnLst/>
            <a:rect l="l" t="t" r="r" b="b"/>
            <a:pathLst>
              <a:path w="2849422" h="604670">
                <a:moveTo>
                  <a:pt x="0" y="100780"/>
                </a:moveTo>
                <a:cubicBezTo>
                  <a:pt x="0" y="45121"/>
                  <a:pt x="45121" y="0"/>
                  <a:pt x="100780" y="0"/>
                </a:cubicBezTo>
                <a:lnTo>
                  <a:pt x="2748642" y="0"/>
                </a:lnTo>
                <a:cubicBezTo>
                  <a:pt x="2804301" y="0"/>
                  <a:pt x="2849422" y="45121"/>
                  <a:pt x="2849422" y="100780"/>
                </a:cubicBezTo>
                <a:lnTo>
                  <a:pt x="2849422" y="503890"/>
                </a:lnTo>
                <a:cubicBezTo>
                  <a:pt x="2849422" y="559549"/>
                  <a:pt x="2804301" y="604670"/>
                  <a:pt x="2748642" y="604670"/>
                </a:cubicBezTo>
                <a:lnTo>
                  <a:pt x="100780" y="604670"/>
                </a:lnTo>
                <a:cubicBezTo>
                  <a:pt x="45121" y="604670"/>
                  <a:pt x="0" y="559549"/>
                  <a:pt x="0" y="503890"/>
                </a:cubicBezTo>
                <a:lnTo>
                  <a:pt x="0" y="100780"/>
                </a:lnTo>
                <a:close/>
              </a:path>
            </a:pathLst>
          </a:custGeom>
          <a:noFill/>
          <a:ln>
            <a:noFill/>
          </a:ln>
        </p:spPr>
        <p:style>
          <a:lnRef idx="0">
            <a:schemeClr val="lt1">
              <a:hueOff val="0"/>
              <a:satOff val="0"/>
              <a:lumOff val="0"/>
              <a:alphaOff val="0"/>
            </a:schemeClr>
          </a:lnRef>
          <a:fillRef idx="0">
            <a:scrgbClr r="0" g="0" b="0"/>
          </a:fillRef>
          <a:effectRef idx="2">
            <a:schemeClr val="accent1">
              <a:hueOff val="0"/>
              <a:satOff val="0"/>
              <a:lumOff val="0"/>
              <a:alphaOff val="0"/>
            </a:schemeClr>
          </a:effectRef>
          <a:fontRef idx="minor"/>
        </p:style>
        <p:txBody>
          <a:bodyPr lIns="65160" tIns="65160" rIns="65160" bIns="65160" anchor="ctr"/>
          <a:lstStyle/>
          <a:p>
            <a:pPr marL="171360" indent="-171000">
              <a:lnSpc>
                <a:spcPct val="90000"/>
              </a:lnSpc>
              <a:spcAft>
                <a:spcPts val="490"/>
              </a:spcAft>
              <a:buClr>
                <a:srgbClr val="AB3C19"/>
              </a:buClr>
              <a:buFont typeface="Arial"/>
              <a:buChar char="•"/>
            </a:pPr>
            <a:r>
              <a:rPr lang="en-US" sz="1400" b="0" strike="noStrike" spc="-1" dirty="0">
                <a:solidFill>
                  <a:srgbClr val="57606C"/>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Regulatory constraints</a:t>
            </a:r>
          </a:p>
        </p:txBody>
      </p:sp>
      <p:sp>
        <p:nvSpPr>
          <p:cNvPr id="561" name="CustomShape 11"/>
          <p:cNvSpPr/>
          <p:nvPr/>
        </p:nvSpPr>
        <p:spPr>
          <a:xfrm>
            <a:off x="5071680" y="2793310"/>
            <a:ext cx="3723840" cy="453240"/>
          </a:xfrm>
          <a:custGeom>
            <a:avLst/>
            <a:gdLst/>
            <a:ahLst/>
            <a:cxnLst/>
            <a:rect l="l" t="t" r="r" b="b"/>
            <a:pathLst>
              <a:path w="2849422" h="604670">
                <a:moveTo>
                  <a:pt x="0" y="100780"/>
                </a:moveTo>
                <a:cubicBezTo>
                  <a:pt x="0" y="45121"/>
                  <a:pt x="45121" y="0"/>
                  <a:pt x="100780" y="0"/>
                </a:cubicBezTo>
                <a:lnTo>
                  <a:pt x="2748642" y="0"/>
                </a:lnTo>
                <a:cubicBezTo>
                  <a:pt x="2804301" y="0"/>
                  <a:pt x="2849422" y="45121"/>
                  <a:pt x="2849422" y="100780"/>
                </a:cubicBezTo>
                <a:lnTo>
                  <a:pt x="2849422" y="503890"/>
                </a:lnTo>
                <a:cubicBezTo>
                  <a:pt x="2849422" y="559549"/>
                  <a:pt x="2804301" y="604670"/>
                  <a:pt x="2748642" y="604670"/>
                </a:cubicBezTo>
                <a:lnTo>
                  <a:pt x="100780" y="604670"/>
                </a:lnTo>
                <a:cubicBezTo>
                  <a:pt x="45121" y="604670"/>
                  <a:pt x="0" y="559549"/>
                  <a:pt x="0" y="503890"/>
                </a:cubicBezTo>
                <a:lnTo>
                  <a:pt x="0" y="100780"/>
                </a:lnTo>
                <a:close/>
              </a:path>
            </a:pathLst>
          </a:custGeom>
          <a:noFill/>
          <a:ln>
            <a:noFill/>
          </a:ln>
        </p:spPr>
        <p:style>
          <a:lnRef idx="0">
            <a:schemeClr val="lt1">
              <a:hueOff val="0"/>
              <a:satOff val="0"/>
              <a:lumOff val="0"/>
              <a:alphaOff val="0"/>
            </a:schemeClr>
          </a:lnRef>
          <a:fillRef idx="0">
            <a:scrgbClr r="0" g="0" b="0"/>
          </a:fillRef>
          <a:effectRef idx="2">
            <a:schemeClr val="accent1">
              <a:hueOff val="0"/>
              <a:satOff val="0"/>
              <a:lumOff val="0"/>
              <a:alphaOff val="0"/>
            </a:schemeClr>
          </a:effectRef>
          <a:fontRef idx="minor"/>
        </p:style>
        <p:txBody>
          <a:bodyPr lIns="65160" tIns="65160" rIns="65160" bIns="65160" anchor="ctr"/>
          <a:lstStyle/>
          <a:p>
            <a:pPr marL="171360" indent="-171000">
              <a:lnSpc>
                <a:spcPct val="90000"/>
              </a:lnSpc>
              <a:spcAft>
                <a:spcPts val="490"/>
              </a:spcAft>
              <a:buClr>
                <a:srgbClr val="AB3C19"/>
              </a:buClr>
              <a:buFont typeface="Arial"/>
              <a:buChar char="•"/>
            </a:pPr>
            <a:r>
              <a:rPr lang="ru-RU" sz="1400" b="0" strike="noStrike" spc="-1" dirty="0">
                <a:solidFill>
                  <a:srgbClr val="57606C"/>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Insecure land / property rights</a:t>
            </a:r>
          </a:p>
        </p:txBody>
      </p:sp>
      <p:sp>
        <p:nvSpPr>
          <p:cNvPr id="562" name="CustomShape 12"/>
          <p:cNvSpPr/>
          <p:nvPr/>
        </p:nvSpPr>
        <p:spPr>
          <a:xfrm>
            <a:off x="5071680" y="2450230"/>
            <a:ext cx="3723840" cy="453240"/>
          </a:xfrm>
          <a:custGeom>
            <a:avLst/>
            <a:gdLst/>
            <a:ahLst/>
            <a:cxnLst/>
            <a:rect l="l" t="t" r="r" b="b"/>
            <a:pathLst>
              <a:path w="2849422" h="604670">
                <a:moveTo>
                  <a:pt x="0" y="100780"/>
                </a:moveTo>
                <a:cubicBezTo>
                  <a:pt x="0" y="45121"/>
                  <a:pt x="45121" y="0"/>
                  <a:pt x="100780" y="0"/>
                </a:cubicBezTo>
                <a:lnTo>
                  <a:pt x="2748642" y="0"/>
                </a:lnTo>
                <a:cubicBezTo>
                  <a:pt x="2804301" y="0"/>
                  <a:pt x="2849422" y="45121"/>
                  <a:pt x="2849422" y="100780"/>
                </a:cubicBezTo>
                <a:lnTo>
                  <a:pt x="2849422" y="503890"/>
                </a:lnTo>
                <a:cubicBezTo>
                  <a:pt x="2849422" y="559549"/>
                  <a:pt x="2804301" y="604670"/>
                  <a:pt x="2748642" y="604670"/>
                </a:cubicBezTo>
                <a:lnTo>
                  <a:pt x="100780" y="604670"/>
                </a:lnTo>
                <a:cubicBezTo>
                  <a:pt x="45121" y="604670"/>
                  <a:pt x="0" y="559549"/>
                  <a:pt x="0" y="503890"/>
                </a:cubicBezTo>
                <a:lnTo>
                  <a:pt x="0" y="100780"/>
                </a:lnTo>
                <a:close/>
              </a:path>
            </a:pathLst>
          </a:custGeom>
          <a:noFill/>
          <a:ln>
            <a:noFill/>
          </a:ln>
        </p:spPr>
        <p:style>
          <a:lnRef idx="0">
            <a:schemeClr val="lt1">
              <a:hueOff val="0"/>
              <a:satOff val="0"/>
              <a:lumOff val="0"/>
              <a:alphaOff val="0"/>
            </a:schemeClr>
          </a:lnRef>
          <a:fillRef idx="0">
            <a:scrgbClr r="0" g="0" b="0"/>
          </a:fillRef>
          <a:effectRef idx="2">
            <a:schemeClr val="accent1">
              <a:hueOff val="0"/>
              <a:satOff val="0"/>
              <a:lumOff val="0"/>
              <a:alphaOff val="0"/>
            </a:schemeClr>
          </a:effectRef>
          <a:fontRef idx="minor"/>
        </p:style>
        <p:txBody>
          <a:bodyPr lIns="65160" tIns="65160" rIns="65160" bIns="65160" anchor="ctr"/>
          <a:lstStyle/>
          <a:p>
            <a:pPr marL="171360" indent="-171000">
              <a:lnSpc>
                <a:spcPct val="90000"/>
              </a:lnSpc>
              <a:spcAft>
                <a:spcPts val="490"/>
              </a:spcAft>
              <a:buClr>
                <a:srgbClr val="AB3C19"/>
              </a:buClr>
              <a:buFont typeface="Arial"/>
              <a:buChar char="•"/>
            </a:pPr>
            <a:r>
              <a:rPr lang="ru-RU" sz="1400" b="0" strike="noStrike" spc="-1" dirty="0">
                <a:solidFill>
                  <a:srgbClr val="57606C"/>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Lack of real estate market dynamics</a:t>
            </a:r>
          </a:p>
        </p:txBody>
      </p:sp>
      <p:sp>
        <p:nvSpPr>
          <p:cNvPr id="565" name="CustomShape 14"/>
          <p:cNvSpPr/>
          <p:nvPr/>
        </p:nvSpPr>
        <p:spPr>
          <a:xfrm>
            <a:off x="1749600" y="1502280"/>
            <a:ext cx="5920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LVC builds into the </a:t>
            </a:r>
            <a:r>
              <a:rPr lang="en-US" sz="140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local</a:t>
            </a:r>
            <a:r>
              <a:rPr lang="en-US" sz="1600" strike="noStrike"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economic development context by: </a:t>
            </a:r>
          </a:p>
        </p:txBody>
      </p:sp>
      <p:sp>
        <p:nvSpPr>
          <p:cNvPr id="566" name="CustomShape 15"/>
          <p:cNvSpPr/>
          <p:nvPr/>
        </p:nvSpPr>
        <p:spPr>
          <a:xfrm>
            <a:off x="507240" y="2092320"/>
            <a:ext cx="381744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400" b="1" strike="noStrike" spc="-1" dirty="0">
                <a:solidFill>
                  <a:srgbClr val="C852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Bringing positive development implications</a:t>
            </a:r>
            <a:endParaRPr lang="ru-RU" sz="1400" b="0" strike="noStrike" spc="-1" dirty="0">
              <a:solidFill>
                <a:srgbClr val="C852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567" name="CustomShape 16"/>
          <p:cNvSpPr/>
          <p:nvPr/>
        </p:nvSpPr>
        <p:spPr>
          <a:xfrm>
            <a:off x="4911840" y="2092320"/>
            <a:ext cx="390276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400" b="1" strike="noStrike" spc="-1" dirty="0">
                <a:solidFill>
                  <a:srgbClr val="57606C"/>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Being hampered by development challenges</a:t>
            </a:r>
            <a:endParaRPr lang="ru-RU" sz="1400" b="0" strike="noStrike" spc="-1" dirty="0">
              <a:solidFill>
                <a:srgbClr val="57606C"/>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9" name="CustomShape 10"/>
          <p:cNvSpPr/>
          <p:nvPr/>
        </p:nvSpPr>
        <p:spPr>
          <a:xfrm>
            <a:off x="5071680" y="3518750"/>
            <a:ext cx="3723840" cy="453240"/>
          </a:xfrm>
          <a:custGeom>
            <a:avLst/>
            <a:gdLst/>
            <a:ahLst/>
            <a:cxnLst/>
            <a:rect l="l" t="t" r="r" b="b"/>
            <a:pathLst>
              <a:path w="2849422" h="604670">
                <a:moveTo>
                  <a:pt x="0" y="100780"/>
                </a:moveTo>
                <a:cubicBezTo>
                  <a:pt x="0" y="45121"/>
                  <a:pt x="45121" y="0"/>
                  <a:pt x="100780" y="0"/>
                </a:cubicBezTo>
                <a:lnTo>
                  <a:pt x="2748642" y="0"/>
                </a:lnTo>
                <a:cubicBezTo>
                  <a:pt x="2804301" y="0"/>
                  <a:pt x="2849422" y="45121"/>
                  <a:pt x="2849422" y="100780"/>
                </a:cubicBezTo>
                <a:lnTo>
                  <a:pt x="2849422" y="503890"/>
                </a:lnTo>
                <a:cubicBezTo>
                  <a:pt x="2849422" y="559549"/>
                  <a:pt x="2804301" y="604670"/>
                  <a:pt x="2748642" y="604670"/>
                </a:cubicBezTo>
                <a:lnTo>
                  <a:pt x="100780" y="604670"/>
                </a:lnTo>
                <a:cubicBezTo>
                  <a:pt x="45121" y="604670"/>
                  <a:pt x="0" y="559549"/>
                  <a:pt x="0" y="503890"/>
                </a:cubicBezTo>
                <a:lnTo>
                  <a:pt x="0" y="100780"/>
                </a:lnTo>
                <a:close/>
              </a:path>
            </a:pathLst>
          </a:custGeom>
          <a:noFill/>
          <a:ln>
            <a:noFill/>
          </a:ln>
        </p:spPr>
        <p:style>
          <a:lnRef idx="0">
            <a:schemeClr val="lt1">
              <a:hueOff val="0"/>
              <a:satOff val="0"/>
              <a:lumOff val="0"/>
              <a:alphaOff val="0"/>
            </a:schemeClr>
          </a:lnRef>
          <a:fillRef idx="0">
            <a:scrgbClr r="0" g="0" b="0"/>
          </a:fillRef>
          <a:effectRef idx="2">
            <a:schemeClr val="accent1">
              <a:hueOff val="0"/>
              <a:satOff val="0"/>
              <a:lumOff val="0"/>
              <a:alphaOff val="0"/>
            </a:schemeClr>
          </a:effectRef>
          <a:fontRef idx="minor"/>
        </p:style>
        <p:txBody>
          <a:bodyPr lIns="65160" tIns="65160" rIns="65160" bIns="65160" anchor="ctr"/>
          <a:lstStyle/>
          <a:p>
            <a:pPr marL="171360" indent="-171000">
              <a:lnSpc>
                <a:spcPct val="90000"/>
              </a:lnSpc>
              <a:spcAft>
                <a:spcPts val="490"/>
              </a:spcAft>
              <a:buClr>
                <a:srgbClr val="AB3C19"/>
              </a:buClr>
              <a:buFont typeface="Arial"/>
              <a:buChar char="•"/>
            </a:pPr>
            <a:r>
              <a:rPr lang="en-US" sz="1400" b="0" strike="noStrike" spc="-1" dirty="0">
                <a:solidFill>
                  <a:srgbClr val="57606C"/>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Lack of knowledge / management capacity</a:t>
            </a:r>
            <a:endParaRPr lang="ru-RU" sz="1400" b="0" strike="noStrike" spc="-1" dirty="0">
              <a:solidFill>
                <a:srgbClr val="57606C"/>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8" name="CustomShape 10"/>
          <p:cNvSpPr/>
          <p:nvPr/>
        </p:nvSpPr>
        <p:spPr>
          <a:xfrm>
            <a:off x="5071680" y="3884150"/>
            <a:ext cx="3723840" cy="453240"/>
          </a:xfrm>
          <a:custGeom>
            <a:avLst/>
            <a:gdLst/>
            <a:ahLst/>
            <a:cxnLst/>
            <a:rect l="l" t="t" r="r" b="b"/>
            <a:pathLst>
              <a:path w="2849422" h="604670">
                <a:moveTo>
                  <a:pt x="0" y="100780"/>
                </a:moveTo>
                <a:cubicBezTo>
                  <a:pt x="0" y="45121"/>
                  <a:pt x="45121" y="0"/>
                  <a:pt x="100780" y="0"/>
                </a:cubicBezTo>
                <a:lnTo>
                  <a:pt x="2748642" y="0"/>
                </a:lnTo>
                <a:cubicBezTo>
                  <a:pt x="2804301" y="0"/>
                  <a:pt x="2849422" y="45121"/>
                  <a:pt x="2849422" y="100780"/>
                </a:cubicBezTo>
                <a:lnTo>
                  <a:pt x="2849422" y="503890"/>
                </a:lnTo>
                <a:cubicBezTo>
                  <a:pt x="2849422" y="559549"/>
                  <a:pt x="2804301" y="604670"/>
                  <a:pt x="2748642" y="604670"/>
                </a:cubicBezTo>
                <a:lnTo>
                  <a:pt x="100780" y="604670"/>
                </a:lnTo>
                <a:cubicBezTo>
                  <a:pt x="45121" y="604670"/>
                  <a:pt x="0" y="559549"/>
                  <a:pt x="0" y="503890"/>
                </a:cubicBezTo>
                <a:lnTo>
                  <a:pt x="0" y="100780"/>
                </a:lnTo>
                <a:close/>
              </a:path>
            </a:pathLst>
          </a:custGeom>
          <a:noFill/>
          <a:ln>
            <a:noFill/>
          </a:ln>
        </p:spPr>
        <p:style>
          <a:lnRef idx="0">
            <a:schemeClr val="lt1">
              <a:hueOff val="0"/>
              <a:satOff val="0"/>
              <a:lumOff val="0"/>
              <a:alphaOff val="0"/>
            </a:schemeClr>
          </a:lnRef>
          <a:fillRef idx="0">
            <a:scrgbClr r="0" g="0" b="0"/>
          </a:fillRef>
          <a:effectRef idx="2">
            <a:schemeClr val="accent1">
              <a:hueOff val="0"/>
              <a:satOff val="0"/>
              <a:lumOff val="0"/>
              <a:alphaOff val="0"/>
            </a:schemeClr>
          </a:effectRef>
          <a:fontRef idx="minor"/>
        </p:style>
        <p:txBody>
          <a:bodyPr lIns="65160" tIns="65160" rIns="65160" bIns="65160" anchor="ctr"/>
          <a:lstStyle/>
          <a:p>
            <a:pPr marL="171360" indent="-171000">
              <a:lnSpc>
                <a:spcPct val="90000"/>
              </a:lnSpc>
              <a:spcAft>
                <a:spcPts val="490"/>
              </a:spcAft>
              <a:buClr>
                <a:srgbClr val="AB3C19"/>
              </a:buClr>
              <a:buFont typeface="Arial"/>
              <a:buChar char="•"/>
            </a:pPr>
            <a:r>
              <a:rPr lang="en-US" sz="1400" b="0" strike="noStrike" spc="-1" dirty="0">
                <a:solidFill>
                  <a:srgbClr val="57606C"/>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Corruption</a:t>
            </a:r>
          </a:p>
        </p:txBody>
      </p:sp>
      <p:grpSp>
        <p:nvGrpSpPr>
          <p:cNvPr id="20" name="Group 19">
            <a:extLst>
              <a:ext uri="{FF2B5EF4-FFF2-40B4-BE49-F238E27FC236}">
                <a16:creationId xmlns:a16="http://schemas.microsoft.com/office/drawing/2014/main" id="{99A48F36-4F33-484A-B200-581E6E751848}"/>
              </a:ext>
            </a:extLst>
          </p:cNvPr>
          <p:cNvGrpSpPr/>
          <p:nvPr/>
        </p:nvGrpSpPr>
        <p:grpSpPr>
          <a:xfrm>
            <a:off x="237436" y="4550390"/>
            <a:ext cx="817469" cy="393452"/>
            <a:chOff x="-358311" y="1913954"/>
            <a:chExt cx="1157832" cy="557270"/>
          </a:xfrm>
        </p:grpSpPr>
        <p:sp>
          <p:nvSpPr>
            <p:cNvPr id="21" name="Freeform 1">
              <a:extLst>
                <a:ext uri="{FF2B5EF4-FFF2-40B4-BE49-F238E27FC236}">
                  <a16:creationId xmlns:a16="http://schemas.microsoft.com/office/drawing/2014/main" id="{61CCA703-DDA6-4741-829F-8181EA2E0AFB}"/>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22" name="Freeform 2">
              <a:extLst>
                <a:ext uri="{FF2B5EF4-FFF2-40B4-BE49-F238E27FC236}">
                  <a16:creationId xmlns:a16="http://schemas.microsoft.com/office/drawing/2014/main" id="{D5A2BF07-8450-4BA5-993D-B4DC6B123BF4}"/>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3" name="Freeform 3">
              <a:extLst>
                <a:ext uri="{FF2B5EF4-FFF2-40B4-BE49-F238E27FC236}">
                  <a16:creationId xmlns:a16="http://schemas.microsoft.com/office/drawing/2014/main" id="{5DA88815-18F9-4171-BF63-CB98012A1456}"/>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24" name="Freeform 4">
              <a:extLst>
                <a:ext uri="{FF2B5EF4-FFF2-40B4-BE49-F238E27FC236}">
                  <a16:creationId xmlns:a16="http://schemas.microsoft.com/office/drawing/2014/main" id="{8C4ED022-266C-4C86-88F0-5D699EA641A0}"/>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25" name="Freeform 5">
              <a:extLst>
                <a:ext uri="{FF2B5EF4-FFF2-40B4-BE49-F238E27FC236}">
                  <a16:creationId xmlns:a16="http://schemas.microsoft.com/office/drawing/2014/main" id="{9CC61E14-8F14-45E8-B063-870940B80BA0}"/>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26" name="Freeform 6">
              <a:extLst>
                <a:ext uri="{FF2B5EF4-FFF2-40B4-BE49-F238E27FC236}">
                  <a16:creationId xmlns:a16="http://schemas.microsoft.com/office/drawing/2014/main" id="{F659EED4-2DC6-4CBD-B39D-6AD85F4CFB0E}"/>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27" name="Freeform 7">
              <a:extLst>
                <a:ext uri="{FF2B5EF4-FFF2-40B4-BE49-F238E27FC236}">
                  <a16:creationId xmlns:a16="http://schemas.microsoft.com/office/drawing/2014/main" id="{D3BE0D8F-5023-4CC1-8425-E017E0A3340F}"/>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28" name="Freeform 8">
              <a:extLst>
                <a:ext uri="{FF2B5EF4-FFF2-40B4-BE49-F238E27FC236}">
                  <a16:creationId xmlns:a16="http://schemas.microsoft.com/office/drawing/2014/main" id="{FD47B82B-82DC-4960-8DD3-B03C154FA61D}"/>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9" name="Freeform 9">
              <a:extLst>
                <a:ext uri="{FF2B5EF4-FFF2-40B4-BE49-F238E27FC236}">
                  <a16:creationId xmlns:a16="http://schemas.microsoft.com/office/drawing/2014/main" id="{AFAF2955-B0EF-4ACF-ADEF-FBA98C499FB0}"/>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30" name="Freeform 10">
              <a:extLst>
                <a:ext uri="{FF2B5EF4-FFF2-40B4-BE49-F238E27FC236}">
                  <a16:creationId xmlns:a16="http://schemas.microsoft.com/office/drawing/2014/main" id="{12C5DC16-6934-4AE6-B637-BD482A39F450}"/>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31" name="Freeform 11">
              <a:extLst>
                <a:ext uri="{FF2B5EF4-FFF2-40B4-BE49-F238E27FC236}">
                  <a16:creationId xmlns:a16="http://schemas.microsoft.com/office/drawing/2014/main" id="{B3C639B5-A5E3-426D-80B7-3BCC8F12FE5D}"/>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32" name="Freeform 12">
              <a:extLst>
                <a:ext uri="{FF2B5EF4-FFF2-40B4-BE49-F238E27FC236}">
                  <a16:creationId xmlns:a16="http://schemas.microsoft.com/office/drawing/2014/main" id="{87BE80CA-3EAA-43EE-93B6-A68DA64CADAD}"/>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33" name="Freeform 13">
              <a:extLst>
                <a:ext uri="{FF2B5EF4-FFF2-40B4-BE49-F238E27FC236}">
                  <a16:creationId xmlns:a16="http://schemas.microsoft.com/office/drawing/2014/main" id="{2BA2B21E-9C39-438B-A438-8CA45FD933CC}"/>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34" name="Freeform 14">
              <a:extLst>
                <a:ext uri="{FF2B5EF4-FFF2-40B4-BE49-F238E27FC236}">
                  <a16:creationId xmlns:a16="http://schemas.microsoft.com/office/drawing/2014/main" id="{546DED1E-15A8-42DF-9EAB-8BCA7E07037C}"/>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35" name="Freeform 15">
              <a:extLst>
                <a:ext uri="{FF2B5EF4-FFF2-40B4-BE49-F238E27FC236}">
                  <a16:creationId xmlns:a16="http://schemas.microsoft.com/office/drawing/2014/main" id="{4FA9C134-B101-44A6-AFF6-146B4214C178}"/>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36" name="Freeform 16">
              <a:extLst>
                <a:ext uri="{FF2B5EF4-FFF2-40B4-BE49-F238E27FC236}">
                  <a16:creationId xmlns:a16="http://schemas.microsoft.com/office/drawing/2014/main" id="{7A649C7B-9399-4B9D-8882-23551BD9EB06}"/>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37" name="Freeform 17">
              <a:extLst>
                <a:ext uri="{FF2B5EF4-FFF2-40B4-BE49-F238E27FC236}">
                  <a16:creationId xmlns:a16="http://schemas.microsoft.com/office/drawing/2014/main" id="{EE70BF9B-2B1A-4EE1-BFCB-40B756053333}"/>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38" name="Freeform 18">
              <a:extLst>
                <a:ext uri="{FF2B5EF4-FFF2-40B4-BE49-F238E27FC236}">
                  <a16:creationId xmlns:a16="http://schemas.microsoft.com/office/drawing/2014/main" id="{FDF9DC93-4F77-4A9C-9CBF-DBFFD856475E}"/>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39" name="Freeform 19">
              <a:extLst>
                <a:ext uri="{FF2B5EF4-FFF2-40B4-BE49-F238E27FC236}">
                  <a16:creationId xmlns:a16="http://schemas.microsoft.com/office/drawing/2014/main" id="{E35EC730-17E9-4AFB-AFDF-4458CF70AF2B}"/>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40" name="Freeform 20">
              <a:extLst>
                <a:ext uri="{FF2B5EF4-FFF2-40B4-BE49-F238E27FC236}">
                  <a16:creationId xmlns:a16="http://schemas.microsoft.com/office/drawing/2014/main" id="{FC4534BF-12A9-409D-A830-DB70EC9E79C4}"/>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41" name="Freeform 21">
              <a:extLst>
                <a:ext uri="{FF2B5EF4-FFF2-40B4-BE49-F238E27FC236}">
                  <a16:creationId xmlns:a16="http://schemas.microsoft.com/office/drawing/2014/main" id="{84F8A8A3-AA38-4E1C-913B-CC363F5B23DD}"/>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42" name="Freeform 22">
              <a:extLst>
                <a:ext uri="{FF2B5EF4-FFF2-40B4-BE49-F238E27FC236}">
                  <a16:creationId xmlns:a16="http://schemas.microsoft.com/office/drawing/2014/main" id="{1BF5987D-569F-4EBE-A717-EB8DB0541102}"/>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1143874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0"/>
          <p:cNvSpPr>
            <a:spLocks/>
          </p:cNvSpPr>
          <p:nvPr/>
        </p:nvSpPr>
        <p:spPr bwMode="auto">
          <a:xfrm>
            <a:off x="1191" y="0"/>
            <a:ext cx="9141619" cy="1338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47" name="Rectangle 1"/>
          <p:cNvSpPr>
            <a:spLocks/>
          </p:cNvSpPr>
          <p:nvPr/>
        </p:nvSpPr>
        <p:spPr bwMode="auto">
          <a:xfrm>
            <a:off x="640849" y="491610"/>
            <a:ext cx="7716856"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800" b="1" dirty="0">
                <a:solidFill>
                  <a:schemeClr val="bg1"/>
                </a:solidFill>
                <a:latin typeface="Century Gothic" panose="020B0502020202020204" pitchFamily="34" charset="0"/>
                <a:ea typeface="Lato Regular" panose="020F0502020204030203" pitchFamily="34" charset="0"/>
                <a:cs typeface="Lato Regular" panose="020F0502020204030203" pitchFamily="34" charset="0"/>
              </a:rPr>
              <a:t>Despite being largely associated with transportation upgrades, </a:t>
            </a:r>
            <a:br>
              <a:rPr lang="en-US" sz="1800" b="1" dirty="0">
                <a:solidFill>
                  <a:schemeClr val="bg1"/>
                </a:solidFill>
                <a:latin typeface="Century Gothic" panose="020B0502020202020204" pitchFamily="34" charset="0"/>
                <a:ea typeface="Lato Regular" panose="020F0502020204030203" pitchFamily="34" charset="0"/>
                <a:cs typeface="Lato Regular" panose="020F0502020204030203" pitchFamily="34" charset="0"/>
              </a:rPr>
            </a:br>
            <a:r>
              <a:rPr lang="en-US" sz="1800" b="1" dirty="0">
                <a:solidFill>
                  <a:schemeClr val="bg1"/>
                </a:solidFill>
                <a:latin typeface="Century Gothic" panose="020B0502020202020204" pitchFamily="34" charset="0"/>
                <a:ea typeface="Lato Regular" panose="020F0502020204030203" pitchFamily="34" charset="0"/>
                <a:cs typeface="Lato Regular" panose="020F0502020204030203" pitchFamily="34" charset="0"/>
              </a:rPr>
              <a:t>LVC opens financing opportunities for many more infrastructure items</a:t>
            </a:r>
          </a:p>
        </p:txBody>
      </p:sp>
      <p:sp>
        <p:nvSpPr>
          <p:cNvPr id="48"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3" name="Rectangle 52"/>
          <p:cNvSpPr/>
          <p:nvPr/>
        </p:nvSpPr>
        <p:spPr>
          <a:xfrm>
            <a:off x="656035" y="1155473"/>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61" name="Полилиния 4"/>
          <p:cNvSpPr/>
          <p:nvPr/>
        </p:nvSpPr>
        <p:spPr>
          <a:xfrm>
            <a:off x="1066800" y="1547252"/>
            <a:ext cx="7010400" cy="414571"/>
          </a:xfrm>
          <a:custGeom>
            <a:avLst/>
            <a:gdLst>
              <a:gd name="connsiteX0" fmla="*/ 0 w 9347200"/>
              <a:gd name="connsiteY0" fmla="*/ 119927 h 719549"/>
              <a:gd name="connsiteX1" fmla="*/ 119927 w 9347200"/>
              <a:gd name="connsiteY1" fmla="*/ 0 h 719549"/>
              <a:gd name="connsiteX2" fmla="*/ 9227273 w 9347200"/>
              <a:gd name="connsiteY2" fmla="*/ 0 h 719549"/>
              <a:gd name="connsiteX3" fmla="*/ 9347200 w 9347200"/>
              <a:gd name="connsiteY3" fmla="*/ 119927 h 719549"/>
              <a:gd name="connsiteX4" fmla="*/ 9347200 w 9347200"/>
              <a:gd name="connsiteY4" fmla="*/ 599622 h 719549"/>
              <a:gd name="connsiteX5" fmla="*/ 9227273 w 9347200"/>
              <a:gd name="connsiteY5" fmla="*/ 719549 h 719549"/>
              <a:gd name="connsiteX6" fmla="*/ 119927 w 9347200"/>
              <a:gd name="connsiteY6" fmla="*/ 719549 h 719549"/>
              <a:gd name="connsiteX7" fmla="*/ 0 w 9347200"/>
              <a:gd name="connsiteY7" fmla="*/ 599622 h 719549"/>
              <a:gd name="connsiteX8" fmla="*/ 0 w 9347200"/>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200" h="719549">
                <a:moveTo>
                  <a:pt x="0" y="119927"/>
                </a:moveTo>
                <a:cubicBezTo>
                  <a:pt x="0" y="53693"/>
                  <a:pt x="53693" y="0"/>
                  <a:pt x="119927" y="0"/>
                </a:cubicBezTo>
                <a:lnTo>
                  <a:pt x="9227273" y="0"/>
                </a:lnTo>
                <a:cubicBezTo>
                  <a:pt x="9293507" y="0"/>
                  <a:pt x="9347200" y="53693"/>
                  <a:pt x="9347200" y="119927"/>
                </a:cubicBezTo>
                <a:lnTo>
                  <a:pt x="9347200" y="599622"/>
                </a:lnTo>
                <a:cubicBezTo>
                  <a:pt x="9347200" y="665856"/>
                  <a:pt x="9293507" y="719549"/>
                  <a:pt x="9227273" y="719549"/>
                </a:cubicBezTo>
                <a:lnTo>
                  <a:pt x="119927" y="719549"/>
                </a:lnTo>
                <a:cubicBezTo>
                  <a:pt x="53693" y="719549"/>
                  <a:pt x="0" y="665856"/>
                  <a:pt x="0" y="599622"/>
                </a:cubicBezTo>
                <a:lnTo>
                  <a:pt x="0" y="119927"/>
                </a:lnTo>
                <a:close/>
              </a:path>
            </a:pathLst>
          </a:cu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2069" tIns="112069" rIns="112069" bIns="112069" numCol="1" spcCol="1270" anchor="ctr" anchorCtr="0">
            <a:noAutofit/>
          </a:bodyPr>
          <a:lstStyle/>
          <a:p>
            <a:pPr defTabSz="1000125">
              <a:lnSpc>
                <a:spcPct val="90000"/>
              </a:lnSpc>
              <a:spcBef>
                <a:spcPct val="0"/>
              </a:spcBef>
              <a:spcAft>
                <a:spcPct val="35000"/>
              </a:spcAft>
            </a:pPr>
            <a:r>
              <a:rPr lang="en-US" sz="1400" dirty="0">
                <a:latin typeface="Lato Regular" panose="020F0502020204030203" pitchFamily="34" charset="0"/>
                <a:ea typeface="Lato Regular" panose="020F0502020204030203" pitchFamily="34" charset="0"/>
                <a:cs typeface="Lato Regular" panose="020F0502020204030203" pitchFamily="34" charset="0"/>
              </a:rPr>
              <a:t>Areas with proven track record in LVC</a:t>
            </a:r>
          </a:p>
        </p:txBody>
      </p:sp>
      <p:sp>
        <p:nvSpPr>
          <p:cNvPr id="62" name="Полилиния 5"/>
          <p:cNvSpPr/>
          <p:nvPr/>
        </p:nvSpPr>
        <p:spPr>
          <a:xfrm>
            <a:off x="1066800" y="1994391"/>
            <a:ext cx="7010400" cy="849755"/>
          </a:xfrm>
          <a:custGeom>
            <a:avLst/>
            <a:gdLst>
              <a:gd name="connsiteX0" fmla="*/ 0 w 9347200"/>
              <a:gd name="connsiteY0" fmla="*/ 0 h 1179900"/>
              <a:gd name="connsiteX1" fmla="*/ 9347200 w 9347200"/>
              <a:gd name="connsiteY1" fmla="*/ 0 h 1179900"/>
              <a:gd name="connsiteX2" fmla="*/ 9347200 w 9347200"/>
              <a:gd name="connsiteY2" fmla="*/ 1179900 h 1179900"/>
              <a:gd name="connsiteX3" fmla="*/ 0 w 9347200"/>
              <a:gd name="connsiteY3" fmla="*/ 1179900 h 1179900"/>
              <a:gd name="connsiteX4" fmla="*/ 0 w 9347200"/>
              <a:gd name="connsiteY4" fmla="*/ 0 h 117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7200" h="1179900">
                <a:moveTo>
                  <a:pt x="0" y="0"/>
                </a:moveTo>
                <a:lnTo>
                  <a:pt x="9347200" y="0"/>
                </a:lnTo>
                <a:lnTo>
                  <a:pt x="9347200" y="1179900"/>
                </a:lnTo>
                <a:lnTo>
                  <a:pt x="0" y="11799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2581" tIns="28575" rIns="160020" bIns="28575" numCol="1" spcCol="1270" anchor="t" anchorCtr="0">
            <a:noAutofit/>
          </a:bodyPr>
          <a:lstStyle/>
          <a:p>
            <a:pPr marL="285750" lvl="1" indent="-285750" defTabSz="766763">
              <a:lnSpc>
                <a:spcPct val="90000"/>
              </a:lnSpc>
              <a:spcBef>
                <a:spcPct val="0"/>
              </a:spcBef>
              <a:spcAft>
                <a:spcPct val="20000"/>
              </a:spcAft>
              <a:buFont typeface="Wingdings" charset="2"/>
              <a:buChar char="ü"/>
            </a:pPr>
            <a:r>
              <a:rPr lang="en-US" sz="1400" dirty="0">
                <a:latin typeface="Lato Regular" panose="020F0502020204030203" pitchFamily="34" charset="0"/>
                <a:ea typeface="Lato Regular" panose="020F0502020204030203" pitchFamily="34" charset="0"/>
                <a:cs typeface="Lato Regular" panose="020F0502020204030203" pitchFamily="34" charset="0"/>
              </a:rPr>
              <a:t>Transportation and transit-related assets</a:t>
            </a:r>
          </a:p>
          <a:p>
            <a:pPr marL="285750" lvl="1" indent="-285750" defTabSz="766763">
              <a:lnSpc>
                <a:spcPct val="90000"/>
              </a:lnSpc>
              <a:spcBef>
                <a:spcPct val="0"/>
              </a:spcBef>
              <a:spcAft>
                <a:spcPct val="20000"/>
              </a:spcAft>
              <a:buFont typeface="Wingdings" charset="2"/>
              <a:buChar char="ü"/>
            </a:pPr>
            <a:r>
              <a:rPr lang="en-US" sz="1400" dirty="0">
                <a:latin typeface="Lato Regular" panose="020F0502020204030203" pitchFamily="34" charset="0"/>
                <a:ea typeface="Lato Regular" panose="020F0502020204030203" pitchFamily="34" charset="0"/>
                <a:cs typeface="Lato Regular" panose="020F0502020204030203" pitchFamily="34" charset="0"/>
              </a:rPr>
              <a:t>Water-supply sanitation</a:t>
            </a:r>
          </a:p>
          <a:p>
            <a:pPr marL="285750" lvl="1" indent="-285750" defTabSz="766763">
              <a:lnSpc>
                <a:spcPct val="90000"/>
              </a:lnSpc>
              <a:spcBef>
                <a:spcPct val="0"/>
              </a:spcBef>
              <a:spcAft>
                <a:spcPct val="20000"/>
              </a:spcAft>
              <a:buFont typeface="Wingdings" charset="2"/>
              <a:buChar char="ü"/>
            </a:pPr>
            <a:r>
              <a:rPr lang="en-US" sz="1400" dirty="0">
                <a:latin typeface="Lato Regular" panose="020F0502020204030203" pitchFamily="34" charset="0"/>
                <a:ea typeface="Lato Regular" panose="020F0502020204030203" pitchFamily="34" charset="0"/>
                <a:cs typeface="Lato Regular" panose="020F0502020204030203" pitchFamily="34" charset="0"/>
              </a:rPr>
              <a:t>Sewage and landfill</a:t>
            </a:r>
          </a:p>
        </p:txBody>
      </p:sp>
      <p:sp>
        <p:nvSpPr>
          <p:cNvPr id="63" name="Полилиния 6"/>
          <p:cNvSpPr/>
          <p:nvPr/>
        </p:nvSpPr>
        <p:spPr>
          <a:xfrm>
            <a:off x="1066800" y="3069567"/>
            <a:ext cx="7010400" cy="414571"/>
          </a:xfrm>
          <a:custGeom>
            <a:avLst/>
            <a:gdLst>
              <a:gd name="connsiteX0" fmla="*/ 0 w 9347200"/>
              <a:gd name="connsiteY0" fmla="*/ 119927 h 719549"/>
              <a:gd name="connsiteX1" fmla="*/ 119927 w 9347200"/>
              <a:gd name="connsiteY1" fmla="*/ 0 h 719549"/>
              <a:gd name="connsiteX2" fmla="*/ 9227273 w 9347200"/>
              <a:gd name="connsiteY2" fmla="*/ 0 h 719549"/>
              <a:gd name="connsiteX3" fmla="*/ 9347200 w 9347200"/>
              <a:gd name="connsiteY3" fmla="*/ 119927 h 719549"/>
              <a:gd name="connsiteX4" fmla="*/ 9347200 w 9347200"/>
              <a:gd name="connsiteY4" fmla="*/ 599622 h 719549"/>
              <a:gd name="connsiteX5" fmla="*/ 9227273 w 9347200"/>
              <a:gd name="connsiteY5" fmla="*/ 719549 h 719549"/>
              <a:gd name="connsiteX6" fmla="*/ 119927 w 9347200"/>
              <a:gd name="connsiteY6" fmla="*/ 719549 h 719549"/>
              <a:gd name="connsiteX7" fmla="*/ 0 w 9347200"/>
              <a:gd name="connsiteY7" fmla="*/ 599622 h 719549"/>
              <a:gd name="connsiteX8" fmla="*/ 0 w 9347200"/>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200" h="719549">
                <a:moveTo>
                  <a:pt x="0" y="119927"/>
                </a:moveTo>
                <a:cubicBezTo>
                  <a:pt x="0" y="53693"/>
                  <a:pt x="53693" y="0"/>
                  <a:pt x="119927" y="0"/>
                </a:cubicBezTo>
                <a:lnTo>
                  <a:pt x="9227273" y="0"/>
                </a:lnTo>
                <a:cubicBezTo>
                  <a:pt x="9293507" y="0"/>
                  <a:pt x="9347200" y="53693"/>
                  <a:pt x="9347200" y="119927"/>
                </a:cubicBezTo>
                <a:lnTo>
                  <a:pt x="9347200" y="599622"/>
                </a:lnTo>
                <a:cubicBezTo>
                  <a:pt x="9347200" y="665856"/>
                  <a:pt x="9293507" y="719549"/>
                  <a:pt x="9227273" y="719549"/>
                </a:cubicBezTo>
                <a:lnTo>
                  <a:pt x="119927" y="719549"/>
                </a:lnTo>
                <a:cubicBezTo>
                  <a:pt x="53693" y="719549"/>
                  <a:pt x="0" y="665856"/>
                  <a:pt x="0" y="599622"/>
                </a:cubicBezTo>
                <a:lnTo>
                  <a:pt x="0" y="119927"/>
                </a:lnTo>
                <a:close/>
              </a:path>
            </a:pathLst>
          </a:custGeom>
          <a:solidFill>
            <a:srgbClr val="C85200"/>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2069" tIns="112069" rIns="112069" bIns="112069" numCol="1" spcCol="1270" anchor="ctr" anchorCtr="0">
            <a:noAutofit/>
          </a:bodyPr>
          <a:lstStyle/>
          <a:p>
            <a:pPr defTabSz="1000125">
              <a:lnSpc>
                <a:spcPct val="90000"/>
              </a:lnSpc>
              <a:spcBef>
                <a:spcPct val="0"/>
              </a:spcBef>
              <a:spcAft>
                <a:spcPct val="35000"/>
              </a:spcAft>
            </a:pPr>
            <a:r>
              <a:rPr lang="en-US" sz="14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Lack of LVC track record </a:t>
            </a:r>
            <a:r>
              <a:rPr lang="en-US" sz="1400" b="1" i="1"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but high LVC potential</a:t>
            </a:r>
          </a:p>
        </p:txBody>
      </p:sp>
      <p:sp>
        <p:nvSpPr>
          <p:cNvPr id="64" name="Полилиния 7"/>
          <p:cNvSpPr/>
          <p:nvPr/>
        </p:nvSpPr>
        <p:spPr>
          <a:xfrm>
            <a:off x="1066800" y="3502416"/>
            <a:ext cx="7010400" cy="1089742"/>
          </a:xfrm>
          <a:custGeom>
            <a:avLst/>
            <a:gdLst>
              <a:gd name="connsiteX0" fmla="*/ 0 w 9347200"/>
              <a:gd name="connsiteY0" fmla="*/ 0 h 1956150"/>
              <a:gd name="connsiteX1" fmla="*/ 9347200 w 9347200"/>
              <a:gd name="connsiteY1" fmla="*/ 0 h 1956150"/>
              <a:gd name="connsiteX2" fmla="*/ 9347200 w 9347200"/>
              <a:gd name="connsiteY2" fmla="*/ 1956150 h 1956150"/>
              <a:gd name="connsiteX3" fmla="*/ 0 w 9347200"/>
              <a:gd name="connsiteY3" fmla="*/ 1956150 h 1956150"/>
              <a:gd name="connsiteX4" fmla="*/ 0 w 9347200"/>
              <a:gd name="connsiteY4" fmla="*/ 0 h 195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7200" h="1956150">
                <a:moveTo>
                  <a:pt x="0" y="0"/>
                </a:moveTo>
                <a:lnTo>
                  <a:pt x="9347200" y="0"/>
                </a:lnTo>
                <a:lnTo>
                  <a:pt x="9347200" y="1956150"/>
                </a:lnTo>
                <a:lnTo>
                  <a:pt x="0" y="19561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2581" tIns="28575" rIns="160020" bIns="28575" numCol="2" spcCol="216000" anchor="t" anchorCtr="0">
            <a:noAutofit/>
          </a:bodyPr>
          <a:lstStyle/>
          <a:p>
            <a:pPr marL="285750" lvl="1" indent="-285750" defTabSz="766763">
              <a:lnSpc>
                <a:spcPct val="90000"/>
              </a:lnSpc>
              <a:spcBef>
                <a:spcPct val="0"/>
              </a:spcBef>
              <a:spcAft>
                <a:spcPct val="20000"/>
              </a:spcAft>
              <a:buFont typeface="Wingdings" charset="2"/>
              <a:buChar char="ü"/>
            </a:pPr>
            <a:r>
              <a:rPr lang="en-US" sz="1400" dirty="0">
                <a:latin typeface="Lato Regular" panose="020F0502020204030203" pitchFamily="34" charset="0"/>
                <a:ea typeface="Lato Regular" panose="020F0502020204030203" pitchFamily="34" charset="0"/>
                <a:cs typeface="Lato Regular" panose="020F0502020204030203" pitchFamily="34" charset="0"/>
              </a:rPr>
              <a:t>Flood mitigation</a:t>
            </a:r>
          </a:p>
          <a:p>
            <a:pPr marL="285750" lvl="1" indent="-285750" defTabSz="766763">
              <a:lnSpc>
                <a:spcPct val="90000"/>
              </a:lnSpc>
              <a:spcBef>
                <a:spcPct val="0"/>
              </a:spcBef>
              <a:spcAft>
                <a:spcPct val="20000"/>
              </a:spcAft>
              <a:buFont typeface="Wingdings" charset="2"/>
              <a:buChar char="ü"/>
            </a:pPr>
            <a:r>
              <a:rPr lang="x-none"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Slum upgrades and resettlement</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a:p>
            <a:pPr marL="285750" lvl="1" indent="-285750" defTabSz="766763">
              <a:lnSpc>
                <a:spcPct val="90000"/>
              </a:lnSpc>
              <a:spcBef>
                <a:spcPct val="0"/>
              </a:spcBef>
              <a:spcAft>
                <a:spcPct val="20000"/>
              </a:spcAft>
              <a:buFont typeface="Wingdings" charset="2"/>
              <a:buChar char="ü"/>
            </a:pPr>
            <a:r>
              <a:rPr lang="x-none"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Water-basin</a:t>
            </a: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 land</a:t>
            </a:r>
            <a:r>
              <a:rPr lang="x-none"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decontamination</a:t>
            </a:r>
          </a:p>
          <a:p>
            <a:pPr marL="285750" lvl="1" indent="-285750" defTabSz="766763">
              <a:lnSpc>
                <a:spcPct val="90000"/>
              </a:lnSpc>
              <a:spcBef>
                <a:spcPct val="0"/>
              </a:spcBef>
              <a:spcAft>
                <a:spcPct val="20000"/>
              </a:spcAft>
              <a:buFont typeface="Wingdings" charset="2"/>
              <a:buChar char="ü"/>
            </a:pPr>
            <a:r>
              <a:rPr lang="x-none"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Environment cleaning and rehabilitation</a:t>
            </a:r>
            <a:endPar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a:p>
            <a:pPr marL="285750" lvl="1" indent="-285750" defTabSz="766763">
              <a:lnSpc>
                <a:spcPct val="90000"/>
              </a:lnSpc>
              <a:spcBef>
                <a:spcPct val="0"/>
              </a:spcBef>
              <a:spcAft>
                <a:spcPct val="20000"/>
              </a:spcAft>
              <a:buFont typeface="Wingdings" charset="2"/>
              <a:buChar char="ü"/>
            </a:pP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Historic preservation</a:t>
            </a:r>
          </a:p>
          <a:p>
            <a:pPr marL="285750" lvl="1" indent="-285750" defTabSz="766763">
              <a:lnSpc>
                <a:spcPct val="90000"/>
              </a:lnSpc>
              <a:spcBef>
                <a:spcPct val="0"/>
              </a:spcBef>
              <a:spcAft>
                <a:spcPct val="20000"/>
              </a:spcAft>
              <a:buFont typeface="Wingdings" charset="2"/>
              <a:buChar char="ü"/>
            </a:pP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Land consolidation</a:t>
            </a:r>
          </a:p>
        </p:txBody>
      </p:sp>
      <p:grpSp>
        <p:nvGrpSpPr>
          <p:cNvPr id="11" name="Group 10">
            <a:extLst>
              <a:ext uri="{FF2B5EF4-FFF2-40B4-BE49-F238E27FC236}">
                <a16:creationId xmlns:a16="http://schemas.microsoft.com/office/drawing/2014/main" id="{540B62B3-00A4-4EC0-A0E0-12B0C7D1D638}"/>
              </a:ext>
            </a:extLst>
          </p:cNvPr>
          <p:cNvGrpSpPr/>
          <p:nvPr/>
        </p:nvGrpSpPr>
        <p:grpSpPr>
          <a:xfrm>
            <a:off x="237436" y="4550390"/>
            <a:ext cx="817469" cy="393452"/>
            <a:chOff x="-358311" y="1913954"/>
            <a:chExt cx="1157832" cy="557270"/>
          </a:xfrm>
        </p:grpSpPr>
        <p:sp>
          <p:nvSpPr>
            <p:cNvPr id="12" name="Freeform 1">
              <a:extLst>
                <a:ext uri="{FF2B5EF4-FFF2-40B4-BE49-F238E27FC236}">
                  <a16:creationId xmlns:a16="http://schemas.microsoft.com/office/drawing/2014/main" id="{C657A9DE-8E6C-4121-817C-94E8A7969E3F}"/>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13" name="Freeform 2">
              <a:extLst>
                <a:ext uri="{FF2B5EF4-FFF2-40B4-BE49-F238E27FC236}">
                  <a16:creationId xmlns:a16="http://schemas.microsoft.com/office/drawing/2014/main" id="{BC8D522A-6EFC-4942-B505-7C1C662D2019}"/>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14" name="Freeform 3">
              <a:extLst>
                <a:ext uri="{FF2B5EF4-FFF2-40B4-BE49-F238E27FC236}">
                  <a16:creationId xmlns:a16="http://schemas.microsoft.com/office/drawing/2014/main" id="{4208CA96-CF52-4F5B-B402-85BCB1A63554}"/>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15" name="Freeform 4">
              <a:extLst>
                <a:ext uri="{FF2B5EF4-FFF2-40B4-BE49-F238E27FC236}">
                  <a16:creationId xmlns:a16="http://schemas.microsoft.com/office/drawing/2014/main" id="{08FAF865-1ADD-4268-93B0-3679BBB5D61F}"/>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16" name="Freeform 5">
              <a:extLst>
                <a:ext uri="{FF2B5EF4-FFF2-40B4-BE49-F238E27FC236}">
                  <a16:creationId xmlns:a16="http://schemas.microsoft.com/office/drawing/2014/main" id="{F54EFAC1-9364-48D1-BFFD-57CEB5900BAC}"/>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17" name="Freeform 6">
              <a:extLst>
                <a:ext uri="{FF2B5EF4-FFF2-40B4-BE49-F238E27FC236}">
                  <a16:creationId xmlns:a16="http://schemas.microsoft.com/office/drawing/2014/main" id="{4A5D21D1-0BD7-4C0A-B048-30CD60728671}"/>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18" name="Freeform 7">
              <a:extLst>
                <a:ext uri="{FF2B5EF4-FFF2-40B4-BE49-F238E27FC236}">
                  <a16:creationId xmlns:a16="http://schemas.microsoft.com/office/drawing/2014/main" id="{78AD6ADF-ED96-4D4F-BD6B-6EB6F617C7E1}"/>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19" name="Freeform 8">
              <a:extLst>
                <a:ext uri="{FF2B5EF4-FFF2-40B4-BE49-F238E27FC236}">
                  <a16:creationId xmlns:a16="http://schemas.microsoft.com/office/drawing/2014/main" id="{F7EC7C01-4ECB-4DCA-A826-EDED6E39D586}"/>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0" name="Freeform 9">
              <a:extLst>
                <a:ext uri="{FF2B5EF4-FFF2-40B4-BE49-F238E27FC236}">
                  <a16:creationId xmlns:a16="http://schemas.microsoft.com/office/drawing/2014/main" id="{94123C22-5998-4103-8602-ECFB487A24FA}"/>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21" name="Freeform 10">
              <a:extLst>
                <a:ext uri="{FF2B5EF4-FFF2-40B4-BE49-F238E27FC236}">
                  <a16:creationId xmlns:a16="http://schemas.microsoft.com/office/drawing/2014/main" id="{E537D7E9-A733-474E-97C9-7681EDCEAD2D}"/>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22" name="Freeform 11">
              <a:extLst>
                <a:ext uri="{FF2B5EF4-FFF2-40B4-BE49-F238E27FC236}">
                  <a16:creationId xmlns:a16="http://schemas.microsoft.com/office/drawing/2014/main" id="{CA3E8F82-2498-48C8-A86D-F42280495150}"/>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23" name="Freeform 12">
              <a:extLst>
                <a:ext uri="{FF2B5EF4-FFF2-40B4-BE49-F238E27FC236}">
                  <a16:creationId xmlns:a16="http://schemas.microsoft.com/office/drawing/2014/main" id="{ADF1FA25-5D8F-4582-BDF2-ED572CC5891A}"/>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24" name="Freeform 13">
              <a:extLst>
                <a:ext uri="{FF2B5EF4-FFF2-40B4-BE49-F238E27FC236}">
                  <a16:creationId xmlns:a16="http://schemas.microsoft.com/office/drawing/2014/main" id="{BB233B2F-2151-4CF7-915E-C3E5946DD82D}"/>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25" name="Freeform 14">
              <a:extLst>
                <a:ext uri="{FF2B5EF4-FFF2-40B4-BE49-F238E27FC236}">
                  <a16:creationId xmlns:a16="http://schemas.microsoft.com/office/drawing/2014/main" id="{4F3F017D-E495-4F96-89C8-89EF1A5AB6B2}"/>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26" name="Freeform 15">
              <a:extLst>
                <a:ext uri="{FF2B5EF4-FFF2-40B4-BE49-F238E27FC236}">
                  <a16:creationId xmlns:a16="http://schemas.microsoft.com/office/drawing/2014/main" id="{6EBEFB09-1DAD-4AC8-AAD0-6D9D84694659}"/>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27" name="Freeform 16">
              <a:extLst>
                <a:ext uri="{FF2B5EF4-FFF2-40B4-BE49-F238E27FC236}">
                  <a16:creationId xmlns:a16="http://schemas.microsoft.com/office/drawing/2014/main" id="{92179820-A935-41E7-8F7B-C247257DA09D}"/>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28" name="Freeform 17">
              <a:extLst>
                <a:ext uri="{FF2B5EF4-FFF2-40B4-BE49-F238E27FC236}">
                  <a16:creationId xmlns:a16="http://schemas.microsoft.com/office/drawing/2014/main" id="{1C586E3D-697F-43B8-AB53-BAE48A1D0878}"/>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29" name="Freeform 18">
              <a:extLst>
                <a:ext uri="{FF2B5EF4-FFF2-40B4-BE49-F238E27FC236}">
                  <a16:creationId xmlns:a16="http://schemas.microsoft.com/office/drawing/2014/main" id="{56826FB7-9B03-4635-91A4-0A4A77B881BF}"/>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30" name="Freeform 19">
              <a:extLst>
                <a:ext uri="{FF2B5EF4-FFF2-40B4-BE49-F238E27FC236}">
                  <a16:creationId xmlns:a16="http://schemas.microsoft.com/office/drawing/2014/main" id="{70F36693-7F3F-4FEC-86EF-724C7B5ABADA}"/>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31" name="Freeform 20">
              <a:extLst>
                <a:ext uri="{FF2B5EF4-FFF2-40B4-BE49-F238E27FC236}">
                  <a16:creationId xmlns:a16="http://schemas.microsoft.com/office/drawing/2014/main" id="{E0680CF1-42E7-4EDD-8B6D-EC7F93E4511C}"/>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32" name="Freeform 21">
              <a:extLst>
                <a:ext uri="{FF2B5EF4-FFF2-40B4-BE49-F238E27FC236}">
                  <a16:creationId xmlns:a16="http://schemas.microsoft.com/office/drawing/2014/main" id="{5620CAEC-072B-4E6B-92C2-354525B0AA6A}"/>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33" name="Freeform 22">
              <a:extLst>
                <a:ext uri="{FF2B5EF4-FFF2-40B4-BE49-F238E27FC236}">
                  <a16:creationId xmlns:a16="http://schemas.microsoft.com/office/drawing/2014/main" id="{67B2195E-178F-43B3-998A-2A1D87B2EBCA}"/>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5487948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0">
            <a:extLst>
              <a:ext uri="{FF2B5EF4-FFF2-40B4-BE49-F238E27FC236}">
                <a16:creationId xmlns:a16="http://schemas.microsoft.com/office/drawing/2014/main" id="{A175E5A2-6B2F-4432-8369-3CF2AECA52B6}"/>
              </a:ext>
            </a:extLst>
          </p:cNvPr>
          <p:cNvSpPr>
            <a:spLocks/>
          </p:cNvSpPr>
          <p:nvPr/>
        </p:nvSpPr>
        <p:spPr bwMode="auto">
          <a:xfrm>
            <a:off x="2381" y="1"/>
            <a:ext cx="9141619" cy="1063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53" name="Rectangle 1"/>
          <p:cNvSpPr>
            <a:spLocks/>
          </p:cNvSpPr>
          <p:nvPr/>
        </p:nvSpPr>
        <p:spPr bwMode="auto">
          <a:xfrm>
            <a:off x="467834" y="438121"/>
            <a:ext cx="783584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pPr algn="ctr">
              <a:lnSpc>
                <a:spcPct val="100000"/>
              </a:lnSpc>
            </a:pPr>
            <a:r>
              <a:rPr lang="en-US" sz="1800" b="1" spc="-1" dirty="0">
                <a:solidFill>
                  <a:schemeClr val="bg1"/>
                </a:solidFill>
                <a:uFill>
                  <a:solidFill>
                    <a:srgbClr val="FFFFFF"/>
                  </a:solidFill>
                </a:uFill>
                <a:latin typeface="Century Gothic" panose="020B0502020202020204" pitchFamily="34" charset="0"/>
                <a:ea typeface="DejaVu Sans"/>
              </a:rPr>
              <a:t>Table below summarizes the common LVC instruments used in practice</a:t>
            </a:r>
            <a:endParaRPr lang="x-none" sz="1800" b="1" spc="-1" dirty="0">
              <a:solidFill>
                <a:schemeClr val="bg1"/>
              </a:solidFill>
              <a:uFill>
                <a:solidFill>
                  <a:srgbClr val="FFFFFF"/>
                </a:solidFill>
              </a:uFill>
              <a:latin typeface="Century Gothic" panose="020B0502020202020204" pitchFamily="34" charset="0"/>
            </a:endParaRPr>
          </a:p>
        </p:txBody>
      </p:sp>
      <p:sp>
        <p:nvSpPr>
          <p:cNvPr id="54" name="Rectangle 2"/>
          <p:cNvSpPr>
            <a:spLocks/>
          </p:cNvSpPr>
          <p:nvPr/>
        </p:nvSpPr>
        <p:spPr bwMode="auto">
          <a:xfrm>
            <a:off x="467834" y="317009"/>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5" name="Rectangle 54"/>
          <p:cNvSpPr/>
          <p:nvPr/>
        </p:nvSpPr>
        <p:spPr>
          <a:xfrm>
            <a:off x="467834" y="816177"/>
            <a:ext cx="398870" cy="21358"/>
          </a:xfrm>
          <a:prstGeom prst="rect">
            <a:avLst/>
          </a:prstGeom>
          <a:solidFill>
            <a:srgbClr val="FC7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graphicFrame>
        <p:nvGraphicFramePr>
          <p:cNvPr id="63" name="Таблица 1"/>
          <p:cNvGraphicFramePr>
            <a:graphicFrameLocks noGrp="1"/>
          </p:cNvGraphicFramePr>
          <p:nvPr>
            <p:extLst>
              <p:ext uri="{D42A27DB-BD31-4B8C-83A1-F6EECF244321}">
                <p14:modId xmlns:p14="http://schemas.microsoft.com/office/powerpoint/2010/main" val="3956027523"/>
              </p:ext>
            </p:extLst>
          </p:nvPr>
        </p:nvGraphicFramePr>
        <p:xfrm>
          <a:off x="283301" y="1177662"/>
          <a:ext cx="8577398" cy="3791872"/>
        </p:xfrm>
        <a:graphic>
          <a:graphicData uri="http://schemas.openxmlformats.org/drawingml/2006/table">
            <a:tbl>
              <a:tblPr firstRow="1" bandRow="1">
                <a:tableStyleId>{5C22544A-7EE6-4342-B048-85BDC9FD1C3A}</a:tableStyleId>
              </a:tblPr>
              <a:tblGrid>
                <a:gridCol w="1464672">
                  <a:extLst>
                    <a:ext uri="{9D8B030D-6E8A-4147-A177-3AD203B41FA5}">
                      <a16:colId xmlns:a16="http://schemas.microsoft.com/office/drawing/2014/main" val="20000"/>
                    </a:ext>
                  </a:extLst>
                </a:gridCol>
                <a:gridCol w="3442063">
                  <a:extLst>
                    <a:ext uri="{9D8B030D-6E8A-4147-A177-3AD203B41FA5}">
                      <a16:colId xmlns:a16="http://schemas.microsoft.com/office/drawing/2014/main" val="20001"/>
                    </a:ext>
                  </a:extLst>
                </a:gridCol>
                <a:gridCol w="3670663">
                  <a:extLst>
                    <a:ext uri="{9D8B030D-6E8A-4147-A177-3AD203B41FA5}">
                      <a16:colId xmlns:a16="http://schemas.microsoft.com/office/drawing/2014/main" val="20002"/>
                    </a:ext>
                  </a:extLst>
                </a:gridCol>
              </a:tblGrid>
              <a:tr h="216151">
                <a:tc>
                  <a:txBody>
                    <a:bodyPr/>
                    <a:lstStyle/>
                    <a:p>
                      <a:pPr>
                        <a:lnSpc>
                          <a:spcPts val="1350"/>
                        </a:lnSpc>
                      </a:pPr>
                      <a:r>
                        <a:rPr lang="en-US" sz="1100" dirty="0">
                          <a:latin typeface="Lato Regular" panose="020F0502020204030203" pitchFamily="34" charset="0"/>
                          <a:ea typeface="Lato Regular" panose="020F0502020204030203" pitchFamily="34" charset="0"/>
                          <a:cs typeface="Lato Regular" panose="020F0502020204030203" pitchFamily="34" charset="0"/>
                        </a:rPr>
                        <a:t>Instruments</a:t>
                      </a:r>
                    </a:p>
                  </a:txBody>
                  <a:tcPr marT="34290" marB="34290"/>
                </a:tc>
                <a:tc>
                  <a:txBody>
                    <a:bodyPr/>
                    <a:lstStyle/>
                    <a:p>
                      <a:pPr>
                        <a:lnSpc>
                          <a:spcPts val="1350"/>
                        </a:lnSpc>
                      </a:pPr>
                      <a:r>
                        <a:rPr lang="en-US" sz="1100" dirty="0">
                          <a:latin typeface="Lato Regular" panose="020F0502020204030203" pitchFamily="34" charset="0"/>
                          <a:ea typeface="Lato Regular" panose="020F0502020204030203" pitchFamily="34" charset="0"/>
                          <a:cs typeface="Lato Regular" panose="020F0502020204030203" pitchFamily="34" charset="0"/>
                        </a:rPr>
                        <a:t>Description</a:t>
                      </a:r>
                    </a:p>
                  </a:txBody>
                  <a:tcPr marT="34290" marB="34290"/>
                </a:tc>
                <a:tc>
                  <a:txBody>
                    <a:bodyPr/>
                    <a:lstStyle/>
                    <a:p>
                      <a:pPr>
                        <a:lnSpc>
                          <a:spcPts val="1350"/>
                        </a:lnSpc>
                      </a:pPr>
                      <a:r>
                        <a:rPr lang="en-US" sz="1100" dirty="0">
                          <a:latin typeface="Lato Regular" panose="020F0502020204030203" pitchFamily="34" charset="0"/>
                          <a:ea typeface="Lato Regular" panose="020F0502020204030203" pitchFamily="34" charset="0"/>
                          <a:cs typeface="Lato Regular" panose="020F0502020204030203" pitchFamily="34" charset="0"/>
                        </a:rPr>
                        <a:t>Examples in developing</a:t>
                      </a:r>
                      <a:r>
                        <a:rPr lang="en-US" sz="1100" baseline="0" dirty="0">
                          <a:latin typeface="Lato Regular" panose="020F0502020204030203" pitchFamily="34" charset="0"/>
                          <a:ea typeface="Lato Regular" panose="020F0502020204030203" pitchFamily="34" charset="0"/>
                          <a:cs typeface="Lato Regular" panose="020F0502020204030203" pitchFamily="34" charset="0"/>
                        </a:rPr>
                        <a:t> countries</a:t>
                      </a:r>
                      <a:endParaRPr lang="en-US" sz="1100" dirty="0">
                        <a:latin typeface="Lato Regular" panose="020F0502020204030203" pitchFamily="34" charset="0"/>
                        <a:ea typeface="Lato Regular" panose="020F0502020204030203" pitchFamily="34" charset="0"/>
                        <a:cs typeface="Lato Regular" panose="020F0502020204030203" pitchFamily="34" charset="0"/>
                      </a:endParaRPr>
                    </a:p>
                  </a:txBody>
                  <a:tcPr marT="34290" marB="34290"/>
                </a:tc>
                <a:extLst>
                  <a:ext uri="{0D108BD9-81ED-4DB2-BD59-A6C34878D82A}">
                    <a16:rowId xmlns:a16="http://schemas.microsoft.com/office/drawing/2014/main" val="10000"/>
                  </a:ext>
                </a:extLst>
              </a:tr>
              <a:tr h="441944">
                <a:tc>
                  <a:txBody>
                    <a:bodyPr/>
                    <a:lstStyle/>
                    <a:p>
                      <a:pPr>
                        <a:lnSpc>
                          <a:spcPct val="100000"/>
                        </a:lnSpc>
                      </a:pPr>
                      <a:r>
                        <a:rPr lang="en-US" sz="800" b="1" baseline="0" dirty="0">
                          <a:latin typeface="Lato Regular" panose="020F0502020204030203" pitchFamily="34" charset="0"/>
                          <a:ea typeface="Lato Regular" panose="020F0502020204030203" pitchFamily="34" charset="0"/>
                          <a:cs typeface="Lato Regular" panose="020F0502020204030203" pitchFamily="34" charset="0"/>
                        </a:rPr>
                        <a:t>Leveraging publicly owned land / property</a:t>
                      </a:r>
                      <a:endParaRPr lang="en-US" sz="800" b="1" dirty="0">
                        <a:latin typeface="Lato Regular" panose="020F0502020204030203" pitchFamily="34" charset="0"/>
                        <a:ea typeface="Lato Regular" panose="020F0502020204030203" pitchFamily="34" charset="0"/>
                        <a:cs typeface="Lato Regular" panose="020F0502020204030203" pitchFamily="34" charset="0"/>
                      </a:endParaRPr>
                    </a:p>
                  </a:txBody>
                  <a:tcPr marT="54000" marB="54000"/>
                </a:tc>
                <a:tc>
                  <a:txBody>
                    <a:bodyPr/>
                    <a:lstStyle/>
                    <a:p>
                      <a:pPr>
                        <a:lnSpc>
                          <a:spcPct val="100000"/>
                        </a:lnSpc>
                      </a:pPr>
                      <a:r>
                        <a:rPr lang="en-US" sz="800" baseline="0" dirty="0">
                          <a:latin typeface="Lato Regular" panose="020F0502020204030203" pitchFamily="34" charset="0"/>
                          <a:ea typeface="Lato Regular" panose="020F0502020204030203" pitchFamily="34" charset="0"/>
                          <a:cs typeface="Lato Regular" panose="020F0502020204030203" pitchFamily="34" charset="0"/>
                        </a:rPr>
                        <a:t>Disposition of “excess” public land generates cash for area-wide infrastructure upgrades. Often involve l</a:t>
                      </a:r>
                      <a:r>
                        <a:rPr lang="en-US" sz="800" dirty="0">
                          <a:latin typeface="Lato Regular" panose="020F0502020204030203" pitchFamily="34" charset="0"/>
                          <a:ea typeface="Lato Regular" panose="020F0502020204030203" pitchFamily="34" charset="0"/>
                          <a:cs typeface="Lato Regular" panose="020F0502020204030203" pitchFamily="34" charset="0"/>
                        </a:rPr>
                        <a:t>and</a:t>
                      </a:r>
                      <a:r>
                        <a:rPr lang="en-US" sz="800" baseline="0" dirty="0">
                          <a:latin typeface="Lato Regular" panose="020F0502020204030203" pitchFamily="34" charset="0"/>
                          <a:ea typeface="Lato Regular" panose="020F0502020204030203" pitchFamily="34" charset="0"/>
                          <a:cs typeface="Lato Regular" panose="020F0502020204030203" pitchFamily="34" charset="0"/>
                        </a:rPr>
                        <a:t> consolidation (e.g. through </a:t>
                      </a:r>
                      <a:r>
                        <a:rPr lang="en-US" sz="800" i="1" baseline="0" dirty="0">
                          <a:latin typeface="Lato Regular" panose="020F0502020204030203" pitchFamily="34" charset="0"/>
                          <a:ea typeface="Lato Regular" panose="020F0502020204030203" pitchFamily="34" charset="0"/>
                          <a:cs typeface="Lato Regular" panose="020F0502020204030203" pitchFamily="34" charset="0"/>
                        </a:rPr>
                        <a:t>eminent domain</a:t>
                      </a:r>
                      <a:r>
                        <a:rPr lang="en-US" sz="800" baseline="0" dirty="0">
                          <a:latin typeface="Lato Regular" panose="020F0502020204030203" pitchFamily="34" charset="0"/>
                          <a:ea typeface="Lato Regular" panose="020F0502020204030203" pitchFamily="34" charset="0"/>
                          <a:cs typeface="Lato Regular" panose="020F0502020204030203" pitchFamily="34" charset="0"/>
                        </a:rPr>
                        <a:t>) or/and entitlement before disposition</a:t>
                      </a:r>
                      <a:endParaRPr lang="en-US" sz="800" dirty="0">
                        <a:latin typeface="Lato Regular" panose="020F0502020204030203" pitchFamily="34" charset="0"/>
                        <a:ea typeface="Lato Regular" panose="020F0502020204030203" pitchFamily="34" charset="0"/>
                        <a:cs typeface="Lato Regular" panose="020F0502020204030203" pitchFamily="34" charset="0"/>
                      </a:endParaRPr>
                    </a:p>
                  </a:txBody>
                  <a:tcPr marT="54000" marB="54000"/>
                </a:tc>
                <a:tc>
                  <a:txBody>
                    <a:bodyPr/>
                    <a:lstStyle/>
                    <a:p>
                      <a:pPr marL="171450" marR="0" lvl="0" indent="-171450" algn="l" defTabSz="6858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Bonifacio Global City (Philippines);</a:t>
                      </a:r>
                    </a:p>
                    <a:p>
                      <a:pPr marL="171450" marR="0" lvl="0" indent="-171450" algn="l" defTabSz="6858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Sabarmati Riverfront  (India)</a:t>
                      </a:r>
                    </a:p>
                  </a:txBody>
                  <a:tcPr marT="54000" marB="54000"/>
                </a:tc>
                <a:extLst>
                  <a:ext uri="{0D108BD9-81ED-4DB2-BD59-A6C34878D82A}">
                    <a16:rowId xmlns:a16="http://schemas.microsoft.com/office/drawing/2014/main" val="10001"/>
                  </a:ext>
                </a:extLst>
              </a:tr>
              <a:tr h="4419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dirty="0">
                          <a:latin typeface="Lato Regular" panose="020F0502020204030203" pitchFamily="34" charset="0"/>
                          <a:ea typeface="Lato Regular" panose="020F0502020204030203" pitchFamily="34" charset="0"/>
                          <a:cs typeface="Lato Regular" panose="020F0502020204030203" pitchFamily="34" charset="0"/>
                        </a:rPr>
                        <a:t>Development</a:t>
                      </a:r>
                      <a:r>
                        <a:rPr lang="en-US" sz="800" b="1" baseline="0" dirty="0">
                          <a:latin typeface="Lato Regular" panose="020F0502020204030203" pitchFamily="34" charset="0"/>
                          <a:ea typeface="Lato Regular" panose="020F0502020204030203" pitchFamily="34" charset="0"/>
                          <a:cs typeface="Lato Regular" panose="020F0502020204030203" pitchFamily="34" charset="0"/>
                        </a:rPr>
                        <a:t> charges / impact fees / d</a:t>
                      </a:r>
                      <a:r>
                        <a:rPr lang="en-US" sz="800" b="1" dirty="0">
                          <a:latin typeface="Lato Regular" panose="020F0502020204030203" pitchFamily="34" charset="0"/>
                          <a:ea typeface="Lato Regular" panose="020F0502020204030203" pitchFamily="34" charset="0"/>
                          <a:cs typeface="Lato Regular" panose="020F0502020204030203" pitchFamily="34" charset="0"/>
                        </a:rPr>
                        <a:t>eveloper exactions /</a:t>
                      </a:r>
                    </a:p>
                  </a:txBody>
                  <a:tcPr marT="54000" marB="54000"/>
                </a:tc>
                <a:tc>
                  <a:txBody>
                    <a:bodyPr/>
                    <a:lstStyle/>
                    <a:p>
                      <a:pPr defTabSz="566738">
                        <a:lnSpc>
                          <a:spcPct val="90000"/>
                        </a:lnSpc>
                        <a:spcBef>
                          <a:spcPct val="0"/>
                        </a:spcBef>
                        <a:spcAft>
                          <a:spcPct val="35000"/>
                        </a:spcAft>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Developer receives development rights in exchange for obligation to compensate in cash (or provide in-kind) the cost of certain items of public infrastructure benefitting larger area. </a:t>
                      </a:r>
                    </a:p>
                  </a:txBody>
                  <a:tcPr marT="54000" marB="54000"/>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Impact fee formula introduced to fund construction of 21-km highway connector between Santiago and northern suburbs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In kind/cash developer exactions in cities of Columbia and Chile</a:t>
                      </a:r>
                    </a:p>
                  </a:txBody>
                  <a:tcPr marT="54000" marB="54000"/>
                </a:tc>
                <a:extLst>
                  <a:ext uri="{0D108BD9-81ED-4DB2-BD59-A6C34878D82A}">
                    <a16:rowId xmlns:a16="http://schemas.microsoft.com/office/drawing/2014/main" val="10002"/>
                  </a:ext>
                </a:extLst>
              </a:tr>
              <a:tr h="32821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800" b="1" dirty="0">
                          <a:latin typeface="Lato Regular" panose="020F0502020204030203" pitchFamily="34" charset="0"/>
                          <a:ea typeface="Lato Regular" panose="020F0502020204030203" pitchFamily="34" charset="0"/>
                          <a:cs typeface="Lato Regular" panose="020F0502020204030203" pitchFamily="34" charset="0"/>
                        </a:rPr>
                        <a:t>Sale of development rights</a:t>
                      </a:r>
                    </a:p>
                  </a:txBody>
                  <a:tcPr marT="54000" marB="54000"/>
                </a:tc>
                <a:tc>
                  <a:txBody>
                    <a:bodyPr/>
                    <a:lstStyle/>
                    <a:p>
                      <a:pPr>
                        <a:lnSpc>
                          <a:spcPct val="100000"/>
                        </a:lnSpc>
                      </a:pPr>
                      <a:r>
                        <a:rPr lang="en-US" sz="800" dirty="0">
                          <a:latin typeface="Lato Regular" panose="020F0502020204030203" pitchFamily="34" charset="0"/>
                          <a:ea typeface="Lato Regular" panose="020F0502020204030203" pitchFamily="34" charset="0"/>
                          <a:cs typeface="Lato Regular" panose="020F0502020204030203" pitchFamily="34" charset="0"/>
                        </a:rPr>
                        <a:t>Development rights or</a:t>
                      </a:r>
                      <a:r>
                        <a:rPr lang="en-US" sz="800" baseline="0" dirty="0">
                          <a:latin typeface="Lato Regular" panose="020F0502020204030203" pitchFamily="34" charset="0"/>
                          <a:ea typeface="Lato Regular" panose="020F0502020204030203" pitchFamily="34" charset="0"/>
                          <a:cs typeface="Lato Regular" panose="020F0502020204030203" pitchFamily="34" charset="0"/>
                        </a:rPr>
                        <a:t> certificates of additional density are sold for cash to finance infrastructure improvements</a:t>
                      </a:r>
                      <a:endParaRPr lang="en-US" sz="800" dirty="0">
                        <a:latin typeface="Lato Regular" panose="020F0502020204030203" pitchFamily="34" charset="0"/>
                        <a:ea typeface="Lato Regular" panose="020F0502020204030203" pitchFamily="34" charset="0"/>
                        <a:cs typeface="Lato Regular" panose="020F0502020204030203" pitchFamily="34" charset="0"/>
                      </a:endParaRPr>
                    </a:p>
                  </a:txBody>
                  <a:tcPr marT="54000" marB="54000"/>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CEPAC bonds (Brazil), e.g. Porto Maravilla drainage upgrades;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Sale of FSI rights in Mumbai (India)</a:t>
                      </a:r>
                    </a:p>
                  </a:txBody>
                  <a:tcPr marT="54000" marB="54000"/>
                </a:tc>
                <a:extLst>
                  <a:ext uri="{0D108BD9-81ED-4DB2-BD59-A6C34878D82A}">
                    <a16:rowId xmlns:a16="http://schemas.microsoft.com/office/drawing/2014/main" val="10003"/>
                  </a:ext>
                </a:extLst>
              </a:tr>
              <a:tr h="555677">
                <a:tc>
                  <a:txBody>
                    <a:bodyPr/>
                    <a:lstStyle/>
                    <a:p>
                      <a:r>
                        <a:rPr lang="en-US" sz="800" b="1" kern="120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Land pooling</a:t>
                      </a:r>
                      <a:r>
                        <a:rPr lang="en-US" sz="800" b="1"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 / readjustment</a:t>
                      </a:r>
                      <a:endParaRPr lang="en-US" sz="800" b="1" kern="1200" dirty="0">
                        <a:solidFill>
                          <a:schemeClr val="dk1"/>
                        </a:solidFill>
                        <a:latin typeface="Lato Regular" panose="020F0502020204030203" pitchFamily="34" charset="0"/>
                        <a:ea typeface="Lato Regular" panose="020F0502020204030203" pitchFamily="34" charset="0"/>
                        <a:cs typeface="Lato Regular" panose="020F0502020204030203" pitchFamily="34" charset="0"/>
                      </a:endParaRPr>
                    </a:p>
                  </a:txBody>
                  <a:tcPr marT="54000" marB="5400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Land </a:t>
                      </a:r>
                      <a:r>
                        <a:rPr lang="ru-RU" sz="800" kern="120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owners or occupants voluntarily contribute </a:t>
                      </a:r>
                      <a:r>
                        <a:rPr lang="en-US" sz="800" kern="120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part </a:t>
                      </a:r>
                      <a:r>
                        <a:rPr lang="ru-RU" sz="800" kern="120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of their land for infrastructure development and for sale to cover </a:t>
                      </a:r>
                      <a:r>
                        <a:rPr lang="en-US" sz="800" kern="120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some </a:t>
                      </a:r>
                      <a:r>
                        <a:rPr lang="ru-RU" sz="800" kern="120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project cost. In return, each land owner receives a serviced plot of smaller area</a:t>
                      </a:r>
                      <a:r>
                        <a:rPr lang="en-US" sz="800" kern="120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 with </a:t>
                      </a:r>
                      <a:r>
                        <a:rPr lang="ru-RU" sz="800" kern="120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higher value within the same neighborhood. </a:t>
                      </a:r>
                      <a:endParaRPr lang="en-US" sz="1200" dirty="0">
                        <a:latin typeface="Lato Regular" panose="020F0502020204030203" pitchFamily="34" charset="0"/>
                        <a:ea typeface="Lato Regular" panose="020F0502020204030203" pitchFamily="34" charset="0"/>
                        <a:cs typeface="Lato Regular" panose="020F0502020204030203" pitchFamily="34" charset="0"/>
                      </a:endParaRPr>
                    </a:p>
                  </a:txBody>
                  <a:tcPr marT="54000" marB="54000"/>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About 1/3 of total urban area in Japan and 1/4 of total urban area in South Korea were developed through LP/R.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Used in many countries to facilitate peri-urbanization, urban regeneration including slum upgrading, and post-disaster reconstruction.</a:t>
                      </a:r>
                      <a:endParaRPr lang="en-US" sz="1200" dirty="0">
                        <a:latin typeface="Lato Regular" panose="020F0502020204030203" pitchFamily="34" charset="0"/>
                        <a:ea typeface="Lato Regular" panose="020F0502020204030203" pitchFamily="34" charset="0"/>
                        <a:cs typeface="Lato Regular" panose="020F0502020204030203" pitchFamily="34" charset="0"/>
                      </a:endParaRPr>
                    </a:p>
                  </a:txBody>
                  <a:tcPr marR="0" marT="54000" marB="54000"/>
                </a:tc>
                <a:extLst>
                  <a:ext uri="{0D108BD9-81ED-4DB2-BD59-A6C34878D82A}">
                    <a16:rowId xmlns:a16="http://schemas.microsoft.com/office/drawing/2014/main" val="10004"/>
                  </a:ext>
                </a:extLst>
              </a:tr>
              <a:tr h="555677">
                <a:tc>
                  <a:txBody>
                    <a:bodyPr/>
                    <a:lstStyle/>
                    <a:p>
                      <a:pPr>
                        <a:lnSpc>
                          <a:spcPct val="100000"/>
                        </a:lnSpc>
                      </a:pPr>
                      <a:r>
                        <a:rPr lang="en-US" sz="800" b="1" dirty="0">
                          <a:latin typeface="Lato Regular" panose="020F0502020204030203" pitchFamily="34" charset="0"/>
                          <a:ea typeface="Lato Regular" panose="020F0502020204030203" pitchFamily="34" charset="0"/>
                          <a:cs typeface="Lato Regular" panose="020F0502020204030203" pitchFamily="34" charset="0"/>
                        </a:rPr>
                        <a:t>Introduction</a:t>
                      </a:r>
                      <a:r>
                        <a:rPr lang="en-US" sz="800" b="1" baseline="0" dirty="0">
                          <a:latin typeface="Lato Regular" panose="020F0502020204030203" pitchFamily="34" charset="0"/>
                          <a:ea typeface="Lato Regular" panose="020F0502020204030203" pitchFamily="34" charset="0"/>
                          <a:cs typeface="Lato Regular" panose="020F0502020204030203" pitchFamily="34" charset="0"/>
                        </a:rPr>
                        <a:t> of land value taxes</a:t>
                      </a:r>
                      <a:endParaRPr lang="en-US" sz="800" b="1" dirty="0">
                        <a:latin typeface="Lato Regular" panose="020F0502020204030203" pitchFamily="34" charset="0"/>
                        <a:ea typeface="Lato Regular" panose="020F0502020204030203" pitchFamily="34" charset="0"/>
                        <a:cs typeface="Lato Regular" panose="020F0502020204030203" pitchFamily="34" charset="0"/>
                      </a:endParaRPr>
                    </a:p>
                  </a:txBody>
                  <a:tcPr marT="54000" marB="54000"/>
                </a:tc>
                <a:tc>
                  <a:txBody>
                    <a:bodyPr/>
                    <a:lstStyle/>
                    <a:p>
                      <a:pPr>
                        <a:lnSpc>
                          <a:spcPct val="100000"/>
                        </a:lnSpc>
                      </a:pPr>
                      <a:r>
                        <a:rPr lang="en-US" sz="800" dirty="0">
                          <a:latin typeface="Lato Regular" panose="020F0502020204030203" pitchFamily="34" charset="0"/>
                          <a:ea typeface="Lato Regular" panose="020F0502020204030203" pitchFamily="34" charset="0"/>
                          <a:cs typeface="Lato Regular" panose="020F0502020204030203" pitchFamily="34" charset="0"/>
                        </a:rPr>
                        <a:t>Levy on</a:t>
                      </a:r>
                      <a:r>
                        <a:rPr lang="en-US" sz="800" baseline="0" dirty="0">
                          <a:latin typeface="Lato Regular" panose="020F0502020204030203" pitchFamily="34" charset="0"/>
                          <a:ea typeface="Lato Regular" panose="020F0502020204030203" pitchFamily="34" charset="0"/>
                          <a:cs typeface="Lato Regular" panose="020F0502020204030203" pitchFamily="34" charset="0"/>
                        </a:rPr>
                        <a:t> value of underlying land “as unimproved” (as a substitute or supplement to property tax levied to </a:t>
                      </a:r>
                      <a:r>
                        <a:rPr lang="ru-RU" sz="800" baseline="0" dirty="0">
                          <a:latin typeface="Lato Regular" panose="020F0502020204030203" pitchFamily="34" charset="0"/>
                          <a:ea typeface="Lato Regular" panose="020F0502020204030203" pitchFamily="34" charset="0"/>
                          <a:cs typeface="Lato Regular" panose="020F0502020204030203" pitchFamily="34" charset="0"/>
                        </a:rPr>
                        <a:t>buildings</a:t>
                      </a:r>
                      <a:r>
                        <a:rPr lang="en-US" sz="800" baseline="0" dirty="0">
                          <a:latin typeface="Lato Regular" panose="020F0502020204030203" pitchFamily="34" charset="0"/>
                          <a:ea typeface="Lato Regular" panose="020F0502020204030203" pitchFamily="34" charset="0"/>
                          <a:cs typeface="Lato Regular" panose="020F0502020204030203" pitchFamily="34" charset="0"/>
                        </a:rPr>
                        <a:t>). Stimulates development to avoid taxation of idling land. Generates property tax and economic activity. Can be effective in areas plagued by disasters</a:t>
                      </a:r>
                      <a:endParaRPr lang="en-US" sz="800" dirty="0">
                        <a:latin typeface="Lato Regular" panose="020F0502020204030203" pitchFamily="34" charset="0"/>
                        <a:ea typeface="Lato Regular" panose="020F0502020204030203" pitchFamily="34" charset="0"/>
                        <a:cs typeface="Lato Regular" panose="020F0502020204030203" pitchFamily="34" charset="0"/>
                      </a:endParaRPr>
                    </a:p>
                  </a:txBody>
                  <a:tcPr marT="54000" marB="54000"/>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Separate taxation of land is introduced in select countries </a:t>
                      </a:r>
                      <a:r>
                        <a:rPr lang="ru-RU"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a:t>
                      </a: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Taiwan</a:t>
                      </a:r>
                      <a:r>
                        <a:rPr lang="ru-RU"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a:t>
                      </a:r>
                      <a:endPar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Land value tax was temporarily introduced in cities of Baja California (Mexico) in early 1990s</a:t>
                      </a:r>
                    </a:p>
                  </a:txBody>
                  <a:tcPr marT="54000" marB="54000"/>
                </a:tc>
                <a:extLst>
                  <a:ext uri="{0D108BD9-81ED-4DB2-BD59-A6C34878D82A}">
                    <a16:rowId xmlns:a16="http://schemas.microsoft.com/office/drawing/2014/main" val="10005"/>
                  </a:ext>
                </a:extLst>
              </a:tr>
              <a:tr h="441944">
                <a:tc>
                  <a:txBody>
                    <a:bodyPr/>
                    <a:lstStyle/>
                    <a:p>
                      <a:pPr>
                        <a:lnSpc>
                          <a:spcPct val="100000"/>
                        </a:lnSpc>
                      </a:pPr>
                      <a:r>
                        <a:rPr lang="en-US" sz="800" b="1" dirty="0">
                          <a:latin typeface="Lato Regular" panose="020F0502020204030203" pitchFamily="34" charset="0"/>
                          <a:ea typeface="Lato Regular" panose="020F0502020204030203" pitchFamily="34" charset="0"/>
                          <a:cs typeface="Lato Regular" panose="020F0502020204030203" pitchFamily="34" charset="0"/>
                        </a:rPr>
                        <a:t>Betterment</a:t>
                      </a:r>
                      <a:r>
                        <a:rPr lang="en-US" sz="800" b="1" baseline="0" dirty="0">
                          <a:latin typeface="Lato Regular" panose="020F0502020204030203" pitchFamily="34" charset="0"/>
                          <a:ea typeface="Lato Regular" panose="020F0502020204030203" pitchFamily="34" charset="0"/>
                          <a:cs typeface="Lato Regular" panose="020F0502020204030203" pitchFamily="34" charset="0"/>
                        </a:rPr>
                        <a:t> levies / special assessment</a:t>
                      </a:r>
                      <a:endParaRPr lang="en-US" sz="800" b="1" dirty="0">
                        <a:latin typeface="Lato Regular" panose="020F0502020204030203" pitchFamily="34" charset="0"/>
                        <a:ea typeface="Lato Regular" panose="020F0502020204030203" pitchFamily="34" charset="0"/>
                        <a:cs typeface="Lato Regular" panose="020F0502020204030203" pitchFamily="34" charset="0"/>
                      </a:endParaRPr>
                    </a:p>
                  </a:txBody>
                  <a:tcPr marT="54000" marB="5400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800" dirty="0">
                          <a:latin typeface="Lato Regular" panose="020F0502020204030203" pitchFamily="34" charset="0"/>
                          <a:ea typeface="Lato Regular" panose="020F0502020204030203" pitchFamily="34" charset="0"/>
                          <a:cs typeface="Lato Regular" panose="020F0502020204030203" pitchFamily="34" charset="0"/>
                        </a:rPr>
                        <a:t>Public sector taxes away a portion of land-value gain</a:t>
                      </a:r>
                    </a:p>
                    <a:p>
                      <a:pPr marL="0" marR="0" indent="0" defTabSz="914400" eaLnBrk="1" fontAlgn="auto" latinLnBrk="0" hangingPunct="1">
                        <a:lnSpc>
                          <a:spcPct val="100000"/>
                        </a:lnSpc>
                        <a:spcBef>
                          <a:spcPts val="0"/>
                        </a:spcBef>
                        <a:spcAft>
                          <a:spcPts val="0"/>
                        </a:spcAft>
                        <a:buClrTx/>
                        <a:buSzTx/>
                        <a:buFontTx/>
                        <a:buNone/>
                        <a:tabLst/>
                        <a:defRPr/>
                      </a:pPr>
                      <a:r>
                        <a:rPr lang="en-US" sz="800" dirty="0">
                          <a:latin typeface="Lato Regular" panose="020F0502020204030203" pitchFamily="34" charset="0"/>
                          <a:ea typeface="Lato Regular" panose="020F0502020204030203" pitchFamily="34" charset="0"/>
                          <a:cs typeface="Lato Regular" panose="020F0502020204030203" pitchFamily="34" charset="0"/>
                        </a:rPr>
                        <a:t>resulting from publicly</a:t>
                      </a:r>
                      <a:r>
                        <a:rPr lang="en-US" sz="800" baseline="0" dirty="0">
                          <a:latin typeface="Lato Regular" panose="020F0502020204030203" pitchFamily="34" charset="0"/>
                          <a:ea typeface="Lato Regular" panose="020F0502020204030203" pitchFamily="34" charset="0"/>
                          <a:cs typeface="Lato Regular" panose="020F0502020204030203" pitchFamily="34" charset="0"/>
                        </a:rPr>
                        <a:t> funded</a:t>
                      </a:r>
                      <a:r>
                        <a:rPr lang="en-US" sz="800" dirty="0">
                          <a:latin typeface="Lato Regular" panose="020F0502020204030203" pitchFamily="34" charset="0"/>
                          <a:ea typeface="Lato Regular" panose="020F0502020204030203" pitchFamily="34" charset="0"/>
                          <a:cs typeface="Lato Regular" panose="020F0502020204030203" pitchFamily="34" charset="0"/>
                        </a:rPr>
                        <a:t> infrastructure upgrades</a:t>
                      </a:r>
                    </a:p>
                  </a:txBody>
                  <a:tcPr marT="54000" marB="54000"/>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Riverfront in Pimpri-Chinchwad  (India);</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$2 bln levied during 1997-2015 in Bogota (Columbia) to fund city-wide road/bridge upgrades</a:t>
                      </a:r>
                    </a:p>
                  </a:txBody>
                  <a:tcPr marR="0" marT="54000" marB="54000"/>
                </a:tc>
                <a:extLst>
                  <a:ext uri="{0D108BD9-81ED-4DB2-BD59-A6C34878D82A}">
                    <a16:rowId xmlns:a16="http://schemas.microsoft.com/office/drawing/2014/main" val="10006"/>
                  </a:ext>
                </a:extLst>
              </a:tr>
              <a:tr h="555677">
                <a:tc>
                  <a:txBody>
                    <a:bodyPr/>
                    <a:lstStyle/>
                    <a:p>
                      <a:pPr>
                        <a:lnSpc>
                          <a:spcPct val="100000"/>
                        </a:lnSpc>
                      </a:pPr>
                      <a:r>
                        <a:rPr lang="en-US" sz="800" b="1" dirty="0">
                          <a:latin typeface="Lato Regular" panose="020F0502020204030203" pitchFamily="34" charset="0"/>
                          <a:ea typeface="Lato Regular" panose="020F0502020204030203" pitchFamily="34" charset="0"/>
                          <a:cs typeface="Lato Regular" panose="020F0502020204030203" pitchFamily="34" charset="0"/>
                        </a:rPr>
                        <a:t>Tax Increment Financing (TIF)</a:t>
                      </a:r>
                    </a:p>
                  </a:txBody>
                  <a:tcPr marT="54000" marB="54000"/>
                </a:tc>
                <a:tc>
                  <a:txBody>
                    <a:bodyPr/>
                    <a:lstStyle/>
                    <a:p>
                      <a:pPr>
                        <a:lnSpc>
                          <a:spcPct val="100000"/>
                        </a:lnSpc>
                      </a:pPr>
                      <a:r>
                        <a:rPr lang="en-US" sz="800" baseline="0" dirty="0">
                          <a:latin typeface="Lato Regular" panose="020F0502020204030203" pitchFamily="34" charset="0"/>
                          <a:ea typeface="Lato Regular" panose="020F0502020204030203" pitchFamily="34" charset="0"/>
                          <a:cs typeface="Lato Regular" panose="020F0502020204030203" pitchFamily="34" charset="0"/>
                        </a:rPr>
                        <a:t>TIF aims to capture and leverage estimated future revenues from incremental increases in collection of property (or other) taxes within a geographically specified area of redevelopment, a “TIF district”</a:t>
                      </a:r>
                      <a:endParaRPr lang="en-US" sz="800" dirty="0">
                        <a:latin typeface="Lato Regular" panose="020F0502020204030203" pitchFamily="34" charset="0"/>
                        <a:ea typeface="Lato Regular" panose="020F0502020204030203" pitchFamily="34" charset="0"/>
                        <a:cs typeface="Lato Regular" panose="020F0502020204030203" pitchFamily="34" charset="0"/>
                      </a:endParaRPr>
                    </a:p>
                  </a:txBody>
                  <a:tcPr marT="54000" marB="54000"/>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Colombia and South Africa are currently piloting TIF.</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dirty="0">
                          <a:solidFill>
                            <a:schemeClr val="dk1"/>
                          </a:solidFill>
                          <a:latin typeface="Lato Regular" panose="020F0502020204030203" pitchFamily="34" charset="0"/>
                          <a:ea typeface="Lato Regular" panose="020F0502020204030203" pitchFamily="34" charset="0"/>
                          <a:cs typeface="Lato Regular" panose="020F0502020204030203" pitchFamily="34" charset="0"/>
                        </a:rPr>
                        <a:t>“Proxy” TIF in Greater Hyderabad (India) where conventional  loans were originated to fund infrastructure projects and set to be refinanced with property tax gains</a:t>
                      </a:r>
                    </a:p>
                  </a:txBody>
                  <a:tcPr marT="54000" marB="5400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609915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0">
            <a:extLst>
              <a:ext uri="{FF2B5EF4-FFF2-40B4-BE49-F238E27FC236}">
                <a16:creationId xmlns:a16="http://schemas.microsoft.com/office/drawing/2014/main" id="{31524A39-68E5-4817-BAB6-D813C9E34FEE}"/>
              </a:ext>
            </a:extLst>
          </p:cNvPr>
          <p:cNvSpPr>
            <a:spLocks/>
          </p:cNvSpPr>
          <p:nvPr/>
        </p:nvSpPr>
        <p:spPr bwMode="auto">
          <a:xfrm>
            <a:off x="2381" y="-3036"/>
            <a:ext cx="9141619" cy="11837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53" name="Rectangle 1"/>
          <p:cNvSpPr>
            <a:spLocks/>
          </p:cNvSpPr>
          <p:nvPr/>
        </p:nvSpPr>
        <p:spPr bwMode="auto">
          <a:xfrm>
            <a:off x="274841" y="480551"/>
            <a:ext cx="8869159"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75000"/>
              </a:lnSpc>
            </a:pPr>
            <a:r>
              <a:rPr lang="en-US" sz="1800" b="1" spc="-1" dirty="0">
                <a:solidFill>
                  <a:schemeClr val="bg1"/>
                </a:solidFill>
                <a:uFill>
                  <a:solidFill>
                    <a:srgbClr val="FFFFFF"/>
                  </a:solidFill>
                </a:uFill>
                <a:latin typeface="Century Gothic" panose="020B0502020202020204" pitchFamily="34" charset="0"/>
                <a:ea typeface="DejaVu Sans"/>
              </a:rPr>
              <a:t>A wealth of value capture techniques established in practice, </a:t>
            </a:r>
            <a:br>
              <a:rPr lang="en-US" sz="1800" b="1" spc="-1" dirty="0">
                <a:solidFill>
                  <a:schemeClr val="bg1"/>
                </a:solidFill>
                <a:uFill>
                  <a:solidFill>
                    <a:srgbClr val="FFFFFF"/>
                  </a:solidFill>
                </a:uFill>
                <a:latin typeface="Century Gothic" panose="020B0502020202020204" pitchFamily="34" charset="0"/>
                <a:ea typeface="DejaVu Sans"/>
              </a:rPr>
            </a:br>
            <a:r>
              <a:rPr lang="en-US" sz="1800" b="1" spc="-1" dirty="0">
                <a:solidFill>
                  <a:schemeClr val="bg1"/>
                </a:solidFill>
                <a:uFill>
                  <a:solidFill>
                    <a:srgbClr val="FFFFFF"/>
                  </a:solidFill>
                </a:uFill>
                <a:latin typeface="Century Gothic" panose="020B0502020202020204" pitchFamily="34" charset="0"/>
                <a:ea typeface="DejaVu Sans"/>
              </a:rPr>
              <a:t>can be classified based on the nature and timing of “value-capturing charges”</a:t>
            </a:r>
            <a:endParaRPr lang="x-none" sz="1800" b="1" spc="-1" dirty="0">
              <a:solidFill>
                <a:schemeClr val="bg1"/>
              </a:solidFill>
              <a:uFill>
                <a:solidFill>
                  <a:srgbClr val="FFFFFF"/>
                </a:solidFill>
              </a:uFill>
              <a:latin typeface="Century Gothic" panose="020B0502020202020204" pitchFamily="34" charset="0"/>
              <a:ea typeface="DejaVu Sans"/>
            </a:endParaRPr>
          </a:p>
        </p:txBody>
      </p:sp>
      <p:sp>
        <p:nvSpPr>
          <p:cNvPr id="54" name="Rectangle 2"/>
          <p:cNvSpPr>
            <a:spLocks/>
          </p:cNvSpPr>
          <p:nvPr/>
        </p:nvSpPr>
        <p:spPr bwMode="auto">
          <a:xfrm>
            <a:off x="325076" y="324960"/>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5" name="Rectangle 54"/>
          <p:cNvSpPr/>
          <p:nvPr/>
        </p:nvSpPr>
        <p:spPr>
          <a:xfrm>
            <a:off x="274841" y="991484"/>
            <a:ext cx="398870" cy="21358"/>
          </a:xfrm>
          <a:prstGeom prst="rect">
            <a:avLst/>
          </a:prstGeom>
          <a:solidFill>
            <a:schemeClr val="accent2"/>
          </a:solidFill>
          <a:ln>
            <a:solidFill>
              <a:srgbClr val="FC7D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7" name="Полилиния 6"/>
          <p:cNvSpPr/>
          <p:nvPr/>
        </p:nvSpPr>
        <p:spPr>
          <a:xfrm>
            <a:off x="1054906" y="1435665"/>
            <a:ext cx="7397750" cy="503077"/>
          </a:xfrm>
          <a:custGeom>
            <a:avLst/>
            <a:gdLst>
              <a:gd name="connsiteX0" fmla="*/ 0 w 9800166"/>
              <a:gd name="connsiteY0" fmla="*/ 103937 h 623610"/>
              <a:gd name="connsiteX1" fmla="*/ 103937 w 9800166"/>
              <a:gd name="connsiteY1" fmla="*/ 0 h 623610"/>
              <a:gd name="connsiteX2" fmla="*/ 9696229 w 9800166"/>
              <a:gd name="connsiteY2" fmla="*/ 0 h 623610"/>
              <a:gd name="connsiteX3" fmla="*/ 9800166 w 9800166"/>
              <a:gd name="connsiteY3" fmla="*/ 103937 h 623610"/>
              <a:gd name="connsiteX4" fmla="*/ 9800166 w 9800166"/>
              <a:gd name="connsiteY4" fmla="*/ 519673 h 623610"/>
              <a:gd name="connsiteX5" fmla="*/ 9696229 w 9800166"/>
              <a:gd name="connsiteY5" fmla="*/ 623610 h 623610"/>
              <a:gd name="connsiteX6" fmla="*/ 103937 w 9800166"/>
              <a:gd name="connsiteY6" fmla="*/ 623610 h 623610"/>
              <a:gd name="connsiteX7" fmla="*/ 0 w 9800166"/>
              <a:gd name="connsiteY7" fmla="*/ 519673 h 623610"/>
              <a:gd name="connsiteX8" fmla="*/ 0 w 9800166"/>
              <a:gd name="connsiteY8" fmla="*/ 103937 h 62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0166" h="623610">
                <a:moveTo>
                  <a:pt x="0" y="103937"/>
                </a:moveTo>
                <a:cubicBezTo>
                  <a:pt x="0" y="46534"/>
                  <a:pt x="46534" y="0"/>
                  <a:pt x="103937" y="0"/>
                </a:cubicBezTo>
                <a:lnTo>
                  <a:pt x="9696229" y="0"/>
                </a:lnTo>
                <a:cubicBezTo>
                  <a:pt x="9753632" y="0"/>
                  <a:pt x="9800166" y="46534"/>
                  <a:pt x="9800166" y="103937"/>
                </a:cubicBezTo>
                <a:lnTo>
                  <a:pt x="9800166" y="519673"/>
                </a:lnTo>
                <a:cubicBezTo>
                  <a:pt x="9800166" y="577076"/>
                  <a:pt x="9753632" y="623610"/>
                  <a:pt x="9696229" y="623610"/>
                </a:cubicBezTo>
                <a:lnTo>
                  <a:pt x="103937" y="623610"/>
                </a:lnTo>
                <a:cubicBezTo>
                  <a:pt x="46534" y="623610"/>
                  <a:pt x="0" y="577076"/>
                  <a:pt x="0" y="519673"/>
                </a:cubicBezTo>
                <a:lnTo>
                  <a:pt x="0" y="103937"/>
                </a:lnTo>
                <a:close/>
              </a:path>
            </a:pathLst>
          </a:custGeom>
          <a:solidFill>
            <a:srgbClr val="FC7D0B"/>
          </a:solid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97127" tIns="97127" rIns="97127" bIns="97127" numCol="1" spcCol="1270" anchor="ctr" anchorCtr="0">
            <a:noAutofit/>
          </a:bodyPr>
          <a:lstStyle/>
          <a:p>
            <a:pPr defTabSz="866775">
              <a:lnSpc>
                <a:spcPct val="90000"/>
              </a:lnSpc>
              <a:spcBef>
                <a:spcPct val="0"/>
              </a:spcBef>
              <a:spcAft>
                <a:spcPct val="35000"/>
              </a:spcAft>
            </a:pPr>
            <a:r>
              <a:rPr lang="ru-RU" sz="14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Tax-based </a:t>
            </a:r>
            <a:r>
              <a:rPr lang="en-US" sz="14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vs. Fee-based vs. Incentive-</a:t>
            </a:r>
            <a:r>
              <a:rPr lang="ru-RU" sz="14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based</a:t>
            </a:r>
            <a:endParaRPr lang="en-US" sz="1400" dirty="0">
              <a:solidFill>
                <a:schemeClr val="bg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8" name="Полилиния 7"/>
          <p:cNvSpPr/>
          <p:nvPr/>
        </p:nvSpPr>
        <p:spPr>
          <a:xfrm>
            <a:off x="1054905" y="1883470"/>
            <a:ext cx="7397751" cy="1068568"/>
          </a:xfrm>
          <a:custGeom>
            <a:avLst/>
            <a:gdLst>
              <a:gd name="connsiteX0" fmla="*/ 0 w 9800166"/>
              <a:gd name="connsiteY0" fmla="*/ 0 h 686205"/>
              <a:gd name="connsiteX1" fmla="*/ 9800166 w 9800166"/>
              <a:gd name="connsiteY1" fmla="*/ 0 h 686205"/>
              <a:gd name="connsiteX2" fmla="*/ 9800166 w 9800166"/>
              <a:gd name="connsiteY2" fmla="*/ 686205 h 686205"/>
              <a:gd name="connsiteX3" fmla="*/ 0 w 9800166"/>
              <a:gd name="connsiteY3" fmla="*/ 686205 h 686205"/>
              <a:gd name="connsiteX4" fmla="*/ 0 w 9800166"/>
              <a:gd name="connsiteY4" fmla="*/ 0 h 686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0166" h="686205">
                <a:moveTo>
                  <a:pt x="0" y="0"/>
                </a:moveTo>
                <a:lnTo>
                  <a:pt x="9800166" y="0"/>
                </a:lnTo>
                <a:lnTo>
                  <a:pt x="9800166" y="686205"/>
                </a:lnTo>
                <a:lnTo>
                  <a:pt x="0" y="686205"/>
                </a:lnTo>
                <a:lnTo>
                  <a:pt x="0" y="0"/>
                </a:lnTo>
                <a:close/>
              </a:path>
            </a:pathLst>
          </a:custGeom>
          <a:solidFill>
            <a:srgbClr val="F2F2F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3366" tIns="24765" rIns="138684" bIns="24765" numCol="1" spcCol="1270" anchor="t" anchorCtr="0">
            <a:noAutofit/>
          </a:bodyPr>
          <a:lstStyle/>
          <a:p>
            <a:pPr marL="285750" lvl="1" indent="-285750" defTabSz="666750">
              <a:lnSpc>
                <a:spcPct val="90000"/>
              </a:lnSpc>
              <a:spcBef>
                <a:spcPct val="0"/>
              </a:spcBef>
              <a:spcAft>
                <a:spcPct val="20000"/>
              </a:spcAft>
              <a:buFont typeface="Wingdings" charset="2"/>
              <a:buChar char="ü"/>
            </a:pPr>
            <a:r>
              <a:rPr lang="en-US" sz="1200" b="1" dirty="0">
                <a:latin typeface="Lato Regular" panose="020F0502020204030203" pitchFamily="34" charset="0"/>
                <a:ea typeface="Lato Regular" panose="020F0502020204030203" pitchFamily="34" charset="0"/>
                <a:cs typeface="Lato Regular" panose="020F0502020204030203" pitchFamily="34" charset="0"/>
              </a:rPr>
              <a:t>Tax-based</a:t>
            </a:r>
            <a:r>
              <a:rPr lang="en-US" sz="1200" dirty="0">
                <a:latin typeface="Lato Regular" panose="020F0502020204030203" pitchFamily="34" charset="0"/>
                <a:ea typeface="Lato Regular" panose="020F0502020204030203" pitchFamily="34" charset="0"/>
                <a:cs typeface="Lato Regular" panose="020F0502020204030203" pitchFamily="34" charset="0"/>
              </a:rPr>
              <a:t>: betterment levies, special assessment, TIF, land value tax</a:t>
            </a:r>
          </a:p>
          <a:p>
            <a:pPr marL="285750" lvl="1" indent="-285750" defTabSz="666750">
              <a:lnSpc>
                <a:spcPct val="90000"/>
              </a:lnSpc>
              <a:spcBef>
                <a:spcPct val="0"/>
              </a:spcBef>
              <a:spcAft>
                <a:spcPct val="20000"/>
              </a:spcAft>
              <a:buFont typeface="Wingdings" charset="2"/>
              <a:buChar char="ü"/>
            </a:pPr>
            <a:r>
              <a:rPr lang="en-US" sz="1200" b="1" dirty="0">
                <a:latin typeface="Lato Regular" panose="020F0502020204030203" pitchFamily="34" charset="0"/>
                <a:ea typeface="Lato Regular" panose="020F0502020204030203" pitchFamily="34" charset="0"/>
                <a:cs typeface="Lato Regular" panose="020F0502020204030203" pitchFamily="34" charset="0"/>
              </a:rPr>
              <a:t>Fee-based</a:t>
            </a:r>
            <a:r>
              <a:rPr lang="en-US" sz="1200" dirty="0">
                <a:latin typeface="Lato Regular" panose="020F0502020204030203" pitchFamily="34" charset="0"/>
                <a:ea typeface="Lato Regular" panose="020F0502020204030203" pitchFamily="34" charset="0"/>
                <a:cs typeface="Lato Regular" panose="020F0502020204030203" pitchFamily="34" charset="0"/>
              </a:rPr>
              <a:t>: exactions, sale/lease of public land, sale of development rights</a:t>
            </a:r>
          </a:p>
          <a:p>
            <a:pPr marL="285750" lvl="1" indent="-285750" defTabSz="666750">
              <a:lnSpc>
                <a:spcPct val="90000"/>
              </a:lnSpc>
              <a:spcBef>
                <a:spcPct val="0"/>
              </a:spcBef>
              <a:spcAft>
                <a:spcPct val="20000"/>
              </a:spcAft>
              <a:buFont typeface="Wingdings" charset="2"/>
              <a:buChar char="ü"/>
            </a:pPr>
            <a:r>
              <a:rPr lang="en-US" sz="1200" b="1" dirty="0">
                <a:latin typeface="Lato Regular" panose="020F0502020204030203" pitchFamily="34" charset="0"/>
                <a:ea typeface="Lato Regular" panose="020F0502020204030203" pitchFamily="34" charset="0"/>
                <a:cs typeface="Lato Regular" panose="020F0502020204030203" pitchFamily="34" charset="0"/>
              </a:rPr>
              <a:t>Incentive-based:</a:t>
            </a:r>
            <a:r>
              <a:rPr lang="en-US" sz="1200" dirty="0">
                <a:latin typeface="Lato Regular" panose="020F0502020204030203" pitchFamily="34" charset="0"/>
                <a:ea typeface="Lato Regular" panose="020F0502020204030203" pitchFamily="34" charset="0"/>
                <a:cs typeface="Lato Regular" panose="020F0502020204030203" pitchFamily="34" charset="0"/>
              </a:rPr>
              <a:t> land pooling/readjustment, density bonus, negotiated land sale/lease with development conditions, joint development with public land as equity</a:t>
            </a:r>
            <a:endParaRPr lang="en-US" sz="1200" b="1"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9" name="Полилиния 8"/>
          <p:cNvSpPr/>
          <p:nvPr/>
        </p:nvSpPr>
        <p:spPr>
          <a:xfrm>
            <a:off x="1054906" y="3206982"/>
            <a:ext cx="7350125" cy="370398"/>
          </a:xfrm>
          <a:custGeom>
            <a:avLst/>
            <a:gdLst>
              <a:gd name="connsiteX0" fmla="*/ 0 w 9800166"/>
              <a:gd name="connsiteY0" fmla="*/ 103937 h 623610"/>
              <a:gd name="connsiteX1" fmla="*/ 103937 w 9800166"/>
              <a:gd name="connsiteY1" fmla="*/ 0 h 623610"/>
              <a:gd name="connsiteX2" fmla="*/ 9696229 w 9800166"/>
              <a:gd name="connsiteY2" fmla="*/ 0 h 623610"/>
              <a:gd name="connsiteX3" fmla="*/ 9800166 w 9800166"/>
              <a:gd name="connsiteY3" fmla="*/ 103937 h 623610"/>
              <a:gd name="connsiteX4" fmla="*/ 9800166 w 9800166"/>
              <a:gd name="connsiteY4" fmla="*/ 519673 h 623610"/>
              <a:gd name="connsiteX5" fmla="*/ 9696229 w 9800166"/>
              <a:gd name="connsiteY5" fmla="*/ 623610 h 623610"/>
              <a:gd name="connsiteX6" fmla="*/ 103937 w 9800166"/>
              <a:gd name="connsiteY6" fmla="*/ 623610 h 623610"/>
              <a:gd name="connsiteX7" fmla="*/ 0 w 9800166"/>
              <a:gd name="connsiteY7" fmla="*/ 519673 h 623610"/>
              <a:gd name="connsiteX8" fmla="*/ 0 w 9800166"/>
              <a:gd name="connsiteY8" fmla="*/ 103937 h 62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0166" h="623610">
                <a:moveTo>
                  <a:pt x="0" y="103937"/>
                </a:moveTo>
                <a:cubicBezTo>
                  <a:pt x="0" y="46534"/>
                  <a:pt x="46534" y="0"/>
                  <a:pt x="103937" y="0"/>
                </a:cubicBezTo>
                <a:lnTo>
                  <a:pt x="9696229" y="0"/>
                </a:lnTo>
                <a:cubicBezTo>
                  <a:pt x="9753632" y="0"/>
                  <a:pt x="9800166" y="46534"/>
                  <a:pt x="9800166" y="103937"/>
                </a:cubicBezTo>
                <a:lnTo>
                  <a:pt x="9800166" y="519673"/>
                </a:lnTo>
                <a:cubicBezTo>
                  <a:pt x="9800166" y="577076"/>
                  <a:pt x="9753632" y="623610"/>
                  <a:pt x="9696229" y="623610"/>
                </a:cubicBezTo>
                <a:lnTo>
                  <a:pt x="103937" y="623610"/>
                </a:lnTo>
                <a:cubicBezTo>
                  <a:pt x="46534" y="623610"/>
                  <a:pt x="0" y="577076"/>
                  <a:pt x="0" y="519673"/>
                </a:cubicBezTo>
                <a:lnTo>
                  <a:pt x="0" y="103937"/>
                </a:lnTo>
                <a:close/>
              </a:path>
            </a:pathLst>
          </a:custGeom>
          <a:solidFill>
            <a:srgbClr val="FC7D0B"/>
          </a:solid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97127" tIns="97127" rIns="97127" bIns="97127" numCol="1" spcCol="1270" anchor="ctr" anchorCtr="0">
            <a:noAutofit/>
          </a:bodyPr>
          <a:lstStyle/>
          <a:p>
            <a:pPr defTabSz="866775">
              <a:lnSpc>
                <a:spcPct val="90000"/>
              </a:lnSpc>
              <a:spcBef>
                <a:spcPct val="0"/>
              </a:spcBef>
              <a:spcAft>
                <a:spcPct val="35000"/>
              </a:spcAft>
            </a:pPr>
            <a:r>
              <a:rPr lang="en-US" sz="1400" dirty="0">
                <a:solidFill>
                  <a:srgbClr val="FFFFFF"/>
                </a:solidFill>
                <a:latin typeface="Lato Regular" panose="020F0502020204030203" pitchFamily="34" charset="0"/>
                <a:ea typeface="Lato Regular" panose="020F0502020204030203" pitchFamily="34" charset="0"/>
                <a:cs typeface="Lato Regular" panose="020F0502020204030203" pitchFamily="34" charset="0"/>
              </a:rPr>
              <a:t>Value capture timing (one-time vs. recurring; upfront vs. upon completion)</a:t>
            </a:r>
          </a:p>
        </p:txBody>
      </p:sp>
      <p:sp>
        <p:nvSpPr>
          <p:cNvPr id="10" name="Полилиния 9"/>
          <p:cNvSpPr/>
          <p:nvPr/>
        </p:nvSpPr>
        <p:spPr>
          <a:xfrm>
            <a:off x="1054906" y="3568098"/>
            <a:ext cx="7350125" cy="1012017"/>
          </a:xfrm>
          <a:custGeom>
            <a:avLst/>
            <a:gdLst>
              <a:gd name="connsiteX0" fmla="*/ 0 w 9800166"/>
              <a:gd name="connsiteY0" fmla="*/ 0 h 1022580"/>
              <a:gd name="connsiteX1" fmla="*/ 9800166 w 9800166"/>
              <a:gd name="connsiteY1" fmla="*/ 0 h 1022580"/>
              <a:gd name="connsiteX2" fmla="*/ 9800166 w 9800166"/>
              <a:gd name="connsiteY2" fmla="*/ 1022580 h 1022580"/>
              <a:gd name="connsiteX3" fmla="*/ 0 w 9800166"/>
              <a:gd name="connsiteY3" fmla="*/ 1022580 h 1022580"/>
              <a:gd name="connsiteX4" fmla="*/ 0 w 9800166"/>
              <a:gd name="connsiteY4" fmla="*/ 0 h 102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0166" h="1022580">
                <a:moveTo>
                  <a:pt x="0" y="0"/>
                </a:moveTo>
                <a:lnTo>
                  <a:pt x="9800166" y="0"/>
                </a:lnTo>
                <a:lnTo>
                  <a:pt x="9800166" y="1022580"/>
                </a:lnTo>
                <a:lnTo>
                  <a:pt x="0" y="1022580"/>
                </a:lnTo>
                <a:lnTo>
                  <a:pt x="0" y="0"/>
                </a:lnTo>
                <a:close/>
              </a:path>
            </a:pathLst>
          </a:custGeom>
          <a:solidFill>
            <a:schemeClr val="bg1">
              <a:lumMod val="95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3366" tIns="24765" rIns="138684" bIns="24765" numCol="1" spcCol="1270" anchor="t" anchorCtr="0">
            <a:noAutofit/>
          </a:bodyPr>
          <a:lstStyle/>
          <a:p>
            <a:pPr marL="285750" lvl="1" indent="-285750" defTabSz="666750">
              <a:lnSpc>
                <a:spcPct val="90000"/>
              </a:lnSpc>
              <a:spcBef>
                <a:spcPct val="0"/>
              </a:spcBef>
              <a:spcAft>
                <a:spcPct val="20000"/>
              </a:spcAft>
              <a:buFont typeface="Wingdings" charset="2"/>
              <a:buChar char="ü"/>
            </a:pPr>
            <a:r>
              <a:rPr lang="en-US" sz="1200" b="1" dirty="0">
                <a:latin typeface="Lato Regular" panose="020F0502020204030203" pitchFamily="34" charset="0"/>
                <a:ea typeface="Lato Regular" panose="020F0502020204030203" pitchFamily="34" charset="0"/>
                <a:cs typeface="Lato Regular" panose="020F0502020204030203" pitchFamily="34" charset="0"/>
              </a:rPr>
              <a:t>One-time charges</a:t>
            </a:r>
            <a:r>
              <a:rPr lang="en-US" sz="1200" dirty="0">
                <a:latin typeface="Lato Regular" panose="020F0502020204030203" pitchFamily="34" charset="0"/>
                <a:ea typeface="Lato Regular" panose="020F0502020204030203" pitchFamily="34" charset="0"/>
                <a:cs typeface="Lato Regular" panose="020F0502020204030203" pitchFamily="34" charset="0"/>
              </a:rPr>
              <a:t>: exactions, sale of development rights, betterment levies, public land sale, land pooling/readjustment (upfront land contribution)</a:t>
            </a:r>
          </a:p>
          <a:p>
            <a:pPr marL="285750" lvl="1" indent="-285750" defTabSz="666750">
              <a:lnSpc>
                <a:spcPct val="90000"/>
              </a:lnSpc>
              <a:spcBef>
                <a:spcPct val="0"/>
              </a:spcBef>
              <a:spcAft>
                <a:spcPct val="20000"/>
              </a:spcAft>
              <a:buFont typeface="Wingdings" charset="2"/>
              <a:buChar char="ü"/>
            </a:pPr>
            <a:r>
              <a:rPr lang="en-US" sz="1200" b="1" dirty="0">
                <a:latin typeface="Lato Regular" panose="020F0502020204030203" pitchFamily="34" charset="0"/>
                <a:ea typeface="Lato Regular" panose="020F0502020204030203" pitchFamily="34" charset="0"/>
                <a:cs typeface="Lato Regular" panose="020F0502020204030203" pitchFamily="34" charset="0"/>
              </a:rPr>
              <a:t>Recurring charges</a:t>
            </a:r>
            <a:r>
              <a:rPr lang="en-US" sz="1200" dirty="0">
                <a:latin typeface="Lato Regular" panose="020F0502020204030203" pitchFamily="34" charset="0"/>
                <a:ea typeface="Lato Regular" panose="020F0502020204030203" pitchFamily="34" charset="0"/>
                <a:cs typeface="Lato Regular" panose="020F0502020204030203" pitchFamily="34" charset="0"/>
              </a:rPr>
              <a:t>: TIF, land value tax, special assessment </a:t>
            </a:r>
          </a:p>
          <a:p>
            <a:pPr marL="285750" lvl="1" indent="-285750" defTabSz="666750">
              <a:lnSpc>
                <a:spcPct val="90000"/>
              </a:lnSpc>
              <a:spcBef>
                <a:spcPct val="0"/>
              </a:spcBef>
              <a:spcAft>
                <a:spcPct val="20000"/>
              </a:spcAft>
              <a:buFont typeface="Wingdings" charset="2"/>
              <a:buChar char="ü"/>
            </a:pPr>
            <a:r>
              <a:rPr lang="en-US" sz="1200" b="1" dirty="0">
                <a:latin typeface="Lato Regular" panose="020F0502020204030203" pitchFamily="34" charset="0"/>
                <a:ea typeface="Lato Regular" panose="020F0502020204030203" pitchFamily="34" charset="0"/>
                <a:cs typeface="Lato Regular" panose="020F0502020204030203" pitchFamily="34" charset="0"/>
              </a:rPr>
              <a:t>Either-or</a:t>
            </a:r>
            <a:r>
              <a:rPr lang="en-US" sz="1200" dirty="0">
                <a:latin typeface="Lato Regular" panose="020F0502020204030203" pitchFamily="34" charset="0"/>
                <a:ea typeface="Lato Regular" panose="020F0502020204030203" pitchFamily="34" charset="0"/>
                <a:cs typeface="Lato Regular" panose="020F0502020204030203" pitchFamily="34" charset="0"/>
              </a:rPr>
              <a:t>: public land lease</a:t>
            </a:r>
          </a:p>
        </p:txBody>
      </p:sp>
      <p:grpSp>
        <p:nvGrpSpPr>
          <p:cNvPr id="12" name="Group 11">
            <a:extLst>
              <a:ext uri="{FF2B5EF4-FFF2-40B4-BE49-F238E27FC236}">
                <a16:creationId xmlns:a16="http://schemas.microsoft.com/office/drawing/2014/main" id="{72CB3D3E-0F08-4DE7-B78A-ABF5AB899D05}"/>
              </a:ext>
            </a:extLst>
          </p:cNvPr>
          <p:cNvGrpSpPr/>
          <p:nvPr/>
        </p:nvGrpSpPr>
        <p:grpSpPr>
          <a:xfrm>
            <a:off x="237436" y="4550390"/>
            <a:ext cx="817469" cy="393452"/>
            <a:chOff x="-358311" y="1913954"/>
            <a:chExt cx="1157832" cy="557270"/>
          </a:xfrm>
        </p:grpSpPr>
        <p:sp>
          <p:nvSpPr>
            <p:cNvPr id="13" name="Freeform 1">
              <a:extLst>
                <a:ext uri="{FF2B5EF4-FFF2-40B4-BE49-F238E27FC236}">
                  <a16:creationId xmlns:a16="http://schemas.microsoft.com/office/drawing/2014/main" id="{81A7BA78-5644-4F1D-AAAD-FC971D7D27F0}"/>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14" name="Freeform 2">
              <a:extLst>
                <a:ext uri="{FF2B5EF4-FFF2-40B4-BE49-F238E27FC236}">
                  <a16:creationId xmlns:a16="http://schemas.microsoft.com/office/drawing/2014/main" id="{07736B2F-A3DF-496E-8C80-7465F085F023}"/>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15" name="Freeform 3">
              <a:extLst>
                <a:ext uri="{FF2B5EF4-FFF2-40B4-BE49-F238E27FC236}">
                  <a16:creationId xmlns:a16="http://schemas.microsoft.com/office/drawing/2014/main" id="{5E0851B0-9F20-4295-B5AC-AD9C93E33E19}"/>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16" name="Freeform 4">
              <a:extLst>
                <a:ext uri="{FF2B5EF4-FFF2-40B4-BE49-F238E27FC236}">
                  <a16:creationId xmlns:a16="http://schemas.microsoft.com/office/drawing/2014/main" id="{199A0A04-DAC8-4600-B598-621D4B5ED218}"/>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17" name="Freeform 5">
              <a:extLst>
                <a:ext uri="{FF2B5EF4-FFF2-40B4-BE49-F238E27FC236}">
                  <a16:creationId xmlns:a16="http://schemas.microsoft.com/office/drawing/2014/main" id="{8DC7AED5-33BC-4734-8CF1-FF6259237D6D}"/>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18" name="Freeform 6">
              <a:extLst>
                <a:ext uri="{FF2B5EF4-FFF2-40B4-BE49-F238E27FC236}">
                  <a16:creationId xmlns:a16="http://schemas.microsoft.com/office/drawing/2014/main" id="{0B1788C9-AF97-45DD-9B8A-48370DBE7DD4}"/>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19" name="Freeform 7">
              <a:extLst>
                <a:ext uri="{FF2B5EF4-FFF2-40B4-BE49-F238E27FC236}">
                  <a16:creationId xmlns:a16="http://schemas.microsoft.com/office/drawing/2014/main" id="{B50D6522-2AA3-453B-86A2-6378A75108B2}"/>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20" name="Freeform 8">
              <a:extLst>
                <a:ext uri="{FF2B5EF4-FFF2-40B4-BE49-F238E27FC236}">
                  <a16:creationId xmlns:a16="http://schemas.microsoft.com/office/drawing/2014/main" id="{8C075943-1518-4DA4-8A93-7F2B31FCB99E}"/>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1" name="Freeform 9">
              <a:extLst>
                <a:ext uri="{FF2B5EF4-FFF2-40B4-BE49-F238E27FC236}">
                  <a16:creationId xmlns:a16="http://schemas.microsoft.com/office/drawing/2014/main" id="{E57D367B-579E-44C4-95AD-10A358107393}"/>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22" name="Freeform 10">
              <a:extLst>
                <a:ext uri="{FF2B5EF4-FFF2-40B4-BE49-F238E27FC236}">
                  <a16:creationId xmlns:a16="http://schemas.microsoft.com/office/drawing/2014/main" id="{2A2A6499-7399-4265-9187-4667884C7F3D}"/>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23" name="Freeform 11">
              <a:extLst>
                <a:ext uri="{FF2B5EF4-FFF2-40B4-BE49-F238E27FC236}">
                  <a16:creationId xmlns:a16="http://schemas.microsoft.com/office/drawing/2014/main" id="{90F79092-40A5-4D1D-9369-A7E4A193953E}"/>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24" name="Freeform 12">
              <a:extLst>
                <a:ext uri="{FF2B5EF4-FFF2-40B4-BE49-F238E27FC236}">
                  <a16:creationId xmlns:a16="http://schemas.microsoft.com/office/drawing/2014/main" id="{70C56160-7E5D-4EB0-BF0A-21BCF9C90B60}"/>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25" name="Freeform 13">
              <a:extLst>
                <a:ext uri="{FF2B5EF4-FFF2-40B4-BE49-F238E27FC236}">
                  <a16:creationId xmlns:a16="http://schemas.microsoft.com/office/drawing/2014/main" id="{681BDF81-D01D-440D-9D28-6940E578BD30}"/>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26" name="Freeform 14">
              <a:extLst>
                <a:ext uri="{FF2B5EF4-FFF2-40B4-BE49-F238E27FC236}">
                  <a16:creationId xmlns:a16="http://schemas.microsoft.com/office/drawing/2014/main" id="{31377944-F6EB-4BA9-BBE1-8C2059785064}"/>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27" name="Freeform 15">
              <a:extLst>
                <a:ext uri="{FF2B5EF4-FFF2-40B4-BE49-F238E27FC236}">
                  <a16:creationId xmlns:a16="http://schemas.microsoft.com/office/drawing/2014/main" id="{556E7850-63D9-4992-9120-B68A6939C03D}"/>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28" name="Freeform 16">
              <a:extLst>
                <a:ext uri="{FF2B5EF4-FFF2-40B4-BE49-F238E27FC236}">
                  <a16:creationId xmlns:a16="http://schemas.microsoft.com/office/drawing/2014/main" id="{933560AA-0168-4483-9387-FB5381712C42}"/>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29" name="Freeform 17">
              <a:extLst>
                <a:ext uri="{FF2B5EF4-FFF2-40B4-BE49-F238E27FC236}">
                  <a16:creationId xmlns:a16="http://schemas.microsoft.com/office/drawing/2014/main" id="{6072466F-14ED-4C16-AF0C-3AEF8E4A299F}"/>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30" name="Freeform 18">
              <a:extLst>
                <a:ext uri="{FF2B5EF4-FFF2-40B4-BE49-F238E27FC236}">
                  <a16:creationId xmlns:a16="http://schemas.microsoft.com/office/drawing/2014/main" id="{F531EE22-8A19-4DAB-9B5B-5416C7690F31}"/>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31" name="Freeform 19">
              <a:extLst>
                <a:ext uri="{FF2B5EF4-FFF2-40B4-BE49-F238E27FC236}">
                  <a16:creationId xmlns:a16="http://schemas.microsoft.com/office/drawing/2014/main" id="{EBC9F0A6-62F6-49B6-B6EE-EB76E0003064}"/>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32" name="Freeform 20">
              <a:extLst>
                <a:ext uri="{FF2B5EF4-FFF2-40B4-BE49-F238E27FC236}">
                  <a16:creationId xmlns:a16="http://schemas.microsoft.com/office/drawing/2014/main" id="{2020C9B5-764E-4718-9C57-89B7F5BCFCFE}"/>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33" name="Freeform 21">
              <a:extLst>
                <a:ext uri="{FF2B5EF4-FFF2-40B4-BE49-F238E27FC236}">
                  <a16:creationId xmlns:a16="http://schemas.microsoft.com/office/drawing/2014/main" id="{4E1964CC-04B9-4040-AEA2-86E33788971B}"/>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34" name="Freeform 22">
              <a:extLst>
                <a:ext uri="{FF2B5EF4-FFF2-40B4-BE49-F238E27FC236}">
                  <a16:creationId xmlns:a16="http://schemas.microsoft.com/office/drawing/2014/main" id="{A9C4C6AB-2B76-4CCA-BBDE-F9581319B2EC}"/>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761104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55741"/>
            <a:ext cx="1316182" cy="81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a:spLocks/>
          </p:cNvSpPr>
          <p:nvPr/>
        </p:nvSpPr>
        <p:spPr bwMode="auto">
          <a:xfrm>
            <a:off x="665318" y="504632"/>
            <a:ext cx="757915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pPr>
              <a:lnSpc>
                <a:spcPct val="75000"/>
              </a:lnSpc>
            </a:pPr>
            <a:r>
              <a:rPr lang="en-US" sz="1800" b="1" spc="-1" dirty="0">
                <a:solidFill>
                  <a:schemeClr val="accent1"/>
                </a:solidFill>
                <a:uFill>
                  <a:solidFill>
                    <a:srgbClr val="FFFFFF"/>
                  </a:solidFill>
                </a:uFill>
                <a:latin typeface="Century Gothic" panose="020B0502020202020204" pitchFamily="34" charset="0"/>
                <a:ea typeface="Lato" charset="0"/>
                <a:cs typeface="Lato" charset="0"/>
              </a:rPr>
              <a:t>Relevance of LVC tools may vary depending on the implementation conditions of each context (table below only indicative)</a:t>
            </a:r>
            <a:endParaRPr lang="x-none" sz="1800" b="1" spc="-1" dirty="0">
              <a:solidFill>
                <a:schemeClr val="accent1"/>
              </a:solidFill>
              <a:uFill>
                <a:solidFill>
                  <a:srgbClr val="FFFFFF"/>
                </a:solidFill>
              </a:uFill>
              <a:latin typeface="Century Gothic" panose="020B0502020202020204" pitchFamily="34" charset="0"/>
              <a:ea typeface="Lato" charset="0"/>
              <a:cs typeface="Lato" charset="0"/>
            </a:endParaRPr>
          </a:p>
        </p:txBody>
      </p:sp>
      <p:sp>
        <p:nvSpPr>
          <p:cNvPr id="67" name="Rectangle 66"/>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latin typeface="Lato Regular"/>
                <a:ea typeface="ＭＳ Ｐゴシック" charset="0"/>
                <a:cs typeface="Lato Regular"/>
                <a:sym typeface="Montserrat-Regular" charset="0"/>
              </a:rPr>
              <a:t>INVESTMENT IN INFRASTRUCTURE</a:t>
            </a:r>
          </a:p>
        </p:txBody>
      </p:sp>
      <p:sp>
        <p:nvSpPr>
          <p:cNvPr id="69" name="Rectangle 68"/>
          <p:cNvSpPr/>
          <p:nvPr/>
        </p:nvSpPr>
        <p:spPr>
          <a:xfrm>
            <a:off x="656035" y="181167"/>
            <a:ext cx="398870" cy="21358"/>
          </a:xfrm>
          <a:prstGeom prst="rect">
            <a:avLst/>
          </a:prstGeom>
          <a:solidFill>
            <a:srgbClr val="FC7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graphicFrame>
        <p:nvGraphicFramePr>
          <p:cNvPr id="32" name="Таблица 1"/>
          <p:cNvGraphicFramePr>
            <a:graphicFrameLocks noGrp="1"/>
          </p:cNvGraphicFramePr>
          <p:nvPr>
            <p:extLst>
              <p:ext uri="{D42A27DB-BD31-4B8C-83A1-F6EECF244321}">
                <p14:modId xmlns:p14="http://schemas.microsoft.com/office/powerpoint/2010/main" val="1291907696"/>
              </p:ext>
            </p:extLst>
          </p:nvPr>
        </p:nvGraphicFramePr>
        <p:xfrm>
          <a:off x="457200" y="1006158"/>
          <a:ext cx="8038490" cy="3539261"/>
        </p:xfrm>
        <a:graphic>
          <a:graphicData uri="http://schemas.openxmlformats.org/drawingml/2006/table">
            <a:tbl>
              <a:tblPr firstRow="1" bandRow="1">
                <a:tableStyleId>{5C22544A-7EE6-4342-B048-85BDC9FD1C3A}</a:tableStyleId>
              </a:tblPr>
              <a:tblGrid>
                <a:gridCol w="1493318">
                  <a:extLst>
                    <a:ext uri="{9D8B030D-6E8A-4147-A177-3AD203B41FA5}">
                      <a16:colId xmlns:a16="http://schemas.microsoft.com/office/drawing/2014/main" val="20000"/>
                    </a:ext>
                  </a:extLst>
                </a:gridCol>
                <a:gridCol w="1090862">
                  <a:extLst>
                    <a:ext uri="{9D8B030D-6E8A-4147-A177-3AD203B41FA5}">
                      <a16:colId xmlns:a16="http://schemas.microsoft.com/office/drawing/2014/main" val="20001"/>
                    </a:ext>
                  </a:extLst>
                </a:gridCol>
                <a:gridCol w="1090862">
                  <a:extLst>
                    <a:ext uri="{9D8B030D-6E8A-4147-A177-3AD203B41FA5}">
                      <a16:colId xmlns:a16="http://schemas.microsoft.com/office/drawing/2014/main" val="20002"/>
                    </a:ext>
                  </a:extLst>
                </a:gridCol>
                <a:gridCol w="1090862">
                  <a:extLst>
                    <a:ext uri="{9D8B030D-6E8A-4147-A177-3AD203B41FA5}">
                      <a16:colId xmlns:a16="http://schemas.microsoft.com/office/drawing/2014/main" val="20003"/>
                    </a:ext>
                  </a:extLst>
                </a:gridCol>
                <a:gridCol w="1090862">
                  <a:extLst>
                    <a:ext uri="{9D8B030D-6E8A-4147-A177-3AD203B41FA5}">
                      <a16:colId xmlns:a16="http://schemas.microsoft.com/office/drawing/2014/main" val="20004"/>
                    </a:ext>
                  </a:extLst>
                </a:gridCol>
                <a:gridCol w="1090862">
                  <a:extLst>
                    <a:ext uri="{9D8B030D-6E8A-4147-A177-3AD203B41FA5}">
                      <a16:colId xmlns:a16="http://schemas.microsoft.com/office/drawing/2014/main" val="20005"/>
                    </a:ext>
                  </a:extLst>
                </a:gridCol>
                <a:gridCol w="1090862">
                  <a:extLst>
                    <a:ext uri="{9D8B030D-6E8A-4147-A177-3AD203B41FA5}">
                      <a16:colId xmlns:a16="http://schemas.microsoft.com/office/drawing/2014/main" val="20006"/>
                    </a:ext>
                  </a:extLst>
                </a:gridCol>
              </a:tblGrid>
              <a:tr h="639221">
                <a:tc>
                  <a:txBody>
                    <a:bodyPr/>
                    <a:lstStyle/>
                    <a:p>
                      <a:pPr>
                        <a:lnSpc>
                          <a:spcPts val="1350"/>
                        </a:lnSpc>
                      </a:pPr>
                      <a:endParaRPr lang="en-US" sz="900" dirty="0">
                        <a:latin typeface="Calibri"/>
                        <a:cs typeface="Calibri"/>
                      </a:endParaRPr>
                    </a:p>
                  </a:txBody>
                  <a:tcPr marT="34290" marB="34290">
                    <a:solidFill>
                      <a:srgbClr val="FFFFFF"/>
                    </a:solidFill>
                  </a:tcPr>
                </a:tc>
                <a:tc>
                  <a:txBody>
                    <a:bodyPr/>
                    <a:lstStyle/>
                    <a:p>
                      <a:pPr algn="ctr">
                        <a:lnSpc>
                          <a:spcPct val="100000"/>
                        </a:lnSpc>
                      </a:pPr>
                      <a:r>
                        <a:rPr lang="en-US" sz="1100" b="0" dirty="0">
                          <a:latin typeface="Calibri"/>
                          <a:cs typeface="Calibri"/>
                        </a:rPr>
                        <a:t>Unestablished</a:t>
                      </a:r>
                      <a:r>
                        <a:rPr lang="en-US" sz="1100" b="0" baseline="0" dirty="0">
                          <a:latin typeface="Calibri"/>
                          <a:cs typeface="Calibri"/>
                        </a:rPr>
                        <a:t> </a:t>
                      </a:r>
                    </a:p>
                    <a:p>
                      <a:pPr algn="ctr">
                        <a:lnSpc>
                          <a:spcPct val="100000"/>
                        </a:lnSpc>
                      </a:pPr>
                      <a:r>
                        <a:rPr lang="en-US" sz="1100" b="1" baseline="0" dirty="0">
                          <a:solidFill>
                            <a:schemeClr val="accent5"/>
                          </a:solidFill>
                          <a:latin typeface="Calibri"/>
                          <a:cs typeface="Calibri"/>
                        </a:rPr>
                        <a:t>land market</a:t>
                      </a:r>
                      <a:endParaRPr lang="en-US" sz="1100" b="1" dirty="0">
                        <a:solidFill>
                          <a:schemeClr val="accent5"/>
                        </a:solidFill>
                        <a:latin typeface="Calibri"/>
                        <a:cs typeface="Calibri"/>
                      </a:endParaRPr>
                    </a:p>
                  </a:txBody>
                  <a:tcPr marT="34290" marB="34290">
                    <a:solidFill>
                      <a:schemeClr val="tx2"/>
                    </a:solidFill>
                  </a:tcPr>
                </a:tc>
                <a:tc>
                  <a:txBody>
                    <a:bodyPr/>
                    <a:lstStyle/>
                    <a:p>
                      <a:pPr algn="ctr">
                        <a:lnSpc>
                          <a:spcPct val="100000"/>
                        </a:lnSpc>
                      </a:pPr>
                      <a:r>
                        <a:rPr lang="en-US" sz="1100" b="0" dirty="0">
                          <a:latin typeface="Calibri"/>
                          <a:cs typeface="Calibri"/>
                        </a:rPr>
                        <a:t>Lack </a:t>
                      </a:r>
                      <a:r>
                        <a:rPr lang="en-US" sz="1100" b="0" kern="1200" dirty="0">
                          <a:solidFill>
                            <a:schemeClr val="lt1"/>
                          </a:solidFill>
                          <a:latin typeface="Calibri"/>
                          <a:ea typeface="+mn-ea"/>
                          <a:cs typeface="Calibri"/>
                        </a:rPr>
                        <a:t>of</a:t>
                      </a:r>
                      <a:r>
                        <a:rPr lang="en-US" sz="1100" b="0" dirty="0">
                          <a:solidFill>
                            <a:schemeClr val="accent5"/>
                          </a:solidFill>
                          <a:latin typeface="Calibri"/>
                          <a:cs typeface="Calibri"/>
                        </a:rPr>
                        <a:t> </a:t>
                      </a:r>
                      <a:r>
                        <a:rPr lang="en-US" sz="1100" b="1" dirty="0">
                          <a:solidFill>
                            <a:schemeClr val="accent5"/>
                          </a:solidFill>
                          <a:latin typeface="Calibri"/>
                          <a:cs typeface="Calibri"/>
                        </a:rPr>
                        <a:t>land</a:t>
                      </a:r>
                      <a:r>
                        <a:rPr lang="en-US" sz="1100" b="1" baseline="0" dirty="0">
                          <a:solidFill>
                            <a:schemeClr val="accent5"/>
                          </a:solidFill>
                          <a:latin typeface="Calibri"/>
                          <a:cs typeface="Calibri"/>
                        </a:rPr>
                        <a:t> use</a:t>
                      </a:r>
                      <a:r>
                        <a:rPr lang="en-US" sz="1100" b="1" baseline="0" dirty="0">
                          <a:solidFill>
                            <a:srgbClr val="FFFF00"/>
                          </a:solidFill>
                          <a:latin typeface="Calibri"/>
                          <a:cs typeface="Calibri"/>
                        </a:rPr>
                        <a:t> </a:t>
                      </a:r>
                      <a:r>
                        <a:rPr lang="en-US" sz="1100" b="1" kern="1200" baseline="0" dirty="0">
                          <a:solidFill>
                            <a:schemeClr val="accent5"/>
                          </a:solidFill>
                          <a:latin typeface="Calibri"/>
                          <a:ea typeface="+mn-ea"/>
                          <a:cs typeface="Calibri"/>
                        </a:rPr>
                        <a:t>controls</a:t>
                      </a:r>
                      <a:r>
                        <a:rPr lang="en-US" sz="1100" b="1" baseline="0" dirty="0">
                          <a:solidFill>
                            <a:srgbClr val="FFFF00"/>
                          </a:solidFill>
                          <a:latin typeface="Calibri"/>
                          <a:cs typeface="Calibri"/>
                        </a:rPr>
                        <a:t> </a:t>
                      </a:r>
                      <a:r>
                        <a:rPr lang="en-US" sz="1100" b="0" baseline="0" dirty="0">
                          <a:latin typeface="Calibri"/>
                          <a:cs typeface="Calibri"/>
                        </a:rPr>
                        <a:t>and regulations</a:t>
                      </a:r>
                      <a:endParaRPr lang="en-US" sz="1100" b="0" dirty="0">
                        <a:latin typeface="Calibri"/>
                        <a:cs typeface="Calibri"/>
                      </a:endParaRPr>
                    </a:p>
                  </a:txBody>
                  <a:tcPr marT="34290" marB="34290">
                    <a:solidFill>
                      <a:schemeClr val="tx2"/>
                    </a:solidFill>
                  </a:tcPr>
                </a:tc>
                <a:tc>
                  <a:txBody>
                    <a:bodyPr/>
                    <a:lstStyle/>
                    <a:p>
                      <a:pPr algn="ctr">
                        <a:lnSpc>
                          <a:spcPct val="100000"/>
                        </a:lnSpc>
                      </a:pPr>
                      <a:r>
                        <a:rPr lang="en-US" sz="1100" b="0" dirty="0">
                          <a:latin typeface="Calibri"/>
                          <a:cs typeface="Calibri"/>
                        </a:rPr>
                        <a:t>Deficient</a:t>
                      </a:r>
                      <a:r>
                        <a:rPr lang="en-US" sz="1100" b="0" baseline="0" dirty="0">
                          <a:latin typeface="Calibri"/>
                          <a:cs typeface="Calibri"/>
                        </a:rPr>
                        <a:t> land </a:t>
                      </a:r>
                      <a:r>
                        <a:rPr lang="en-US" sz="1100" b="1" baseline="0" dirty="0">
                          <a:solidFill>
                            <a:schemeClr val="accent5"/>
                          </a:solidFill>
                          <a:latin typeface="Calibri"/>
                          <a:cs typeface="Calibri"/>
                        </a:rPr>
                        <a:t>Cadaster</a:t>
                      </a:r>
                      <a:r>
                        <a:rPr lang="en-US" sz="1100" b="0" baseline="0" dirty="0">
                          <a:solidFill>
                            <a:schemeClr val="accent5"/>
                          </a:solidFill>
                          <a:latin typeface="Calibri"/>
                          <a:cs typeface="Calibri"/>
                        </a:rPr>
                        <a:t> </a:t>
                      </a:r>
                      <a:r>
                        <a:rPr lang="en-US" sz="1100" b="0" baseline="0" dirty="0">
                          <a:latin typeface="Calibri"/>
                          <a:cs typeface="Calibri"/>
                        </a:rPr>
                        <a:t>/ records</a:t>
                      </a:r>
                      <a:endParaRPr lang="en-US" sz="1100" b="0" dirty="0">
                        <a:latin typeface="Calibri"/>
                        <a:cs typeface="Calibri"/>
                      </a:endParaRPr>
                    </a:p>
                  </a:txBody>
                  <a:tcPr marL="54000" marR="54000" marT="34290" marB="34290">
                    <a:solidFill>
                      <a:schemeClr val="tx2"/>
                    </a:solidFill>
                  </a:tcPr>
                </a:tc>
                <a:tc>
                  <a:txBody>
                    <a:bodyPr/>
                    <a:lstStyle/>
                    <a:p>
                      <a:pPr algn="ctr">
                        <a:lnSpc>
                          <a:spcPct val="100000"/>
                        </a:lnSpc>
                      </a:pPr>
                      <a:r>
                        <a:rPr lang="en-US" sz="1100" b="0" dirty="0">
                          <a:latin typeface="Calibri"/>
                          <a:cs typeface="Calibri"/>
                        </a:rPr>
                        <a:t>Insecure</a:t>
                      </a:r>
                    </a:p>
                    <a:p>
                      <a:pPr algn="ctr">
                        <a:lnSpc>
                          <a:spcPct val="100000"/>
                        </a:lnSpc>
                      </a:pPr>
                      <a:r>
                        <a:rPr lang="en-US" sz="1100" b="1" dirty="0">
                          <a:solidFill>
                            <a:schemeClr val="accent5"/>
                          </a:solidFill>
                          <a:latin typeface="Calibri"/>
                          <a:cs typeface="Calibri"/>
                        </a:rPr>
                        <a:t>property rights</a:t>
                      </a:r>
                    </a:p>
                  </a:txBody>
                  <a:tcPr marT="34290" marB="34290">
                    <a:solidFill>
                      <a:schemeClr val="tx2"/>
                    </a:solidFill>
                  </a:tcPr>
                </a:tc>
                <a:tc>
                  <a:txBody>
                    <a:bodyPr/>
                    <a:lstStyle/>
                    <a:p>
                      <a:pPr algn="ctr">
                        <a:lnSpc>
                          <a:spcPct val="100000"/>
                        </a:lnSpc>
                      </a:pPr>
                      <a:r>
                        <a:rPr lang="en-US" sz="1100" b="0" baseline="0" dirty="0">
                          <a:latin typeface="Calibri"/>
                          <a:cs typeface="Calibri"/>
                        </a:rPr>
                        <a:t>Limited </a:t>
                      </a:r>
                    </a:p>
                    <a:p>
                      <a:pPr algn="ctr">
                        <a:lnSpc>
                          <a:spcPct val="100000"/>
                        </a:lnSpc>
                      </a:pPr>
                      <a:r>
                        <a:rPr lang="en-US" sz="1100" b="0" baseline="0" dirty="0">
                          <a:latin typeface="Calibri"/>
                          <a:cs typeface="Calibri"/>
                        </a:rPr>
                        <a:t>access to </a:t>
                      </a:r>
                    </a:p>
                    <a:p>
                      <a:pPr algn="ctr">
                        <a:lnSpc>
                          <a:spcPct val="100000"/>
                        </a:lnSpc>
                      </a:pPr>
                      <a:r>
                        <a:rPr lang="en-US" sz="1100" b="1" baseline="0" dirty="0">
                          <a:solidFill>
                            <a:schemeClr val="accent5"/>
                          </a:solidFill>
                          <a:latin typeface="Calibri"/>
                          <a:cs typeface="Calibri"/>
                        </a:rPr>
                        <a:t>capital markets </a:t>
                      </a:r>
                      <a:endParaRPr lang="en-US" sz="1100" b="1" dirty="0">
                        <a:solidFill>
                          <a:schemeClr val="accent5"/>
                        </a:solidFill>
                        <a:latin typeface="Calibri"/>
                        <a:cs typeface="Calibri"/>
                      </a:endParaRPr>
                    </a:p>
                  </a:txBody>
                  <a:tcPr marT="34290" marB="34290">
                    <a:solidFill>
                      <a:schemeClr val="tx2"/>
                    </a:solidFill>
                  </a:tcPr>
                </a:tc>
                <a:tc>
                  <a:txBody>
                    <a:bodyPr/>
                    <a:lstStyle/>
                    <a:p>
                      <a:pPr algn="ctr">
                        <a:lnSpc>
                          <a:spcPct val="100000"/>
                        </a:lnSpc>
                      </a:pPr>
                      <a:r>
                        <a:rPr lang="en-US" sz="1100" b="0" dirty="0">
                          <a:latin typeface="Calibri"/>
                          <a:cs typeface="Calibri"/>
                        </a:rPr>
                        <a:t>Non-devolved </a:t>
                      </a:r>
                      <a:r>
                        <a:rPr lang="en-US" sz="1100" b="1" dirty="0">
                          <a:solidFill>
                            <a:schemeClr val="accent5"/>
                          </a:solidFill>
                          <a:latin typeface="Calibri"/>
                          <a:cs typeface="Calibri"/>
                        </a:rPr>
                        <a:t>fiscal</a:t>
                      </a:r>
                      <a:r>
                        <a:rPr lang="en-US" sz="1100" b="1" baseline="0" dirty="0">
                          <a:solidFill>
                            <a:schemeClr val="accent5"/>
                          </a:solidFill>
                          <a:latin typeface="Calibri"/>
                          <a:cs typeface="Calibri"/>
                        </a:rPr>
                        <a:t> powers</a:t>
                      </a:r>
                      <a:endParaRPr lang="en-US" sz="1100" b="1" dirty="0">
                        <a:solidFill>
                          <a:schemeClr val="accent5"/>
                        </a:solidFill>
                        <a:latin typeface="Calibri"/>
                        <a:cs typeface="Calibri"/>
                      </a:endParaRPr>
                    </a:p>
                  </a:txBody>
                  <a:tcPr marT="34290" marB="34290">
                    <a:solidFill>
                      <a:schemeClr val="tx2"/>
                    </a:solidFill>
                  </a:tcPr>
                </a:tc>
                <a:extLst>
                  <a:ext uri="{0D108BD9-81ED-4DB2-BD59-A6C34878D82A}">
                    <a16:rowId xmlns:a16="http://schemas.microsoft.com/office/drawing/2014/main" val="10000"/>
                  </a:ext>
                </a:extLst>
              </a:tr>
              <a:tr h="391095">
                <a:tc>
                  <a:txBody>
                    <a:bodyPr/>
                    <a:lstStyle/>
                    <a:p>
                      <a:pPr>
                        <a:lnSpc>
                          <a:spcPct val="100000"/>
                        </a:lnSpc>
                      </a:pPr>
                      <a:r>
                        <a:rPr lang="en-US" sz="1100" b="1" dirty="0">
                          <a:solidFill>
                            <a:srgbClr val="FFFFFF"/>
                          </a:solidFill>
                          <a:latin typeface="Calibri"/>
                          <a:cs typeface="Calibri"/>
                        </a:rPr>
                        <a:t>Impact fees / Exactions</a:t>
                      </a:r>
                    </a:p>
                  </a:txBody>
                  <a:tcPr marT="34290" marB="54000">
                    <a:solidFill>
                      <a:schemeClr val="accent1"/>
                    </a:solidFill>
                  </a:tcPr>
                </a:tc>
                <a:tc>
                  <a:txBody>
                    <a:bodyPr/>
                    <a:lstStyle/>
                    <a:p>
                      <a:endParaRPr lang="ru-RU" sz="900" dirty="0">
                        <a:latin typeface="Calibri"/>
                        <a:cs typeface="Calibri"/>
                      </a:endParaRPr>
                    </a:p>
                  </a:txBody>
                  <a:tcPr marT="34290" marB="54000">
                    <a:lnR w="12700" cap="flat" cmpd="sng" algn="ctr">
                      <a:solidFill>
                        <a:prstClr val="white">
                          <a:lumMod val="50000"/>
                        </a:prstClr>
                      </a:solidFill>
                      <a:prstDash val="solid"/>
                      <a:round/>
                      <a:headEnd type="none" w="med" len="med"/>
                      <a:tailEnd type="none" w="med" len="med"/>
                    </a:lnR>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B w="12700"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1095">
                <a:tc>
                  <a:txBody>
                    <a:bodyPr/>
                    <a:lstStyle/>
                    <a:p>
                      <a:pPr>
                        <a:lnSpc>
                          <a:spcPct val="100000"/>
                        </a:lnSpc>
                      </a:pPr>
                      <a:r>
                        <a:rPr lang="en-US" sz="1100" b="1" dirty="0">
                          <a:solidFill>
                            <a:srgbClr val="FFFFFF"/>
                          </a:solidFill>
                          <a:latin typeface="Calibri"/>
                          <a:cs typeface="Calibri"/>
                        </a:rPr>
                        <a:t>Betterment</a:t>
                      </a:r>
                      <a:r>
                        <a:rPr lang="en-US" sz="1100" b="1" baseline="0" dirty="0">
                          <a:solidFill>
                            <a:srgbClr val="FFFFFF"/>
                          </a:solidFill>
                          <a:latin typeface="Calibri"/>
                          <a:cs typeface="Calibri"/>
                        </a:rPr>
                        <a:t> levies</a:t>
                      </a:r>
                      <a:endParaRPr lang="en-US" sz="1100" b="1" dirty="0">
                        <a:solidFill>
                          <a:srgbClr val="FFFFFF"/>
                        </a:solidFill>
                        <a:latin typeface="Calibri"/>
                        <a:cs typeface="Calibri"/>
                      </a:endParaRPr>
                    </a:p>
                  </a:txBody>
                  <a:tcPr marT="34290" marB="54000">
                    <a:solidFill>
                      <a:schemeClr val="accent1"/>
                    </a:solidFill>
                  </a:tcPr>
                </a:tc>
                <a:tc>
                  <a:txBody>
                    <a:bodyPr/>
                    <a:lstStyle/>
                    <a:p>
                      <a:endParaRPr lang="ru-RU" sz="900" dirty="0">
                        <a:latin typeface="Calibri"/>
                        <a:cs typeface="Calibri"/>
                      </a:endParaRPr>
                    </a:p>
                  </a:txBody>
                  <a:tcPr marT="34290" marB="54000">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83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baseline="0" dirty="0">
                          <a:solidFill>
                            <a:srgbClr val="FFFFFF"/>
                          </a:solidFill>
                          <a:latin typeface="Calibri"/>
                          <a:cs typeface="Calibri"/>
                        </a:rPr>
                        <a:t>Leveraging public assets</a:t>
                      </a:r>
                      <a:endParaRPr lang="en-US" sz="1100" b="1" dirty="0">
                        <a:solidFill>
                          <a:srgbClr val="FFFFFF"/>
                        </a:solidFill>
                        <a:latin typeface="Calibri"/>
                        <a:cs typeface="Calibri"/>
                      </a:endParaRPr>
                    </a:p>
                  </a:txBody>
                  <a:tcPr marT="34290" marB="54000">
                    <a:solidFill>
                      <a:schemeClr val="accent1"/>
                    </a:solidFill>
                  </a:tcPr>
                </a:tc>
                <a:tc>
                  <a:txBody>
                    <a:bodyPr/>
                    <a:lstStyle/>
                    <a:p>
                      <a:endParaRPr lang="ru-RU" sz="900" dirty="0">
                        <a:latin typeface="Calibri"/>
                        <a:cs typeface="Calibri"/>
                      </a:endParaRPr>
                    </a:p>
                  </a:txBody>
                  <a:tcPr marT="34290" marB="54000">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1095">
                <a:tc>
                  <a:txBody>
                    <a:bodyPr/>
                    <a:lstStyle/>
                    <a:p>
                      <a:pPr>
                        <a:lnSpc>
                          <a:spcPct val="100000"/>
                        </a:lnSpc>
                      </a:pPr>
                      <a:r>
                        <a:rPr lang="en-US" sz="1100" b="1" dirty="0">
                          <a:solidFill>
                            <a:srgbClr val="FFFFFF"/>
                          </a:solidFill>
                          <a:latin typeface="Calibri"/>
                          <a:cs typeface="Calibri"/>
                        </a:rPr>
                        <a:t>Land pooling /  readjustment</a:t>
                      </a:r>
                    </a:p>
                  </a:txBody>
                  <a:tcPr marT="34290" marB="54000">
                    <a:solidFill>
                      <a:schemeClr val="accent1"/>
                    </a:solidFill>
                  </a:tcPr>
                </a:tc>
                <a:tc>
                  <a:txBody>
                    <a:bodyPr/>
                    <a:lstStyle/>
                    <a:p>
                      <a:endParaRPr lang="ru-RU" sz="900" dirty="0">
                        <a:latin typeface="Calibri"/>
                        <a:cs typeface="Calibri"/>
                      </a:endParaRPr>
                    </a:p>
                  </a:txBody>
                  <a:tcPr marT="34290" marB="54000">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3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Calibri"/>
                          <a:cs typeface="Calibri"/>
                        </a:rPr>
                        <a:t>Sale of development rights</a:t>
                      </a:r>
                      <a:r>
                        <a:rPr lang="en-US" sz="1100" b="1" baseline="0" dirty="0">
                          <a:solidFill>
                            <a:srgbClr val="FFFFFF"/>
                          </a:solidFill>
                          <a:latin typeface="Calibri"/>
                          <a:cs typeface="Calibri"/>
                        </a:rPr>
                        <a:t> </a:t>
                      </a:r>
                      <a:endParaRPr lang="en-US" sz="1100" b="1" dirty="0">
                        <a:solidFill>
                          <a:srgbClr val="FFFFFF"/>
                        </a:solidFill>
                        <a:latin typeface="Calibri"/>
                        <a:cs typeface="Calibri"/>
                      </a:endParaRPr>
                    </a:p>
                  </a:txBody>
                  <a:tcPr marT="34290" marB="54000">
                    <a:solidFill>
                      <a:schemeClr val="accent1"/>
                    </a:solidFill>
                  </a:tcPr>
                </a:tc>
                <a:tc>
                  <a:txBody>
                    <a:bodyPr/>
                    <a:lstStyle/>
                    <a:p>
                      <a:endParaRPr lang="ru-RU" sz="900" dirty="0">
                        <a:latin typeface="Calibri"/>
                        <a:cs typeface="Calibri"/>
                      </a:endParaRPr>
                    </a:p>
                  </a:txBody>
                  <a:tcPr marT="34290" marB="54000">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91095">
                <a:tc>
                  <a:txBody>
                    <a:bodyPr/>
                    <a:lstStyle/>
                    <a:p>
                      <a:pPr>
                        <a:lnSpc>
                          <a:spcPct val="100000"/>
                        </a:lnSpc>
                      </a:pPr>
                      <a:r>
                        <a:rPr lang="en-US" sz="1100" b="1" dirty="0">
                          <a:solidFill>
                            <a:srgbClr val="FFFFFF"/>
                          </a:solidFill>
                          <a:latin typeface="Calibri"/>
                          <a:cs typeface="Calibri"/>
                        </a:rPr>
                        <a:t>Land value tax</a:t>
                      </a:r>
                    </a:p>
                  </a:txBody>
                  <a:tcPr marT="34290" marB="54000">
                    <a:solidFill>
                      <a:schemeClr val="accent1"/>
                    </a:solidFill>
                  </a:tcPr>
                </a:tc>
                <a:tc>
                  <a:txBody>
                    <a:bodyPr/>
                    <a:lstStyle/>
                    <a:p>
                      <a:endParaRPr lang="ru-RU" sz="900" dirty="0">
                        <a:latin typeface="Calibri"/>
                        <a:cs typeface="Calibri"/>
                      </a:endParaRPr>
                    </a:p>
                  </a:txBody>
                  <a:tcPr marT="34290" marB="54000">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8330">
                <a:tc>
                  <a:txBody>
                    <a:bodyPr/>
                    <a:lstStyle/>
                    <a:p>
                      <a:pPr>
                        <a:lnSpc>
                          <a:spcPct val="100000"/>
                        </a:lnSpc>
                      </a:pPr>
                      <a:r>
                        <a:rPr lang="en-US" sz="1100" b="1" dirty="0">
                          <a:solidFill>
                            <a:srgbClr val="FFFFFF"/>
                          </a:solidFill>
                          <a:latin typeface="Calibri"/>
                          <a:cs typeface="Calibri"/>
                        </a:rPr>
                        <a:t>Tax Increment Financing</a:t>
                      </a:r>
                    </a:p>
                  </a:txBody>
                  <a:tcPr marT="34290" marB="54000">
                    <a:solidFill>
                      <a:schemeClr val="accent1"/>
                    </a:solidFill>
                  </a:tcPr>
                </a:tc>
                <a:tc>
                  <a:txBody>
                    <a:bodyPr/>
                    <a:lstStyle/>
                    <a:p>
                      <a:endParaRPr lang="ru-RU" sz="900" dirty="0">
                        <a:latin typeface="Calibri"/>
                        <a:cs typeface="Calibri"/>
                      </a:endParaRPr>
                    </a:p>
                  </a:txBody>
                  <a:tcPr marT="34290" marB="54000">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solidFill>
                      <a:schemeClr val="bg1"/>
                    </a:solidFill>
                  </a:tcPr>
                </a:tc>
                <a:tc>
                  <a:txBody>
                    <a:bodyPr/>
                    <a:lstStyle/>
                    <a:p>
                      <a:endParaRPr lang="ru-RU" sz="900" dirty="0">
                        <a:latin typeface="Calibri"/>
                        <a:cs typeface="Calibri"/>
                      </a:endParaRPr>
                    </a:p>
                  </a:txBody>
                  <a:tcPr marT="34290" marB="54000">
                    <a:lnL w="12700" cap="flat" cmpd="sng" algn="ctr">
                      <a:solidFill>
                        <a:prstClr val="white">
                          <a:lumMod val="50000"/>
                        </a:prstClr>
                      </a:solidFill>
                      <a:prstDash val="solid"/>
                      <a:round/>
                      <a:headEnd type="none" w="med" len="med"/>
                      <a:tailEnd type="none" w="med" len="med"/>
                    </a:lnL>
                    <a:lnT w="12700" cap="flat" cmpd="sng" algn="ctr">
                      <a:solidFill>
                        <a:prstClr val="white">
                          <a:lumMod val="50000"/>
                        </a:prstClr>
                      </a:solidFill>
                      <a:prstDash val="solid"/>
                      <a:round/>
                      <a:headEnd type="none" w="med" len="med"/>
                      <a:tailEnd type="none" w="med" len="med"/>
                    </a:lnT>
                    <a:solidFill>
                      <a:schemeClr val="bg1"/>
                    </a:solidFill>
                  </a:tcPr>
                </a:tc>
                <a:extLst>
                  <a:ext uri="{0D108BD9-81ED-4DB2-BD59-A6C34878D82A}">
                    <a16:rowId xmlns:a16="http://schemas.microsoft.com/office/drawing/2014/main" val="10007"/>
                  </a:ext>
                </a:extLst>
              </a:tr>
            </a:tbl>
          </a:graphicData>
        </a:graphic>
      </p:graphicFrame>
      <p:sp>
        <p:nvSpPr>
          <p:cNvPr id="33" name="Овал 2"/>
          <p:cNvSpPr>
            <a:spLocks noChangeAspect="1"/>
          </p:cNvSpPr>
          <p:nvPr/>
        </p:nvSpPr>
        <p:spPr>
          <a:xfrm>
            <a:off x="6815205" y="3810513"/>
            <a:ext cx="156319" cy="15629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5" name="Овал 3"/>
          <p:cNvSpPr>
            <a:spLocks noChangeAspect="1"/>
          </p:cNvSpPr>
          <p:nvPr/>
        </p:nvSpPr>
        <p:spPr>
          <a:xfrm>
            <a:off x="2356932" y="3810513"/>
            <a:ext cx="156319" cy="15629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6" name="Овал 4"/>
          <p:cNvSpPr>
            <a:spLocks noChangeAspect="1"/>
          </p:cNvSpPr>
          <p:nvPr/>
        </p:nvSpPr>
        <p:spPr>
          <a:xfrm>
            <a:off x="3549354" y="3810513"/>
            <a:ext cx="156319" cy="15629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9" name="Овал 5"/>
          <p:cNvSpPr>
            <a:spLocks noChangeAspect="1"/>
          </p:cNvSpPr>
          <p:nvPr/>
        </p:nvSpPr>
        <p:spPr>
          <a:xfrm>
            <a:off x="4638925" y="3810513"/>
            <a:ext cx="156319" cy="15629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2" name="Овал 6"/>
          <p:cNvSpPr>
            <a:spLocks noChangeAspect="1"/>
          </p:cNvSpPr>
          <p:nvPr/>
        </p:nvSpPr>
        <p:spPr>
          <a:xfrm>
            <a:off x="5724106" y="3810513"/>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3" name="Овал 7"/>
          <p:cNvSpPr>
            <a:spLocks noChangeAspect="1"/>
          </p:cNvSpPr>
          <p:nvPr/>
        </p:nvSpPr>
        <p:spPr>
          <a:xfrm>
            <a:off x="7918895" y="3810513"/>
            <a:ext cx="156319" cy="15629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4" name="Овал 8"/>
          <p:cNvSpPr>
            <a:spLocks noChangeAspect="1"/>
          </p:cNvSpPr>
          <p:nvPr/>
        </p:nvSpPr>
        <p:spPr>
          <a:xfrm>
            <a:off x="2356932" y="1768341"/>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5" name="Овал 9"/>
          <p:cNvSpPr>
            <a:spLocks noChangeAspect="1"/>
          </p:cNvSpPr>
          <p:nvPr/>
        </p:nvSpPr>
        <p:spPr>
          <a:xfrm>
            <a:off x="4638925" y="1783267"/>
            <a:ext cx="156319" cy="15629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7" name="Овал 10"/>
          <p:cNvSpPr>
            <a:spLocks noChangeAspect="1"/>
          </p:cNvSpPr>
          <p:nvPr/>
        </p:nvSpPr>
        <p:spPr>
          <a:xfrm>
            <a:off x="3549354" y="1768341"/>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8" name="Овал 11"/>
          <p:cNvSpPr>
            <a:spLocks noChangeAspect="1"/>
          </p:cNvSpPr>
          <p:nvPr/>
        </p:nvSpPr>
        <p:spPr>
          <a:xfrm>
            <a:off x="5724106" y="1768341"/>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0" name="Овал 12"/>
          <p:cNvSpPr>
            <a:spLocks noChangeAspect="1"/>
          </p:cNvSpPr>
          <p:nvPr/>
        </p:nvSpPr>
        <p:spPr>
          <a:xfrm>
            <a:off x="6815205" y="1783267"/>
            <a:ext cx="156319" cy="15629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1" name="Овал 13"/>
          <p:cNvSpPr>
            <a:spLocks noChangeAspect="1"/>
          </p:cNvSpPr>
          <p:nvPr/>
        </p:nvSpPr>
        <p:spPr>
          <a:xfrm>
            <a:off x="7918895" y="1768341"/>
            <a:ext cx="156319" cy="15629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2" name="Овал 14"/>
          <p:cNvSpPr>
            <a:spLocks noChangeAspect="1"/>
          </p:cNvSpPr>
          <p:nvPr/>
        </p:nvSpPr>
        <p:spPr>
          <a:xfrm>
            <a:off x="2356932" y="2163473"/>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3" name="Овал 15"/>
          <p:cNvSpPr>
            <a:spLocks noChangeAspect="1"/>
          </p:cNvSpPr>
          <p:nvPr/>
        </p:nvSpPr>
        <p:spPr>
          <a:xfrm>
            <a:off x="4638925" y="2163473"/>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4" name="Овал 16"/>
          <p:cNvSpPr>
            <a:spLocks noChangeAspect="1"/>
          </p:cNvSpPr>
          <p:nvPr/>
        </p:nvSpPr>
        <p:spPr>
          <a:xfrm>
            <a:off x="3549354" y="2163473"/>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5" name="Овал 17"/>
          <p:cNvSpPr>
            <a:spLocks noChangeAspect="1"/>
          </p:cNvSpPr>
          <p:nvPr/>
        </p:nvSpPr>
        <p:spPr>
          <a:xfrm>
            <a:off x="5724106" y="2163473"/>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6" name="Овал 18"/>
          <p:cNvSpPr>
            <a:spLocks noChangeAspect="1"/>
          </p:cNvSpPr>
          <p:nvPr/>
        </p:nvSpPr>
        <p:spPr>
          <a:xfrm>
            <a:off x="6815205" y="2178399"/>
            <a:ext cx="156319" cy="15629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7" name="Овал 19"/>
          <p:cNvSpPr>
            <a:spLocks noChangeAspect="1"/>
          </p:cNvSpPr>
          <p:nvPr/>
        </p:nvSpPr>
        <p:spPr>
          <a:xfrm>
            <a:off x="7918895" y="2163473"/>
            <a:ext cx="156319" cy="15629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8" name="Овал 20"/>
          <p:cNvSpPr>
            <a:spLocks noChangeAspect="1"/>
          </p:cNvSpPr>
          <p:nvPr/>
        </p:nvSpPr>
        <p:spPr>
          <a:xfrm>
            <a:off x="2356932" y="2548769"/>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9" name="Овал 21"/>
          <p:cNvSpPr>
            <a:spLocks noChangeAspect="1"/>
          </p:cNvSpPr>
          <p:nvPr/>
        </p:nvSpPr>
        <p:spPr>
          <a:xfrm>
            <a:off x="3549354" y="2560980"/>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0" name="Овал 22"/>
          <p:cNvSpPr>
            <a:spLocks noChangeAspect="1"/>
          </p:cNvSpPr>
          <p:nvPr/>
        </p:nvSpPr>
        <p:spPr>
          <a:xfrm>
            <a:off x="4638925" y="2558605"/>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1" name="Овал 23"/>
          <p:cNvSpPr>
            <a:spLocks noChangeAspect="1"/>
          </p:cNvSpPr>
          <p:nvPr/>
        </p:nvSpPr>
        <p:spPr>
          <a:xfrm>
            <a:off x="5724106" y="2546395"/>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2" name="Овал 24"/>
          <p:cNvSpPr>
            <a:spLocks noChangeAspect="1"/>
          </p:cNvSpPr>
          <p:nvPr/>
        </p:nvSpPr>
        <p:spPr>
          <a:xfrm>
            <a:off x="6815205" y="2546395"/>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3" name="Овал 25"/>
          <p:cNvSpPr>
            <a:spLocks noChangeAspect="1"/>
          </p:cNvSpPr>
          <p:nvPr/>
        </p:nvSpPr>
        <p:spPr>
          <a:xfrm>
            <a:off x="7918895" y="2546395"/>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74" name="Овал 32"/>
          <p:cNvSpPr>
            <a:spLocks noChangeAspect="1"/>
          </p:cNvSpPr>
          <p:nvPr/>
        </p:nvSpPr>
        <p:spPr>
          <a:xfrm>
            <a:off x="2356932" y="3376203"/>
            <a:ext cx="156319" cy="15629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75" name="Овал 33"/>
          <p:cNvSpPr>
            <a:spLocks noChangeAspect="1"/>
          </p:cNvSpPr>
          <p:nvPr/>
        </p:nvSpPr>
        <p:spPr>
          <a:xfrm>
            <a:off x="3549354" y="3388414"/>
            <a:ext cx="156319" cy="15629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76" name="Овал 34"/>
          <p:cNvSpPr>
            <a:spLocks noChangeAspect="1"/>
          </p:cNvSpPr>
          <p:nvPr/>
        </p:nvSpPr>
        <p:spPr>
          <a:xfrm>
            <a:off x="4638925" y="3408341"/>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77" name="Овал 35"/>
          <p:cNvSpPr>
            <a:spLocks noChangeAspect="1"/>
          </p:cNvSpPr>
          <p:nvPr/>
        </p:nvSpPr>
        <p:spPr>
          <a:xfrm>
            <a:off x="5724106" y="3403565"/>
            <a:ext cx="156319" cy="15629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78" name="Овал 36"/>
          <p:cNvSpPr>
            <a:spLocks noChangeAspect="1"/>
          </p:cNvSpPr>
          <p:nvPr/>
        </p:nvSpPr>
        <p:spPr>
          <a:xfrm>
            <a:off x="6815205" y="3410999"/>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79" name="Овал 37"/>
          <p:cNvSpPr>
            <a:spLocks noChangeAspect="1"/>
          </p:cNvSpPr>
          <p:nvPr/>
        </p:nvSpPr>
        <p:spPr>
          <a:xfrm>
            <a:off x="7918895" y="3388697"/>
            <a:ext cx="156319" cy="15629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0" name="Овал 38"/>
          <p:cNvSpPr>
            <a:spLocks noChangeAspect="1"/>
          </p:cNvSpPr>
          <p:nvPr/>
        </p:nvSpPr>
        <p:spPr>
          <a:xfrm>
            <a:off x="6815205" y="4181225"/>
            <a:ext cx="156319" cy="15629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1" name="Овал 39"/>
          <p:cNvSpPr>
            <a:spLocks noChangeAspect="1"/>
          </p:cNvSpPr>
          <p:nvPr/>
        </p:nvSpPr>
        <p:spPr>
          <a:xfrm>
            <a:off x="2356932" y="4181225"/>
            <a:ext cx="156319" cy="15629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3" name="Овал 40"/>
          <p:cNvSpPr>
            <a:spLocks noChangeAspect="1"/>
          </p:cNvSpPr>
          <p:nvPr/>
        </p:nvSpPr>
        <p:spPr>
          <a:xfrm>
            <a:off x="3549354" y="4181225"/>
            <a:ext cx="156319" cy="15629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4" name="Овал 41"/>
          <p:cNvSpPr>
            <a:spLocks noChangeAspect="1"/>
          </p:cNvSpPr>
          <p:nvPr/>
        </p:nvSpPr>
        <p:spPr>
          <a:xfrm>
            <a:off x="4638925" y="4181225"/>
            <a:ext cx="156319" cy="15629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5" name="Овал 42"/>
          <p:cNvSpPr>
            <a:spLocks noChangeAspect="1"/>
          </p:cNvSpPr>
          <p:nvPr/>
        </p:nvSpPr>
        <p:spPr>
          <a:xfrm>
            <a:off x="5724106" y="4181225"/>
            <a:ext cx="156319" cy="15629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6" name="Овал 43"/>
          <p:cNvSpPr>
            <a:spLocks noChangeAspect="1"/>
          </p:cNvSpPr>
          <p:nvPr/>
        </p:nvSpPr>
        <p:spPr>
          <a:xfrm>
            <a:off x="7918895" y="4181225"/>
            <a:ext cx="156319" cy="15629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8" name="Прямоугольный треугольник 45"/>
          <p:cNvSpPr/>
          <p:nvPr/>
        </p:nvSpPr>
        <p:spPr>
          <a:xfrm>
            <a:off x="457908" y="1054321"/>
            <a:ext cx="1482187" cy="563738"/>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scene3d>
              <a:camera prst="orthographicFront">
                <a:rot lat="0" lon="0" rev="20400000"/>
              </a:camera>
              <a:lightRig rig="threePt" dir="t"/>
            </a:scene3d>
          </a:bodyPr>
          <a:lstStyle/>
          <a:p>
            <a:pPr algn="ctr">
              <a:lnSpc>
                <a:spcPct val="50000"/>
              </a:lnSpc>
              <a:spcBef>
                <a:spcPts val="450"/>
              </a:spcBef>
            </a:pPr>
            <a:r>
              <a:rPr lang="en-US" sz="1050" b="1" dirty="0"/>
              <a:t>LVC tools</a:t>
            </a:r>
          </a:p>
        </p:txBody>
      </p:sp>
      <p:sp>
        <p:nvSpPr>
          <p:cNvPr id="89" name="Прямоугольный треугольник 47"/>
          <p:cNvSpPr/>
          <p:nvPr/>
        </p:nvSpPr>
        <p:spPr>
          <a:xfrm rot="10800000">
            <a:off x="433191" y="1001730"/>
            <a:ext cx="1482187" cy="563738"/>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scene3d>
              <a:camera prst="orthographicFront">
                <a:rot lat="0" lon="0" rev="9600000"/>
              </a:camera>
              <a:lightRig rig="threePt" dir="t"/>
            </a:scene3d>
          </a:bodyPr>
          <a:lstStyle/>
          <a:p>
            <a:pPr algn="ctr">
              <a:lnSpc>
                <a:spcPct val="50000"/>
              </a:lnSpc>
              <a:spcBef>
                <a:spcPts val="450"/>
              </a:spcBef>
            </a:pPr>
            <a:r>
              <a:rPr lang="en-US" sz="1050" b="1" dirty="0"/>
              <a:t>LVC</a:t>
            </a:r>
          </a:p>
          <a:p>
            <a:pPr algn="ctr">
              <a:lnSpc>
                <a:spcPct val="50000"/>
              </a:lnSpc>
              <a:spcBef>
                <a:spcPts val="450"/>
              </a:spcBef>
            </a:pPr>
            <a:r>
              <a:rPr lang="en-US" sz="1050" b="1" dirty="0"/>
              <a:t>Challenges</a:t>
            </a:r>
          </a:p>
        </p:txBody>
      </p:sp>
      <p:sp>
        <p:nvSpPr>
          <p:cNvPr id="90" name="Овал 48"/>
          <p:cNvSpPr>
            <a:spLocks noChangeAspect="1"/>
          </p:cNvSpPr>
          <p:nvPr/>
        </p:nvSpPr>
        <p:spPr>
          <a:xfrm>
            <a:off x="822617" y="4703149"/>
            <a:ext cx="213716" cy="21367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7" name="Овал 49"/>
          <p:cNvSpPr>
            <a:spLocks noChangeAspect="1"/>
          </p:cNvSpPr>
          <p:nvPr/>
        </p:nvSpPr>
        <p:spPr>
          <a:xfrm>
            <a:off x="3437935" y="4715302"/>
            <a:ext cx="213716" cy="213677"/>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8" name="Овал 50"/>
          <p:cNvSpPr>
            <a:spLocks noChangeAspect="1"/>
          </p:cNvSpPr>
          <p:nvPr/>
        </p:nvSpPr>
        <p:spPr>
          <a:xfrm>
            <a:off x="5997220" y="4715302"/>
            <a:ext cx="213716" cy="21367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9" name="TextBox 98"/>
          <p:cNvSpPr txBox="1">
            <a:spLocks noChangeAspect="1"/>
          </p:cNvSpPr>
          <p:nvPr/>
        </p:nvSpPr>
        <p:spPr>
          <a:xfrm>
            <a:off x="1079033" y="4551401"/>
            <a:ext cx="1398140" cy="507831"/>
          </a:xfrm>
          <a:prstGeom prst="rect">
            <a:avLst/>
          </a:prstGeom>
          <a:noFill/>
        </p:spPr>
        <p:txBody>
          <a:bodyPr wrap="none" rtlCol="0">
            <a:spAutoFit/>
          </a:bodyPr>
          <a:lstStyle/>
          <a:p>
            <a:r>
              <a:rPr lang="en-US" sz="900" dirty="0"/>
              <a:t>Prohibitive challenge </a:t>
            </a:r>
          </a:p>
          <a:p>
            <a:r>
              <a:rPr lang="en-US" sz="900" dirty="0"/>
              <a:t>(regulatory / systemwide </a:t>
            </a:r>
          </a:p>
          <a:p>
            <a:r>
              <a:rPr lang="en-US" sz="900" dirty="0"/>
              <a:t>changes are prerequisite) </a:t>
            </a:r>
          </a:p>
        </p:txBody>
      </p:sp>
      <p:sp>
        <p:nvSpPr>
          <p:cNvPr id="100" name="TextBox 99"/>
          <p:cNvSpPr txBox="1">
            <a:spLocks noChangeAspect="1"/>
          </p:cNvSpPr>
          <p:nvPr/>
        </p:nvSpPr>
        <p:spPr>
          <a:xfrm>
            <a:off x="3741370" y="4564634"/>
            <a:ext cx="1581832" cy="473206"/>
          </a:xfrm>
          <a:prstGeom prst="rect">
            <a:avLst/>
          </a:prstGeom>
          <a:noFill/>
        </p:spPr>
        <p:txBody>
          <a:bodyPr wrap="square" rtlCol="0">
            <a:spAutoFit/>
          </a:bodyPr>
          <a:lstStyle/>
          <a:p>
            <a:r>
              <a:rPr lang="en-US" sz="825" dirty="0"/>
              <a:t>Significant challenge</a:t>
            </a:r>
          </a:p>
          <a:p>
            <a:r>
              <a:rPr lang="en-US" sz="825" dirty="0"/>
              <a:t>(regulatory/legislative changes required in certain conditions)</a:t>
            </a:r>
          </a:p>
        </p:txBody>
      </p:sp>
      <p:sp>
        <p:nvSpPr>
          <p:cNvPr id="101" name="TextBox 100"/>
          <p:cNvSpPr txBox="1"/>
          <p:nvPr/>
        </p:nvSpPr>
        <p:spPr>
          <a:xfrm>
            <a:off x="6290958" y="4558630"/>
            <a:ext cx="1833929" cy="507831"/>
          </a:xfrm>
          <a:prstGeom prst="rect">
            <a:avLst/>
          </a:prstGeom>
          <a:noFill/>
        </p:spPr>
        <p:txBody>
          <a:bodyPr wrap="square" rtlCol="0">
            <a:spAutoFit/>
          </a:bodyPr>
          <a:lstStyle/>
          <a:p>
            <a:r>
              <a:rPr lang="en-US" sz="900" dirty="0"/>
              <a:t>Limited systemwide arrangements needed. Respective implementation terms can be set at deal level</a:t>
            </a:r>
          </a:p>
        </p:txBody>
      </p:sp>
      <p:sp>
        <p:nvSpPr>
          <p:cNvPr id="68" name="Овал 21"/>
          <p:cNvSpPr>
            <a:spLocks noChangeAspect="1"/>
          </p:cNvSpPr>
          <p:nvPr/>
        </p:nvSpPr>
        <p:spPr>
          <a:xfrm>
            <a:off x="3545435" y="3031868"/>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2" name="Овал 21"/>
          <p:cNvSpPr>
            <a:spLocks noChangeAspect="1"/>
          </p:cNvSpPr>
          <p:nvPr/>
        </p:nvSpPr>
        <p:spPr>
          <a:xfrm>
            <a:off x="4633485" y="3037564"/>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7" name="Овал 21"/>
          <p:cNvSpPr>
            <a:spLocks noChangeAspect="1"/>
          </p:cNvSpPr>
          <p:nvPr/>
        </p:nvSpPr>
        <p:spPr>
          <a:xfrm>
            <a:off x="5724106" y="3033266"/>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1" name="Овал 18"/>
          <p:cNvSpPr>
            <a:spLocks noChangeAspect="1"/>
          </p:cNvSpPr>
          <p:nvPr/>
        </p:nvSpPr>
        <p:spPr>
          <a:xfrm>
            <a:off x="6815205" y="3025354"/>
            <a:ext cx="156319" cy="15629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2" name="Овал 25"/>
          <p:cNvSpPr>
            <a:spLocks noChangeAspect="1"/>
          </p:cNvSpPr>
          <p:nvPr/>
        </p:nvSpPr>
        <p:spPr>
          <a:xfrm>
            <a:off x="7902777" y="3002447"/>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3" name="Овал 21"/>
          <p:cNvSpPr>
            <a:spLocks noChangeAspect="1"/>
          </p:cNvSpPr>
          <p:nvPr/>
        </p:nvSpPr>
        <p:spPr>
          <a:xfrm>
            <a:off x="2354113" y="3020038"/>
            <a:ext cx="156319" cy="156290"/>
          </a:xfrm>
          <a:prstGeom prst="ellipse">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1422800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55723" cy="2434592"/>
          </a:xfrm>
          <a:prstGeom prst="rect">
            <a:avLst/>
          </a:prstGeom>
          <a:solidFill>
            <a:srgbClr val="4681AD">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63" eaLnBrk="1" fontAlgn="auto" hangingPunct="1">
              <a:spcBef>
                <a:spcPts val="0"/>
              </a:spcBef>
              <a:spcAft>
                <a:spcPts val="0"/>
              </a:spcAft>
              <a:defRPr/>
            </a:pPr>
            <a:endParaRPr lang="en-US" sz="506"/>
          </a:p>
        </p:txBody>
      </p:sp>
      <p:sp>
        <p:nvSpPr>
          <p:cNvPr id="7" name="Shape 163"/>
          <p:cNvSpPr txBox="1">
            <a:spLocks/>
          </p:cNvSpPr>
          <p:nvPr/>
        </p:nvSpPr>
        <p:spPr>
          <a:xfrm>
            <a:off x="4314551" y="1050093"/>
            <a:ext cx="4778685" cy="994172"/>
          </a:xfrm>
          <a:prstGeom prst="rect">
            <a:avLst/>
          </a:prstGeom>
          <a:noFill/>
          <a:ln>
            <a:noFill/>
          </a:ln>
        </p:spPr>
        <p:txBody>
          <a:bodyPr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nSpc>
                <a:spcPct val="90000"/>
              </a:lnSpc>
              <a:buClr>
                <a:schemeClr val="dk1"/>
              </a:buClr>
              <a:buSzPct val="25000"/>
              <a:buFont typeface="Calibri"/>
              <a:buNone/>
            </a:pPr>
            <a:r>
              <a:rPr lang="en-US" sz="2800" b="1" dirty="0">
                <a:solidFill>
                  <a:schemeClr val="bg1"/>
                </a:solidFill>
                <a:latin typeface="Century Gothic" panose="020B0502020202020204" pitchFamily="34" charset="0"/>
              </a:rPr>
              <a:t>THREE PILLARS OF CITY RESILIENCE</a:t>
            </a:r>
            <a:endParaRPr lang="en" sz="2800" b="1" dirty="0">
              <a:solidFill>
                <a:schemeClr val="bg1"/>
              </a:solidFill>
              <a:latin typeface="Century Gothic" panose="020B0502020202020204" pitchFamily="34" charset="0"/>
              <a:ea typeface="Calibri"/>
              <a:cs typeface="Calibri"/>
              <a:sym typeface="Calibri"/>
            </a:endParaRPr>
          </a:p>
        </p:txBody>
      </p:sp>
      <p:sp>
        <p:nvSpPr>
          <p:cNvPr id="8" name="Shape 164"/>
          <p:cNvSpPr txBox="1">
            <a:spLocks/>
          </p:cNvSpPr>
          <p:nvPr/>
        </p:nvSpPr>
        <p:spPr>
          <a:xfrm>
            <a:off x="4057649" y="2567439"/>
            <a:ext cx="5035587" cy="2764384"/>
          </a:xfrm>
          <a:prstGeom prst="rect">
            <a:avLst/>
          </a:prstGeom>
          <a:noFill/>
          <a:ln>
            <a:noFill/>
          </a:ln>
        </p:spPr>
        <p:txBody>
          <a:bodyPr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spcAft>
                <a:spcPts val="900"/>
              </a:spcAft>
              <a:buFont typeface="Arial" charset="0"/>
              <a:buChar char="•"/>
            </a:pPr>
            <a:r>
              <a:rPr lang="en-US" dirty="0">
                <a:solidFill>
                  <a:schemeClr val="tx1"/>
                </a:solidFill>
                <a:latin typeface="Lato Regular" panose="020F0502020204030203" pitchFamily="34" charset="0"/>
                <a:ea typeface="Lato Regular" panose="020F0502020204030203" pitchFamily="34" charset="0"/>
                <a:cs typeface="Lato Regular" panose="020F0502020204030203" pitchFamily="34" charset="0"/>
              </a:rPr>
              <a:t>Investment needs for cities extend beyond the reach of public finances</a:t>
            </a:r>
          </a:p>
          <a:p>
            <a:pPr marL="285750" indent="-285750">
              <a:spcAft>
                <a:spcPts val="900"/>
              </a:spcAft>
              <a:buFont typeface="Arial" charset="0"/>
              <a:buChar char="•"/>
            </a:pPr>
            <a:r>
              <a:rPr lang="en-US" dirty="0">
                <a:solidFill>
                  <a:schemeClr val="tx1"/>
                </a:solidFill>
                <a:latin typeface="Lato Regular" panose="020F0502020204030203" pitchFamily="34" charset="0"/>
                <a:ea typeface="Lato Regular" panose="020F0502020204030203" pitchFamily="34" charset="0"/>
                <a:cs typeface="Lato Regular" panose="020F0502020204030203" pitchFamily="34" charset="0"/>
              </a:rPr>
              <a:t>Projections show that investments of $4.1 to $4.3 trillion in urban infrastructure are needed every year</a:t>
            </a:r>
          </a:p>
          <a:p>
            <a:pPr marL="285750" indent="-285750">
              <a:spcAft>
                <a:spcPts val="900"/>
              </a:spcAft>
              <a:buFont typeface="Arial" charset="0"/>
              <a:buChar char="•"/>
            </a:pPr>
            <a:r>
              <a:rPr lang="en-US" dirty="0">
                <a:solidFill>
                  <a:schemeClr val="tx1"/>
                </a:solidFill>
                <a:latin typeface="Lato Regular" panose="020F0502020204030203" pitchFamily="34" charset="0"/>
                <a:ea typeface="Lato Regular" panose="020F0502020204030203" pitchFamily="34" charset="0"/>
                <a:cs typeface="Lato Regular" panose="020F0502020204030203" pitchFamily="34" charset="0"/>
              </a:rPr>
              <a:t>An incremental 9 to 27 percent ($0.4 trillion to $1.1 trillion) needed to be climate resilient</a:t>
            </a:r>
          </a:p>
          <a:p>
            <a:pPr marL="285750" indent="-285750">
              <a:spcAft>
                <a:spcPts val="900"/>
              </a:spcAft>
              <a:buFont typeface="Arial" charset="0"/>
              <a:buChar char="•"/>
            </a:pPr>
            <a:r>
              <a:rPr lang="en-US" dirty="0">
                <a:solidFill>
                  <a:schemeClr val="tx1"/>
                </a:solidFill>
                <a:latin typeface="Lato Regular" panose="020F0502020204030203" pitchFamily="34" charset="0"/>
                <a:ea typeface="Lato Regular" panose="020F0502020204030203" pitchFamily="34" charset="0"/>
                <a:cs typeface="Lato Regular" panose="020F0502020204030203" pitchFamily="34" charset="0"/>
              </a:rPr>
              <a:t>Capital does not flow easily to meet this demand due to lack of knowledge and support from financial services</a:t>
            </a:r>
            <a:endParaRPr lang="en" dirty="0">
              <a:solidFill>
                <a:schemeClr val="tx1"/>
              </a:solidFill>
              <a:latin typeface="Lato Regular" panose="020F0502020204030203" pitchFamily="34" charset="0"/>
              <a:ea typeface="Lato Regular" panose="020F0502020204030203" pitchFamily="34" charset="0"/>
              <a:cs typeface="Lato Regular" panose="020F0502020204030203" pitchFamily="34" charset="0"/>
            </a:endParaRPr>
          </a:p>
        </p:txBody>
      </p:sp>
      <p:grpSp>
        <p:nvGrpSpPr>
          <p:cNvPr id="75" name="Group 74"/>
          <p:cNvGrpSpPr/>
          <p:nvPr/>
        </p:nvGrpSpPr>
        <p:grpSpPr>
          <a:xfrm>
            <a:off x="237436" y="4550390"/>
            <a:ext cx="817469" cy="393452"/>
            <a:chOff x="-358311" y="1913954"/>
            <a:chExt cx="1157832" cy="557270"/>
          </a:xfrm>
        </p:grpSpPr>
        <p:sp>
          <p:nvSpPr>
            <p:cNvPr id="76"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77"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78"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79"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80"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81"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82"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83"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84"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85"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86"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87"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88"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89"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90"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91"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92"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93"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94"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95"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96"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97"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aphicFrame>
        <p:nvGraphicFramePr>
          <p:cNvPr id="2" name="Diagram 1">
            <a:extLst>
              <a:ext uri="{FF2B5EF4-FFF2-40B4-BE49-F238E27FC236}">
                <a16:creationId xmlns:a16="http://schemas.microsoft.com/office/drawing/2014/main" id="{CD0F9C93-8F48-4613-B95D-99CBA5B47E23}"/>
              </a:ext>
            </a:extLst>
          </p:cNvPr>
          <p:cNvGraphicFramePr/>
          <p:nvPr>
            <p:extLst>
              <p:ext uri="{D42A27DB-BD31-4B8C-83A1-F6EECF244321}">
                <p14:modId xmlns:p14="http://schemas.microsoft.com/office/powerpoint/2010/main" val="879842503"/>
              </p:ext>
            </p:extLst>
          </p:nvPr>
        </p:nvGraphicFramePr>
        <p:xfrm>
          <a:off x="-890724" y="39550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ectangle 2">
            <a:extLst>
              <a:ext uri="{FF2B5EF4-FFF2-40B4-BE49-F238E27FC236}">
                <a16:creationId xmlns:a16="http://schemas.microsoft.com/office/drawing/2014/main" id="{4DCAF667-F58E-4A54-98F1-6795CE661C45}"/>
              </a:ext>
            </a:extLst>
          </p:cNvPr>
          <p:cNvSpPr>
            <a:spLocks/>
          </p:cNvSpPr>
          <p:nvPr/>
        </p:nvSpPr>
        <p:spPr bwMode="auto">
          <a:xfrm>
            <a:off x="4439397" y="801830"/>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32" name="Rectangle 31">
            <a:extLst>
              <a:ext uri="{FF2B5EF4-FFF2-40B4-BE49-F238E27FC236}">
                <a16:creationId xmlns:a16="http://schemas.microsoft.com/office/drawing/2014/main" id="{23EEDAAA-7F6D-4106-9645-93BC8C8739C4}"/>
              </a:ext>
            </a:extLst>
          </p:cNvPr>
          <p:cNvSpPr/>
          <p:nvPr/>
        </p:nvSpPr>
        <p:spPr>
          <a:xfrm>
            <a:off x="4439397" y="2022907"/>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Tree>
    <p:extLst>
      <p:ext uri="{BB962C8B-B14F-4D97-AF65-F5344CB8AC3E}">
        <p14:creationId xmlns:p14="http://schemas.microsoft.com/office/powerpoint/2010/main" val="3877293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857" b="8857"/>
          <a:stretch>
            <a:fillRect/>
          </a:stretch>
        </p:blipFill>
        <p:spPr/>
      </p:pic>
      <p:sp>
        <p:nvSpPr>
          <p:cNvPr id="44" name="Line 5"/>
          <p:cNvSpPr>
            <a:spLocks noChangeShapeType="1"/>
          </p:cNvSpPr>
          <p:nvPr/>
        </p:nvSpPr>
        <p:spPr bwMode="auto">
          <a:xfrm>
            <a:off x="561433" y="-655638"/>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24" tIns="45712" rIns="91424" bIns="45712" numCol="1" anchor="t" anchorCtr="0" compatLnSpc="1">
            <a:prstTxWarp prst="textNoShape">
              <a:avLst/>
            </a:prstTxWarp>
          </a:bodyPr>
          <a:lstStyle/>
          <a:p>
            <a:endParaRPr lang="en-US" sz="506"/>
          </a:p>
        </p:txBody>
      </p:sp>
      <p:sp>
        <p:nvSpPr>
          <p:cNvPr id="45" name="Line 6"/>
          <p:cNvSpPr>
            <a:spLocks noChangeShapeType="1"/>
          </p:cNvSpPr>
          <p:nvPr/>
        </p:nvSpPr>
        <p:spPr bwMode="auto">
          <a:xfrm>
            <a:off x="561433" y="-655638"/>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24" tIns="45712" rIns="91424" bIns="45712" numCol="1" anchor="t" anchorCtr="0" compatLnSpc="1">
            <a:prstTxWarp prst="textNoShape">
              <a:avLst/>
            </a:prstTxWarp>
          </a:bodyPr>
          <a:lstStyle/>
          <a:p>
            <a:endParaRPr lang="en-US" sz="506"/>
          </a:p>
        </p:txBody>
      </p:sp>
      <p:sp>
        <p:nvSpPr>
          <p:cNvPr id="190" name="Freeform 189"/>
          <p:cNvSpPr/>
          <p:nvPr/>
        </p:nvSpPr>
        <p:spPr>
          <a:xfrm flipH="1">
            <a:off x="1191" y="0"/>
            <a:ext cx="5725054" cy="5144768"/>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6"/>
          </a:p>
        </p:txBody>
      </p:sp>
      <p:sp>
        <p:nvSpPr>
          <p:cNvPr id="9" name="TextBox 8"/>
          <p:cNvSpPr txBox="1"/>
          <p:nvPr/>
        </p:nvSpPr>
        <p:spPr>
          <a:xfrm>
            <a:off x="656033" y="2013654"/>
            <a:ext cx="3615430" cy="729430"/>
          </a:xfrm>
          <a:prstGeom prst="rect">
            <a:avLst/>
          </a:prstGeom>
          <a:noFill/>
        </p:spPr>
        <p:txBody>
          <a:bodyPr wrap="square" rtlCol="0">
            <a:spAutoFit/>
          </a:bodyPr>
          <a:lstStyle/>
          <a:p>
            <a:pPr>
              <a:lnSpc>
                <a:spcPct val="80000"/>
              </a:lnSpc>
            </a:pPr>
            <a:r>
              <a:rPr lang="en-US" sz="5175" b="1" dirty="0">
                <a:solidFill>
                  <a:schemeClr val="bg1"/>
                </a:solidFill>
                <a:latin typeface="Lato Regular"/>
                <a:cs typeface="Lato Regular"/>
              </a:rPr>
              <a:t>APPENDIX</a:t>
            </a:r>
          </a:p>
        </p:txBody>
      </p:sp>
      <p:sp>
        <p:nvSpPr>
          <p:cNvPr id="10" name="TextBox 9"/>
          <p:cNvSpPr txBox="1"/>
          <p:nvPr/>
        </p:nvSpPr>
        <p:spPr>
          <a:xfrm>
            <a:off x="622615" y="1759329"/>
            <a:ext cx="3451824" cy="253916"/>
          </a:xfrm>
          <a:prstGeom prst="rect">
            <a:avLst/>
          </a:prstGeom>
          <a:noFill/>
        </p:spPr>
        <p:txBody>
          <a:bodyPr wrap="none" rtlCol="0">
            <a:spAutoFit/>
          </a:bodyPr>
          <a:lstStyle/>
          <a:p>
            <a:r>
              <a:rPr lang="en-US" sz="1050" dirty="0">
                <a:solidFill>
                  <a:schemeClr val="bg1"/>
                </a:solidFill>
                <a:latin typeface="Lato Light"/>
                <a:cs typeface="Lato Light"/>
              </a:rPr>
              <a:t>SELECTED LAND VALUE CAPTURE INSTRUMENTS</a:t>
            </a:r>
          </a:p>
        </p:txBody>
      </p:sp>
      <p:sp>
        <p:nvSpPr>
          <p:cNvPr id="11" name="Rectangle 10"/>
          <p:cNvSpPr/>
          <p:nvPr/>
        </p:nvSpPr>
        <p:spPr>
          <a:xfrm>
            <a:off x="498787" y="1817489"/>
            <a:ext cx="55025" cy="218627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600">
              <a:latin typeface="Lato Light"/>
            </a:endParaRPr>
          </a:p>
        </p:txBody>
      </p:sp>
      <p:sp>
        <p:nvSpPr>
          <p:cNvPr id="12" name="TextBox 11"/>
          <p:cNvSpPr txBox="1"/>
          <p:nvPr/>
        </p:nvSpPr>
        <p:spPr>
          <a:xfrm>
            <a:off x="647679" y="2626256"/>
            <a:ext cx="3163476" cy="2018501"/>
          </a:xfrm>
          <a:prstGeom prst="rect">
            <a:avLst/>
          </a:prstGeom>
          <a:noFill/>
        </p:spPr>
        <p:txBody>
          <a:bodyPr wrap="square" rtlCol="0">
            <a:spAutoFit/>
          </a:bodyPr>
          <a:lstStyle/>
          <a:p>
            <a:pPr marL="214313" indent="-214313">
              <a:spcBef>
                <a:spcPts val="450"/>
              </a:spcBef>
              <a:spcAft>
                <a:spcPts val="0"/>
              </a:spcAft>
              <a:buFont typeface="Wingdings" charset="2"/>
              <a:buChar char="v"/>
            </a:pPr>
            <a:r>
              <a:rPr lang="en-US" sz="1200" dirty="0">
                <a:solidFill>
                  <a:schemeClr val="bg1"/>
                </a:solidFill>
              </a:rPr>
              <a:t>Negotiated Exactions</a:t>
            </a:r>
          </a:p>
          <a:p>
            <a:pPr marL="214313" indent="-214313">
              <a:spcBef>
                <a:spcPts val="450"/>
              </a:spcBef>
              <a:spcAft>
                <a:spcPts val="0"/>
              </a:spcAft>
              <a:buFont typeface="Wingdings" charset="2"/>
              <a:buChar char="v"/>
            </a:pPr>
            <a:r>
              <a:rPr lang="en-US" sz="1200" dirty="0">
                <a:solidFill>
                  <a:schemeClr val="bg1"/>
                </a:solidFill>
              </a:rPr>
              <a:t>Impact Fees</a:t>
            </a:r>
          </a:p>
          <a:p>
            <a:pPr marL="214313" indent="-214313">
              <a:spcBef>
                <a:spcPts val="450"/>
              </a:spcBef>
              <a:spcAft>
                <a:spcPts val="0"/>
              </a:spcAft>
              <a:buFont typeface="Wingdings" charset="2"/>
              <a:buChar char="v"/>
            </a:pPr>
            <a:r>
              <a:rPr lang="en-US" sz="1200" dirty="0">
                <a:solidFill>
                  <a:schemeClr val="bg1"/>
                </a:solidFill>
              </a:rPr>
              <a:t>Leveraging Public Assets</a:t>
            </a:r>
          </a:p>
          <a:p>
            <a:pPr marL="214313" indent="-214313">
              <a:spcBef>
                <a:spcPts val="450"/>
              </a:spcBef>
              <a:buFont typeface="Wingdings" charset="2"/>
              <a:buChar char="v"/>
            </a:pPr>
            <a:r>
              <a:rPr lang="en-US" sz="1200" dirty="0">
                <a:solidFill>
                  <a:schemeClr val="bg1"/>
                </a:solidFill>
              </a:rPr>
              <a:t>Sale of Development Rights</a:t>
            </a:r>
          </a:p>
          <a:p>
            <a:pPr marL="214313" indent="-214313">
              <a:spcBef>
                <a:spcPts val="450"/>
              </a:spcBef>
              <a:buFont typeface="Wingdings" charset="2"/>
              <a:buChar char="v"/>
            </a:pPr>
            <a:r>
              <a:rPr lang="en-US" sz="1200" dirty="0">
                <a:solidFill>
                  <a:schemeClr val="bg1"/>
                </a:solidFill>
              </a:rPr>
              <a:t>Land Pooling/Readjustment </a:t>
            </a:r>
          </a:p>
          <a:p>
            <a:pPr marL="214313" indent="-214313">
              <a:spcBef>
                <a:spcPts val="450"/>
              </a:spcBef>
              <a:buFont typeface="Wingdings" charset="2"/>
              <a:buChar char="v"/>
            </a:pPr>
            <a:r>
              <a:rPr lang="en-US" sz="1200" dirty="0">
                <a:solidFill>
                  <a:schemeClr val="bg1"/>
                </a:solidFill>
              </a:rPr>
              <a:t>Land Value Tax</a:t>
            </a:r>
          </a:p>
          <a:p>
            <a:pPr marL="214313" indent="-214313">
              <a:spcBef>
                <a:spcPts val="450"/>
              </a:spcBef>
              <a:spcAft>
                <a:spcPts val="0"/>
              </a:spcAft>
              <a:buFont typeface="Wingdings" charset="2"/>
              <a:buChar char="v"/>
            </a:pPr>
            <a:r>
              <a:rPr lang="en-US" sz="1200" dirty="0">
                <a:solidFill>
                  <a:schemeClr val="bg1"/>
                </a:solidFill>
              </a:rPr>
              <a:t>Betterment Levies</a:t>
            </a:r>
          </a:p>
          <a:p>
            <a:pPr marL="214313" indent="-214313">
              <a:spcBef>
                <a:spcPts val="450"/>
              </a:spcBef>
              <a:spcAft>
                <a:spcPts val="0"/>
              </a:spcAft>
              <a:buFont typeface="Wingdings" charset="2"/>
              <a:buChar char="v"/>
            </a:pPr>
            <a:r>
              <a:rPr lang="en-US" sz="1200" dirty="0">
                <a:solidFill>
                  <a:schemeClr val="bg1"/>
                </a:solidFill>
              </a:rPr>
              <a:t>Tax Increment Financing</a:t>
            </a:r>
          </a:p>
        </p:txBody>
      </p:sp>
      <p:grpSp>
        <p:nvGrpSpPr>
          <p:cNvPr id="15" name="Group 14"/>
          <p:cNvGrpSpPr/>
          <p:nvPr/>
        </p:nvGrpSpPr>
        <p:grpSpPr>
          <a:xfrm>
            <a:off x="237436" y="4550390"/>
            <a:ext cx="817469" cy="393452"/>
            <a:chOff x="-358311" y="1913954"/>
            <a:chExt cx="1157832" cy="557270"/>
          </a:xfrm>
          <a:solidFill>
            <a:schemeClr val="bg1"/>
          </a:solidFill>
        </p:grpSpPr>
        <p:sp>
          <p:nvSpPr>
            <p:cNvPr id="16"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grpFill/>
            <a:ln>
              <a:noFill/>
            </a:ln>
            <a:effectLst/>
            <a:extLst/>
          </p:spPr>
          <p:txBody>
            <a:bodyPr wrap="none" anchor="ctr"/>
            <a:lstStyle/>
            <a:p>
              <a:endParaRPr lang="en-US"/>
            </a:p>
          </p:txBody>
        </p:sp>
        <p:sp>
          <p:nvSpPr>
            <p:cNvPr id="17"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8"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grpFill/>
            <a:ln>
              <a:noFill/>
            </a:ln>
            <a:effectLst/>
            <a:extLst/>
          </p:spPr>
          <p:txBody>
            <a:bodyPr wrap="none" anchor="ctr"/>
            <a:lstStyle/>
            <a:p>
              <a:endParaRPr lang="en-US"/>
            </a:p>
          </p:txBody>
        </p:sp>
        <p:sp>
          <p:nvSpPr>
            <p:cNvPr id="19"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grpFill/>
            <a:ln>
              <a:noFill/>
            </a:ln>
            <a:effectLst/>
            <a:extLst/>
          </p:spPr>
          <p:txBody>
            <a:bodyPr wrap="none" anchor="ctr"/>
            <a:lstStyle/>
            <a:p>
              <a:endParaRPr lang="en-US"/>
            </a:p>
          </p:txBody>
        </p:sp>
        <p:sp>
          <p:nvSpPr>
            <p:cNvPr id="20"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grpFill/>
            <a:ln>
              <a:noFill/>
            </a:ln>
            <a:effectLst/>
            <a:extLst/>
          </p:spPr>
          <p:txBody>
            <a:bodyPr wrap="none" anchor="ctr"/>
            <a:lstStyle/>
            <a:p>
              <a:endParaRPr lang="en-US"/>
            </a:p>
          </p:txBody>
        </p:sp>
        <p:sp>
          <p:nvSpPr>
            <p:cNvPr id="21"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grpFill/>
            <a:ln>
              <a:noFill/>
            </a:ln>
            <a:effectLst/>
            <a:extLst/>
          </p:spPr>
          <p:txBody>
            <a:bodyPr wrap="none" anchor="ctr"/>
            <a:lstStyle/>
            <a:p>
              <a:endParaRPr lang="en-US"/>
            </a:p>
          </p:txBody>
        </p:sp>
        <p:sp>
          <p:nvSpPr>
            <p:cNvPr id="22"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grpFill/>
            <a:ln>
              <a:noFill/>
            </a:ln>
            <a:effectLst/>
            <a:extLst/>
          </p:spPr>
          <p:txBody>
            <a:bodyPr wrap="none" anchor="ctr"/>
            <a:lstStyle/>
            <a:p>
              <a:endParaRPr lang="en-US"/>
            </a:p>
          </p:txBody>
        </p:sp>
        <p:sp>
          <p:nvSpPr>
            <p:cNvPr id="23"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24"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grpFill/>
            <a:ln>
              <a:noFill/>
            </a:ln>
            <a:effectLst/>
            <a:extLst/>
          </p:spPr>
          <p:txBody>
            <a:bodyPr wrap="none" anchor="ctr"/>
            <a:lstStyle/>
            <a:p>
              <a:endParaRPr lang="en-US"/>
            </a:p>
          </p:txBody>
        </p:sp>
        <p:sp>
          <p:nvSpPr>
            <p:cNvPr id="25"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grpFill/>
            <a:ln>
              <a:noFill/>
            </a:ln>
            <a:effectLst/>
            <a:extLst/>
          </p:spPr>
          <p:txBody>
            <a:bodyPr wrap="none" anchor="ctr"/>
            <a:lstStyle/>
            <a:p>
              <a:endParaRPr lang="en-US"/>
            </a:p>
          </p:txBody>
        </p:sp>
        <p:sp>
          <p:nvSpPr>
            <p:cNvPr id="26"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grpFill/>
            <a:ln>
              <a:noFill/>
            </a:ln>
            <a:effectLst/>
            <a:extLst/>
          </p:spPr>
          <p:txBody>
            <a:bodyPr wrap="none" anchor="ctr"/>
            <a:lstStyle/>
            <a:p>
              <a:endParaRPr lang="en-US"/>
            </a:p>
          </p:txBody>
        </p:sp>
        <p:sp>
          <p:nvSpPr>
            <p:cNvPr id="27"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grpFill/>
            <a:ln>
              <a:noFill/>
            </a:ln>
            <a:effectLst/>
            <a:extLst/>
          </p:spPr>
          <p:txBody>
            <a:bodyPr wrap="none" anchor="ctr"/>
            <a:lstStyle/>
            <a:p>
              <a:endParaRPr lang="en-US"/>
            </a:p>
          </p:txBody>
        </p:sp>
        <p:sp>
          <p:nvSpPr>
            <p:cNvPr id="28"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grpFill/>
            <a:ln>
              <a:noFill/>
            </a:ln>
            <a:effectLst/>
            <a:extLst/>
          </p:spPr>
          <p:txBody>
            <a:bodyPr wrap="none" anchor="ctr"/>
            <a:lstStyle/>
            <a:p>
              <a:endParaRPr lang="en-US"/>
            </a:p>
          </p:txBody>
        </p:sp>
        <p:sp>
          <p:nvSpPr>
            <p:cNvPr id="29"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grpFill/>
            <a:ln>
              <a:noFill/>
            </a:ln>
            <a:effectLst/>
            <a:extLst/>
          </p:spPr>
          <p:txBody>
            <a:bodyPr wrap="none" anchor="ctr"/>
            <a:lstStyle/>
            <a:p>
              <a:endParaRPr lang="en-US"/>
            </a:p>
          </p:txBody>
        </p:sp>
        <p:sp>
          <p:nvSpPr>
            <p:cNvPr id="30"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grpFill/>
            <a:ln>
              <a:noFill/>
            </a:ln>
            <a:effectLst/>
            <a:extLst/>
          </p:spPr>
          <p:txBody>
            <a:bodyPr wrap="none" anchor="ctr"/>
            <a:lstStyle/>
            <a:p>
              <a:endParaRPr lang="en-US"/>
            </a:p>
          </p:txBody>
        </p:sp>
        <p:sp>
          <p:nvSpPr>
            <p:cNvPr id="31"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grpFill/>
            <a:ln>
              <a:noFill/>
            </a:ln>
            <a:effectLst/>
            <a:extLst/>
          </p:spPr>
          <p:txBody>
            <a:bodyPr wrap="none" anchor="ctr"/>
            <a:lstStyle/>
            <a:p>
              <a:endParaRPr lang="en-US"/>
            </a:p>
          </p:txBody>
        </p:sp>
        <p:sp>
          <p:nvSpPr>
            <p:cNvPr id="32"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grpFill/>
            <a:ln>
              <a:noFill/>
            </a:ln>
            <a:effectLst/>
            <a:extLst/>
          </p:spPr>
          <p:txBody>
            <a:bodyPr wrap="none" anchor="ctr"/>
            <a:lstStyle/>
            <a:p>
              <a:endParaRPr lang="en-US"/>
            </a:p>
          </p:txBody>
        </p:sp>
        <p:sp>
          <p:nvSpPr>
            <p:cNvPr id="33"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grpFill/>
            <a:ln>
              <a:noFill/>
            </a:ln>
            <a:effectLst/>
            <a:extLst/>
          </p:spPr>
          <p:txBody>
            <a:bodyPr wrap="none" anchor="ctr"/>
            <a:lstStyle/>
            <a:p>
              <a:endParaRPr lang="en-US"/>
            </a:p>
          </p:txBody>
        </p:sp>
        <p:sp>
          <p:nvSpPr>
            <p:cNvPr id="34"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grpFill/>
            <a:ln>
              <a:noFill/>
            </a:ln>
            <a:effectLst/>
            <a:extLst/>
          </p:spPr>
          <p:txBody>
            <a:bodyPr wrap="none" anchor="ctr"/>
            <a:lstStyle/>
            <a:p>
              <a:endParaRPr lang="en-US"/>
            </a:p>
          </p:txBody>
        </p:sp>
        <p:sp>
          <p:nvSpPr>
            <p:cNvPr id="35"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grpFill/>
            <a:ln>
              <a:noFill/>
            </a:ln>
            <a:effectLst/>
            <a:extLst/>
          </p:spPr>
          <p:txBody>
            <a:bodyPr wrap="none" anchor="ctr"/>
            <a:lstStyle/>
            <a:p>
              <a:endParaRPr lang="en-US"/>
            </a:p>
          </p:txBody>
        </p:sp>
        <p:sp>
          <p:nvSpPr>
            <p:cNvPr id="36"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grpFill/>
            <a:ln>
              <a:noFill/>
            </a:ln>
            <a:effectLst/>
            <a:extLst/>
          </p:spPr>
          <p:txBody>
            <a:bodyPr wrap="none" anchor="ctr"/>
            <a:lstStyle/>
            <a:p>
              <a:endParaRPr lang="en-US"/>
            </a:p>
          </p:txBody>
        </p:sp>
        <p:sp>
          <p:nvSpPr>
            <p:cNvPr id="37"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778975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6" name="Rectangle 65"/>
          <p:cNvSpPr>
            <a:spLocks/>
          </p:cNvSpPr>
          <p:nvPr/>
        </p:nvSpPr>
        <p:spPr bwMode="auto">
          <a:xfrm>
            <a:off x="665318" y="407684"/>
            <a:ext cx="4223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2400" spc="-1" dirty="0">
                <a:solidFill>
                  <a:schemeClr val="bg1"/>
                </a:solidFill>
                <a:uFill>
                  <a:solidFill>
                    <a:srgbClr val="FFFFFF"/>
                  </a:solidFill>
                </a:uFill>
                <a:latin typeface="Lato" charset="0"/>
                <a:ea typeface="Lato" charset="0"/>
                <a:cs typeface="Lato" charset="0"/>
              </a:rPr>
              <a:t>Negotiated Exaction: </a:t>
            </a:r>
            <a:r>
              <a:rPr lang="en-US" sz="2400" i="1" spc="-1" dirty="0">
                <a:solidFill>
                  <a:schemeClr val="bg1"/>
                </a:solidFill>
                <a:uFill>
                  <a:solidFill>
                    <a:srgbClr val="FFFFFF"/>
                  </a:solidFill>
                </a:uFill>
                <a:latin typeface="Lato" charset="0"/>
                <a:ea typeface="Lato" charset="0"/>
                <a:cs typeface="Lato" charset="0"/>
              </a:rPr>
              <a:t>Overview</a:t>
            </a:r>
            <a:endParaRPr lang="x-none" sz="2400" i="1" spc="-1" dirty="0">
              <a:solidFill>
                <a:schemeClr val="bg1"/>
              </a:solidFill>
              <a:uFill>
                <a:solidFill>
                  <a:srgbClr val="FFFFFF"/>
                </a:solidFill>
              </a:uFill>
              <a:latin typeface="Lato" charset="0"/>
              <a:ea typeface="Lato" charset="0"/>
              <a:cs typeface="Lato" charset="0"/>
            </a:endParaRPr>
          </a:p>
        </p:txBody>
      </p:sp>
      <p:sp>
        <p:nvSpPr>
          <p:cNvPr id="67" name="Rectangle 66"/>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69" name="Rectangle 68"/>
          <p:cNvSpPr/>
          <p:nvPr/>
        </p:nvSpPr>
        <p:spPr>
          <a:xfrm>
            <a:off x="656035" y="818731"/>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32" name="Rectangle 31"/>
          <p:cNvSpPr/>
          <p:nvPr/>
        </p:nvSpPr>
        <p:spPr>
          <a:xfrm>
            <a:off x="665318" y="1226917"/>
            <a:ext cx="8027269" cy="2841804"/>
          </a:xfrm>
          <a:prstGeom prst="rect">
            <a:avLst/>
          </a:prstGeom>
        </p:spPr>
        <p:txBody>
          <a:bodyPr wrap="square">
            <a:spAutoFit/>
          </a:bodyPr>
          <a:lstStyle/>
          <a:p>
            <a:pPr marL="1080">
              <a:spcBef>
                <a:spcPts val="1350"/>
              </a:spcBef>
              <a:buClr>
                <a:srgbClr val="000000"/>
              </a:buClr>
            </a:pPr>
            <a:r>
              <a:rPr lang="en-US" sz="1200" b="1" spc="-1" dirty="0">
                <a:solidFill>
                  <a:schemeClr val="accent5"/>
                </a:solidFill>
                <a:uFill>
                  <a:solidFill>
                    <a:srgbClr val="FFFFFF"/>
                  </a:solidFill>
                </a:uFill>
                <a:latin typeface="Lato" charset="0"/>
                <a:ea typeface="Lato" charset="0"/>
                <a:cs typeface="Lato" charset="0"/>
              </a:rPr>
              <a:t>DESCRIPTION</a:t>
            </a:r>
            <a:endParaRPr lang="en-US" sz="1800" b="1" spc="-1" dirty="0">
              <a:solidFill>
                <a:schemeClr val="accent5"/>
              </a:solidFill>
              <a:uFill>
                <a:solidFill>
                  <a:srgbClr val="FFFFFF"/>
                </a:solidFill>
              </a:uFill>
              <a:latin typeface="Lato" charset="0"/>
              <a:ea typeface="Lato" charset="0"/>
              <a:cs typeface="Lato" charset="0"/>
            </a:endParaRP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In-kind (land, improvement) or cash contribution by a developer to foster infrastructure upgrades related to a proposed real estate project (to that end, </a:t>
            </a:r>
            <a:r>
              <a:rPr lang="en-US" sz="1200" i="1" spc="-1" dirty="0">
                <a:solidFill>
                  <a:schemeClr val="bg1"/>
                </a:solidFill>
                <a:uFill>
                  <a:solidFill>
                    <a:srgbClr val="FFFFFF"/>
                  </a:solidFill>
                </a:uFill>
                <a:latin typeface="Lato" charset="0"/>
                <a:ea typeface="Lato" charset="0"/>
                <a:cs typeface="Lato" charset="0"/>
              </a:rPr>
              <a:t>Exactions</a:t>
            </a:r>
            <a:r>
              <a:rPr lang="en-US" sz="1200" spc="-1" dirty="0">
                <a:solidFill>
                  <a:schemeClr val="bg1"/>
                </a:solidFill>
                <a:uFill>
                  <a:solidFill>
                    <a:srgbClr val="FFFFFF"/>
                  </a:solidFill>
                </a:uFill>
                <a:latin typeface="Lato" charset="0"/>
                <a:ea typeface="Lato" charset="0"/>
                <a:cs typeface="Lato" charset="0"/>
              </a:rPr>
              <a:t> are similar in principle to </a:t>
            </a:r>
            <a:r>
              <a:rPr lang="en-US" sz="1200" i="1" spc="-1" dirty="0">
                <a:solidFill>
                  <a:schemeClr val="bg1"/>
                </a:solidFill>
                <a:uFill>
                  <a:solidFill>
                    <a:srgbClr val="FFFFFF"/>
                  </a:solidFill>
                </a:uFill>
                <a:latin typeface="Lato" charset="0"/>
                <a:ea typeface="Lato" charset="0"/>
                <a:cs typeface="Lato" charset="0"/>
              </a:rPr>
              <a:t>Impact Fees</a:t>
            </a:r>
            <a:r>
              <a:rPr lang="en-US" sz="1200" spc="-1" dirty="0">
                <a:solidFill>
                  <a:schemeClr val="bg1"/>
                </a:solidFill>
                <a:uFill>
                  <a:solidFill>
                    <a:srgbClr val="FFFFFF"/>
                  </a:solidFill>
                </a:uFill>
                <a:latin typeface="Lato" charset="0"/>
                <a:ea typeface="Lato" charset="0"/>
                <a:cs typeface="Lato" charset="0"/>
              </a:rPr>
              <a:t>).</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It typically works as a payment for building exemptions (higher land use, density, or eased construction norms) or other forms of development-enabling certifications.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In contrast to </a:t>
            </a:r>
            <a:r>
              <a:rPr lang="en-US" sz="1200" i="1" spc="-1" dirty="0">
                <a:solidFill>
                  <a:schemeClr val="bg1"/>
                </a:solidFill>
                <a:uFill>
                  <a:solidFill>
                    <a:srgbClr val="FFFFFF"/>
                  </a:solidFill>
                </a:uFill>
                <a:latin typeface="Lato" charset="0"/>
                <a:ea typeface="Lato" charset="0"/>
                <a:cs typeface="Lato" charset="0"/>
              </a:rPr>
              <a:t>Impact Fees </a:t>
            </a:r>
            <a:r>
              <a:rPr lang="en-US" sz="1200" spc="-1" dirty="0">
                <a:solidFill>
                  <a:schemeClr val="bg1"/>
                </a:solidFill>
                <a:uFill>
                  <a:solidFill>
                    <a:srgbClr val="FFFFFF"/>
                  </a:solidFill>
                </a:uFill>
                <a:latin typeface="Lato" charset="0"/>
                <a:ea typeface="Lato" charset="0"/>
                <a:cs typeface="Lato" charset="0"/>
              </a:rPr>
              <a:t>(that are applied systemwide on a formula basis),  </a:t>
            </a:r>
            <a:r>
              <a:rPr lang="en-US" sz="1200" i="1" spc="-1" dirty="0">
                <a:solidFill>
                  <a:schemeClr val="bg1"/>
                </a:solidFill>
                <a:uFill>
                  <a:solidFill>
                    <a:srgbClr val="FFFFFF"/>
                  </a:solidFill>
                </a:uFill>
                <a:latin typeface="Lato" charset="0"/>
                <a:ea typeface="Lato" charset="0"/>
                <a:cs typeface="Lato" charset="0"/>
              </a:rPr>
              <a:t>Exactions</a:t>
            </a:r>
            <a:r>
              <a:rPr lang="en-US" sz="1200" spc="-1" dirty="0">
                <a:solidFill>
                  <a:schemeClr val="bg1"/>
                </a:solidFill>
                <a:uFill>
                  <a:solidFill>
                    <a:srgbClr val="FFFFFF"/>
                  </a:solidFill>
                </a:uFill>
                <a:latin typeface="Lato" charset="0"/>
                <a:ea typeface="Lato" charset="0"/>
                <a:cs typeface="Lato" charset="0"/>
              </a:rPr>
              <a:t> are typically applied case by case through a </a:t>
            </a:r>
            <a:r>
              <a:rPr lang="en-US" sz="1200" i="1" spc="-1" dirty="0">
                <a:solidFill>
                  <a:schemeClr val="bg1"/>
                </a:solidFill>
                <a:uFill>
                  <a:solidFill>
                    <a:srgbClr val="FFFFFF"/>
                  </a:solidFill>
                </a:uFill>
                <a:latin typeface="Lato" charset="0"/>
                <a:ea typeface="Lato" charset="0"/>
                <a:cs typeface="Lato" charset="0"/>
              </a:rPr>
              <a:t>vis-a-vis </a:t>
            </a:r>
            <a:r>
              <a:rPr lang="en-US" sz="1200" spc="-1" dirty="0">
                <a:solidFill>
                  <a:schemeClr val="bg1"/>
                </a:solidFill>
                <a:uFill>
                  <a:solidFill>
                    <a:srgbClr val="FFFFFF"/>
                  </a:solidFill>
                </a:uFill>
                <a:latin typeface="Lato" charset="0"/>
                <a:ea typeface="Lato" charset="0"/>
                <a:cs typeface="Lato" charset="0"/>
              </a:rPr>
              <a:t>negotiated transaction.</a:t>
            </a:r>
          </a:p>
          <a:p>
            <a:pPr marL="1080">
              <a:spcBef>
                <a:spcPts val="1350"/>
              </a:spcBef>
              <a:buClr>
                <a:srgbClr val="000000"/>
              </a:buClr>
            </a:pPr>
            <a:r>
              <a:rPr lang="en-US" sz="1200" b="1" spc="-1" dirty="0">
                <a:solidFill>
                  <a:schemeClr val="accent5"/>
                </a:solidFill>
                <a:uFill>
                  <a:solidFill>
                    <a:srgbClr val="FFFFFF"/>
                  </a:solidFill>
                </a:uFill>
                <a:latin typeface="Lato" charset="0"/>
                <a:ea typeface="Lato" charset="0"/>
                <a:cs typeface="Lato" charset="0"/>
              </a:rPr>
              <a:t>KEY REQUIREMENTS / IMPLEMENTATION FACTORS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Clear land use and town-planning regulations and rigid construction norms (for setting baseline conditions).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Local government’s capacity in planning and implementation (to be able to fulfill infrastructure obligations).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Rigid public outreach approach to explain what standard building/land use regulations are traded for.</a:t>
            </a:r>
          </a:p>
        </p:txBody>
      </p:sp>
      <p:grpSp>
        <p:nvGrpSpPr>
          <p:cNvPr id="8" name="Group 7"/>
          <p:cNvGrpSpPr/>
          <p:nvPr/>
        </p:nvGrpSpPr>
        <p:grpSpPr>
          <a:xfrm>
            <a:off x="237436" y="4550390"/>
            <a:ext cx="817469" cy="393452"/>
            <a:chOff x="-358311" y="1913954"/>
            <a:chExt cx="1157832" cy="557270"/>
          </a:xfrm>
          <a:solidFill>
            <a:schemeClr val="bg1"/>
          </a:solidFill>
        </p:grpSpPr>
        <p:sp>
          <p:nvSpPr>
            <p:cNvPr id="9"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grpFill/>
            <a:ln>
              <a:noFill/>
            </a:ln>
            <a:effectLst/>
            <a:extLst/>
          </p:spPr>
          <p:txBody>
            <a:bodyPr wrap="none" anchor="ctr"/>
            <a:lstStyle/>
            <a:p>
              <a:endParaRPr lang="en-US"/>
            </a:p>
          </p:txBody>
        </p:sp>
        <p:sp>
          <p:nvSpPr>
            <p:cNvPr id="10"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1"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grpFill/>
            <a:ln>
              <a:noFill/>
            </a:ln>
            <a:effectLst/>
            <a:extLst/>
          </p:spPr>
          <p:txBody>
            <a:bodyPr wrap="none" anchor="ctr"/>
            <a:lstStyle/>
            <a:p>
              <a:endParaRPr lang="en-US"/>
            </a:p>
          </p:txBody>
        </p:sp>
        <p:sp>
          <p:nvSpPr>
            <p:cNvPr id="12"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grpFill/>
            <a:ln>
              <a:noFill/>
            </a:ln>
            <a:effectLst/>
            <a:extLst/>
          </p:spPr>
          <p:txBody>
            <a:bodyPr wrap="none" anchor="ctr"/>
            <a:lstStyle/>
            <a:p>
              <a:endParaRPr lang="en-US"/>
            </a:p>
          </p:txBody>
        </p:sp>
        <p:sp>
          <p:nvSpPr>
            <p:cNvPr id="13"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grpFill/>
            <a:ln>
              <a:noFill/>
            </a:ln>
            <a:effectLst/>
            <a:extLst/>
          </p:spPr>
          <p:txBody>
            <a:bodyPr wrap="none" anchor="ctr"/>
            <a:lstStyle/>
            <a:p>
              <a:endParaRPr lang="en-US"/>
            </a:p>
          </p:txBody>
        </p:sp>
        <p:sp>
          <p:nvSpPr>
            <p:cNvPr id="14"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grpFill/>
            <a:ln>
              <a:noFill/>
            </a:ln>
            <a:effectLst/>
            <a:extLst/>
          </p:spPr>
          <p:txBody>
            <a:bodyPr wrap="none" anchor="ctr"/>
            <a:lstStyle/>
            <a:p>
              <a:endParaRPr lang="en-US"/>
            </a:p>
          </p:txBody>
        </p:sp>
        <p:sp>
          <p:nvSpPr>
            <p:cNvPr id="15"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grpFill/>
            <a:ln>
              <a:noFill/>
            </a:ln>
            <a:effectLst/>
            <a:extLst/>
          </p:spPr>
          <p:txBody>
            <a:bodyPr wrap="none" anchor="ctr"/>
            <a:lstStyle/>
            <a:p>
              <a:endParaRPr lang="en-US"/>
            </a:p>
          </p:txBody>
        </p:sp>
        <p:sp>
          <p:nvSpPr>
            <p:cNvPr id="16"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7"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grpFill/>
            <a:ln>
              <a:noFill/>
            </a:ln>
            <a:effectLst/>
            <a:extLst/>
          </p:spPr>
          <p:txBody>
            <a:bodyPr wrap="none" anchor="ctr"/>
            <a:lstStyle/>
            <a:p>
              <a:endParaRPr lang="en-US"/>
            </a:p>
          </p:txBody>
        </p:sp>
        <p:sp>
          <p:nvSpPr>
            <p:cNvPr id="18"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grpFill/>
            <a:ln>
              <a:noFill/>
            </a:ln>
            <a:effectLst/>
            <a:extLst/>
          </p:spPr>
          <p:txBody>
            <a:bodyPr wrap="none" anchor="ctr"/>
            <a:lstStyle/>
            <a:p>
              <a:endParaRPr lang="en-US"/>
            </a:p>
          </p:txBody>
        </p:sp>
        <p:sp>
          <p:nvSpPr>
            <p:cNvPr id="19"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grpFill/>
            <a:ln>
              <a:noFill/>
            </a:ln>
            <a:effectLst/>
            <a:extLst/>
          </p:spPr>
          <p:txBody>
            <a:bodyPr wrap="none" anchor="ctr"/>
            <a:lstStyle/>
            <a:p>
              <a:endParaRPr lang="en-US"/>
            </a:p>
          </p:txBody>
        </p:sp>
        <p:sp>
          <p:nvSpPr>
            <p:cNvPr id="20"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grpFill/>
            <a:ln>
              <a:noFill/>
            </a:ln>
            <a:effectLst/>
            <a:extLst/>
          </p:spPr>
          <p:txBody>
            <a:bodyPr wrap="none" anchor="ctr"/>
            <a:lstStyle/>
            <a:p>
              <a:endParaRPr lang="en-US"/>
            </a:p>
          </p:txBody>
        </p:sp>
        <p:sp>
          <p:nvSpPr>
            <p:cNvPr id="21"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grpFill/>
            <a:ln>
              <a:noFill/>
            </a:ln>
            <a:effectLst/>
            <a:extLst/>
          </p:spPr>
          <p:txBody>
            <a:bodyPr wrap="none" anchor="ctr"/>
            <a:lstStyle/>
            <a:p>
              <a:endParaRPr lang="en-US"/>
            </a:p>
          </p:txBody>
        </p:sp>
        <p:sp>
          <p:nvSpPr>
            <p:cNvPr id="22"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grpFill/>
            <a:ln>
              <a:noFill/>
            </a:ln>
            <a:effectLst/>
            <a:extLst/>
          </p:spPr>
          <p:txBody>
            <a:bodyPr wrap="none" anchor="ctr"/>
            <a:lstStyle/>
            <a:p>
              <a:endParaRPr lang="en-US"/>
            </a:p>
          </p:txBody>
        </p:sp>
        <p:sp>
          <p:nvSpPr>
            <p:cNvPr id="23"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grpFill/>
            <a:ln>
              <a:noFill/>
            </a:ln>
            <a:effectLst/>
            <a:extLst/>
          </p:spPr>
          <p:txBody>
            <a:bodyPr wrap="none" anchor="ctr"/>
            <a:lstStyle/>
            <a:p>
              <a:endParaRPr lang="en-US"/>
            </a:p>
          </p:txBody>
        </p:sp>
        <p:sp>
          <p:nvSpPr>
            <p:cNvPr id="24"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grpFill/>
            <a:ln>
              <a:noFill/>
            </a:ln>
            <a:effectLst/>
            <a:extLst/>
          </p:spPr>
          <p:txBody>
            <a:bodyPr wrap="none" anchor="ctr"/>
            <a:lstStyle/>
            <a:p>
              <a:endParaRPr lang="en-US"/>
            </a:p>
          </p:txBody>
        </p:sp>
        <p:sp>
          <p:nvSpPr>
            <p:cNvPr id="25"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grpFill/>
            <a:ln>
              <a:noFill/>
            </a:ln>
            <a:effectLst/>
            <a:extLst/>
          </p:spPr>
          <p:txBody>
            <a:bodyPr wrap="none" anchor="ctr"/>
            <a:lstStyle/>
            <a:p>
              <a:endParaRPr lang="en-US"/>
            </a:p>
          </p:txBody>
        </p:sp>
        <p:sp>
          <p:nvSpPr>
            <p:cNvPr id="26"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grpFill/>
            <a:ln>
              <a:noFill/>
            </a:ln>
            <a:effectLst/>
            <a:extLst/>
          </p:spPr>
          <p:txBody>
            <a:bodyPr wrap="none" anchor="ctr"/>
            <a:lstStyle/>
            <a:p>
              <a:endParaRPr lang="en-US"/>
            </a:p>
          </p:txBody>
        </p:sp>
        <p:sp>
          <p:nvSpPr>
            <p:cNvPr id="27"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grpFill/>
            <a:ln>
              <a:noFill/>
            </a:ln>
            <a:effectLst/>
            <a:extLst/>
          </p:spPr>
          <p:txBody>
            <a:bodyPr wrap="none" anchor="ctr"/>
            <a:lstStyle/>
            <a:p>
              <a:endParaRPr lang="en-US"/>
            </a:p>
          </p:txBody>
        </p:sp>
        <p:sp>
          <p:nvSpPr>
            <p:cNvPr id="28"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grpFill/>
            <a:ln>
              <a:noFill/>
            </a:ln>
            <a:effectLst/>
            <a:extLst/>
          </p:spPr>
          <p:txBody>
            <a:bodyPr wrap="none" anchor="ctr"/>
            <a:lstStyle/>
            <a:p>
              <a:endParaRPr lang="en-US"/>
            </a:p>
          </p:txBody>
        </p:sp>
        <p:sp>
          <p:nvSpPr>
            <p:cNvPr id="29"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grpFill/>
            <a:ln>
              <a:noFill/>
            </a:ln>
            <a:effectLst/>
            <a:extLst/>
          </p:spPr>
          <p:txBody>
            <a:bodyPr wrap="none" anchor="ctr"/>
            <a:lstStyle/>
            <a:p>
              <a:endParaRPr lang="en-US"/>
            </a:p>
          </p:txBody>
        </p:sp>
        <p:sp>
          <p:nvSpPr>
            <p:cNvPr id="30"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7093252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0"/>
          <p:cNvSpPr>
            <a:spLocks/>
          </p:cNvSpPr>
          <p:nvPr/>
        </p:nvSpPr>
        <p:spPr bwMode="auto">
          <a:xfrm>
            <a:off x="1191" y="1"/>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53" name="Rectangle 1"/>
          <p:cNvSpPr>
            <a:spLocks/>
          </p:cNvSpPr>
          <p:nvPr/>
        </p:nvSpPr>
        <p:spPr bwMode="auto">
          <a:xfrm>
            <a:off x="640848" y="444370"/>
            <a:ext cx="42609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1800" spc="-1" dirty="0">
                <a:solidFill>
                  <a:schemeClr val="bg1"/>
                </a:solidFill>
                <a:uFill>
                  <a:solidFill>
                    <a:srgbClr val="FFFFFF"/>
                  </a:solidFill>
                </a:uFill>
                <a:latin typeface="Century Gothic" panose="020B0502020202020204" pitchFamily="34" charset="0"/>
                <a:ea typeface="Lato" charset="0"/>
                <a:cs typeface="Lato" charset="0"/>
              </a:rPr>
              <a:t>Negotiated Exaction: </a:t>
            </a:r>
            <a:r>
              <a:rPr lang="en-US" sz="1800" i="1" spc="-1" dirty="0">
                <a:solidFill>
                  <a:schemeClr val="bg1"/>
                </a:solidFill>
                <a:uFill>
                  <a:solidFill>
                    <a:srgbClr val="FFFFFF"/>
                  </a:solidFill>
                </a:uFill>
                <a:latin typeface="Century Gothic" panose="020B0502020202020204" pitchFamily="34" charset="0"/>
                <a:ea typeface="Lato" charset="0"/>
                <a:cs typeface="Lato" charset="0"/>
              </a:rPr>
              <a:t>Lessons Learned</a:t>
            </a:r>
            <a:endParaRPr lang="x-none" sz="1800"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85" name="Rectangle 84"/>
          <p:cNvSpPr/>
          <p:nvPr/>
        </p:nvSpPr>
        <p:spPr>
          <a:xfrm>
            <a:off x="4878273" y="1285215"/>
            <a:ext cx="3172722" cy="3252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86" name="Rectangle 85"/>
          <p:cNvSpPr/>
          <p:nvPr/>
        </p:nvSpPr>
        <p:spPr>
          <a:xfrm>
            <a:off x="4878273" y="1285215"/>
            <a:ext cx="3172722" cy="419072"/>
          </a:xfrm>
          <a:prstGeom prst="rect">
            <a:avLst/>
          </a:prstGeom>
          <a:solidFill>
            <a:srgbClr val="FC7D0B"/>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600" dirty="0">
                <a:solidFill>
                  <a:schemeClr val="bg1"/>
                </a:solidFill>
                <a:latin typeface="Lato Regular"/>
                <a:cs typeface="Lato Regular"/>
              </a:rPr>
              <a:t>OPPORTUNITIES</a:t>
            </a:r>
            <a:endParaRPr lang="en-US" sz="506" dirty="0">
              <a:solidFill>
                <a:schemeClr val="bg1"/>
              </a:solidFill>
              <a:latin typeface="Lato Regular"/>
              <a:cs typeface="Lato Regular"/>
            </a:endParaRPr>
          </a:p>
        </p:txBody>
      </p:sp>
      <p:sp>
        <p:nvSpPr>
          <p:cNvPr id="119" name="Rectangle 118"/>
          <p:cNvSpPr/>
          <p:nvPr/>
        </p:nvSpPr>
        <p:spPr>
          <a:xfrm>
            <a:off x="1105534" y="1285214"/>
            <a:ext cx="3172722" cy="32520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120" name="Rectangle 119"/>
          <p:cNvSpPr/>
          <p:nvPr/>
        </p:nvSpPr>
        <p:spPr>
          <a:xfrm>
            <a:off x="1105533" y="1285215"/>
            <a:ext cx="3172722" cy="419072"/>
          </a:xfrm>
          <a:prstGeom prst="rect">
            <a:avLst/>
          </a:prstGeom>
          <a:solidFill>
            <a:srgbClr val="57606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600" dirty="0">
                <a:solidFill>
                  <a:schemeClr val="bg1"/>
                </a:solidFill>
                <a:latin typeface="Lato Regular"/>
                <a:cs typeface="Lato Regular"/>
              </a:rPr>
              <a:t>CHALLENGES</a:t>
            </a:r>
          </a:p>
        </p:txBody>
      </p:sp>
      <p:sp>
        <p:nvSpPr>
          <p:cNvPr id="25" name="TextBox 24"/>
          <p:cNvSpPr txBox="1"/>
          <p:nvPr/>
        </p:nvSpPr>
        <p:spPr>
          <a:xfrm>
            <a:off x="5056583" y="1897859"/>
            <a:ext cx="2856969" cy="1033681"/>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50" dirty="0">
                <a:solidFill>
                  <a:schemeClr val="tx2"/>
                </a:solidFill>
                <a:latin typeface="Lato" charset="0"/>
                <a:ea typeface="Lato" charset="0"/>
                <a:cs typeface="Lato" charset="0"/>
              </a:rPr>
              <a:t>Straightforward two-way transaction</a:t>
            </a:r>
          </a:p>
          <a:p>
            <a:pPr marL="171450" lvl="1" indent="-171450" defTabSz="566738">
              <a:lnSpc>
                <a:spcPct val="110000"/>
              </a:lnSpc>
              <a:spcBef>
                <a:spcPts val="600"/>
              </a:spcBef>
              <a:buFont typeface="Wingdings" charset="2"/>
              <a:buChar char="§"/>
            </a:pPr>
            <a:r>
              <a:rPr lang="en-US" sz="1050" dirty="0">
                <a:solidFill>
                  <a:schemeClr val="tx2"/>
                </a:solidFill>
                <a:latin typeface="Lato" charset="0"/>
                <a:ea typeface="Lato" charset="0"/>
                <a:cs typeface="Lato" charset="0"/>
              </a:rPr>
              <a:t>Minimal fiscal impact</a:t>
            </a:r>
          </a:p>
          <a:p>
            <a:pPr marL="171450" lvl="1" indent="-171450" defTabSz="566738">
              <a:lnSpc>
                <a:spcPct val="110000"/>
              </a:lnSpc>
              <a:spcBef>
                <a:spcPts val="600"/>
              </a:spcBef>
              <a:buFont typeface="Wingdings" charset="2"/>
              <a:buChar char="§"/>
            </a:pPr>
            <a:r>
              <a:rPr lang="en-US" sz="1050" dirty="0">
                <a:solidFill>
                  <a:schemeClr val="tx2"/>
                </a:solidFill>
                <a:latin typeface="Lato" charset="0"/>
                <a:ea typeface="Lato" charset="0"/>
                <a:cs typeface="Lato" charset="0"/>
              </a:rPr>
              <a:t>Minimum framework regulatory arrangements needed. Transaction can be fully structured with </a:t>
            </a:r>
            <a:r>
              <a:rPr lang="en-US" sz="1050" i="1" dirty="0">
                <a:solidFill>
                  <a:schemeClr val="tx2"/>
                </a:solidFill>
                <a:latin typeface="Lato" charset="0"/>
                <a:ea typeface="Lato" charset="0"/>
                <a:cs typeface="Lato" charset="0"/>
              </a:rPr>
              <a:t>ad hoc </a:t>
            </a:r>
            <a:r>
              <a:rPr lang="en-US" sz="1050" dirty="0">
                <a:solidFill>
                  <a:schemeClr val="tx2"/>
                </a:solidFill>
                <a:latin typeface="Lato" charset="0"/>
                <a:ea typeface="Lato" charset="0"/>
                <a:cs typeface="Lato" charset="0"/>
              </a:rPr>
              <a:t>deal terms</a:t>
            </a:r>
          </a:p>
        </p:txBody>
      </p:sp>
      <p:sp>
        <p:nvSpPr>
          <p:cNvPr id="29" name="TextBox 28"/>
          <p:cNvSpPr txBox="1"/>
          <p:nvPr/>
        </p:nvSpPr>
        <p:spPr>
          <a:xfrm>
            <a:off x="1271683" y="1897859"/>
            <a:ext cx="2856969" cy="2448747"/>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50" dirty="0">
                <a:solidFill>
                  <a:schemeClr val="tx2"/>
                </a:solidFill>
                <a:latin typeface="Lato" charset="0"/>
                <a:ea typeface="Lato" charset="0"/>
                <a:cs typeface="Lato" charset="0"/>
              </a:rPr>
              <a:t>As long as exactions are negotiated on case by case, entry barriers to development projects are less predictable</a:t>
            </a:r>
          </a:p>
          <a:p>
            <a:pPr marL="171450" lvl="1" indent="-171450" defTabSz="566738">
              <a:lnSpc>
                <a:spcPct val="110000"/>
              </a:lnSpc>
              <a:spcBef>
                <a:spcPts val="600"/>
              </a:spcBef>
              <a:buFont typeface="Wingdings" charset="2"/>
              <a:buChar char="§"/>
            </a:pPr>
            <a:r>
              <a:rPr lang="en-US" sz="1050" dirty="0">
                <a:solidFill>
                  <a:schemeClr val="tx2"/>
                </a:solidFill>
                <a:latin typeface="Lato" charset="0"/>
                <a:ea typeface="Lato" charset="0"/>
                <a:cs typeface="Lato" charset="0"/>
              </a:rPr>
              <a:t>Regulatory exemptions traded for development permits may fail to generate enough public good outside of a project itself. Infrastructure upgrades and related development with “eased regulations” shall generate wider public benefit and justify diversion from standard regulations</a:t>
            </a:r>
          </a:p>
          <a:p>
            <a:pPr marL="171450" lvl="1" indent="-171450" defTabSz="566738">
              <a:lnSpc>
                <a:spcPct val="110000"/>
              </a:lnSpc>
              <a:spcBef>
                <a:spcPts val="600"/>
              </a:spcBef>
              <a:buFont typeface="Wingdings" charset="2"/>
              <a:buChar char="§"/>
            </a:pPr>
            <a:r>
              <a:rPr lang="en-US" sz="1050" dirty="0">
                <a:solidFill>
                  <a:schemeClr val="tx2"/>
                </a:solidFill>
                <a:latin typeface="Lato" charset="0"/>
                <a:ea typeface="Lato" charset="0"/>
                <a:cs typeface="Lato" charset="0"/>
              </a:rPr>
              <a:t>In view of the above, objection from the public to exaction-driven private development is common</a:t>
            </a:r>
          </a:p>
        </p:txBody>
      </p:sp>
      <p:grpSp>
        <p:nvGrpSpPr>
          <p:cNvPr id="12" name="Group 11">
            <a:extLst>
              <a:ext uri="{FF2B5EF4-FFF2-40B4-BE49-F238E27FC236}">
                <a16:creationId xmlns:a16="http://schemas.microsoft.com/office/drawing/2014/main" id="{2D629633-CDF4-4DF0-9FBA-7787C900857C}"/>
              </a:ext>
            </a:extLst>
          </p:cNvPr>
          <p:cNvGrpSpPr/>
          <p:nvPr/>
        </p:nvGrpSpPr>
        <p:grpSpPr>
          <a:xfrm>
            <a:off x="237436" y="4550390"/>
            <a:ext cx="817469" cy="393452"/>
            <a:chOff x="-358311" y="1913954"/>
            <a:chExt cx="1157832" cy="557270"/>
          </a:xfrm>
        </p:grpSpPr>
        <p:sp>
          <p:nvSpPr>
            <p:cNvPr id="13" name="Freeform 1">
              <a:extLst>
                <a:ext uri="{FF2B5EF4-FFF2-40B4-BE49-F238E27FC236}">
                  <a16:creationId xmlns:a16="http://schemas.microsoft.com/office/drawing/2014/main" id="{96A0423F-9599-4DC1-8743-078E4C7A82AB}"/>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14" name="Freeform 2">
              <a:extLst>
                <a:ext uri="{FF2B5EF4-FFF2-40B4-BE49-F238E27FC236}">
                  <a16:creationId xmlns:a16="http://schemas.microsoft.com/office/drawing/2014/main" id="{CB46AE30-830B-457E-9328-8A70A78BAD75}"/>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15" name="Freeform 3">
              <a:extLst>
                <a:ext uri="{FF2B5EF4-FFF2-40B4-BE49-F238E27FC236}">
                  <a16:creationId xmlns:a16="http://schemas.microsoft.com/office/drawing/2014/main" id="{1F21CD23-C2AC-402E-8B9B-6E7F30D2CF5A}"/>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16" name="Freeform 4">
              <a:extLst>
                <a:ext uri="{FF2B5EF4-FFF2-40B4-BE49-F238E27FC236}">
                  <a16:creationId xmlns:a16="http://schemas.microsoft.com/office/drawing/2014/main" id="{F99FC693-1550-453D-AAFC-46AA04C5CCB5}"/>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17" name="Freeform 5">
              <a:extLst>
                <a:ext uri="{FF2B5EF4-FFF2-40B4-BE49-F238E27FC236}">
                  <a16:creationId xmlns:a16="http://schemas.microsoft.com/office/drawing/2014/main" id="{F28331D3-6B08-4952-9ACF-68F9B76B3AAB}"/>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18" name="Freeform 6">
              <a:extLst>
                <a:ext uri="{FF2B5EF4-FFF2-40B4-BE49-F238E27FC236}">
                  <a16:creationId xmlns:a16="http://schemas.microsoft.com/office/drawing/2014/main" id="{9319D250-43B9-46D4-B76E-4D45C9CBF1E1}"/>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19" name="Freeform 7">
              <a:extLst>
                <a:ext uri="{FF2B5EF4-FFF2-40B4-BE49-F238E27FC236}">
                  <a16:creationId xmlns:a16="http://schemas.microsoft.com/office/drawing/2014/main" id="{B97B35A4-D6C7-4B7B-9221-670373665CFA}"/>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20" name="Freeform 8">
              <a:extLst>
                <a:ext uri="{FF2B5EF4-FFF2-40B4-BE49-F238E27FC236}">
                  <a16:creationId xmlns:a16="http://schemas.microsoft.com/office/drawing/2014/main" id="{E5227A8B-0CAC-433F-957C-1164EAF76310}"/>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1" name="Freeform 9">
              <a:extLst>
                <a:ext uri="{FF2B5EF4-FFF2-40B4-BE49-F238E27FC236}">
                  <a16:creationId xmlns:a16="http://schemas.microsoft.com/office/drawing/2014/main" id="{98797924-DF47-4885-82D9-200C9956E1C7}"/>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22" name="Freeform 10">
              <a:extLst>
                <a:ext uri="{FF2B5EF4-FFF2-40B4-BE49-F238E27FC236}">
                  <a16:creationId xmlns:a16="http://schemas.microsoft.com/office/drawing/2014/main" id="{09CE6144-8119-4683-8F57-519D25DB8B0D}"/>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23" name="Freeform 11">
              <a:extLst>
                <a:ext uri="{FF2B5EF4-FFF2-40B4-BE49-F238E27FC236}">
                  <a16:creationId xmlns:a16="http://schemas.microsoft.com/office/drawing/2014/main" id="{F0813153-F432-4527-B751-BE898A693F2C}"/>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24" name="Freeform 12">
              <a:extLst>
                <a:ext uri="{FF2B5EF4-FFF2-40B4-BE49-F238E27FC236}">
                  <a16:creationId xmlns:a16="http://schemas.microsoft.com/office/drawing/2014/main" id="{4375BBAB-3C42-4A79-A830-DB3C8F4DFF0C}"/>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26" name="Freeform 13">
              <a:extLst>
                <a:ext uri="{FF2B5EF4-FFF2-40B4-BE49-F238E27FC236}">
                  <a16:creationId xmlns:a16="http://schemas.microsoft.com/office/drawing/2014/main" id="{491DDA29-3FF0-41B8-BD53-363D0D46E417}"/>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27" name="Freeform 14">
              <a:extLst>
                <a:ext uri="{FF2B5EF4-FFF2-40B4-BE49-F238E27FC236}">
                  <a16:creationId xmlns:a16="http://schemas.microsoft.com/office/drawing/2014/main" id="{719FF795-BDFA-4937-883F-BB2E8280B243}"/>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28" name="Freeform 15">
              <a:extLst>
                <a:ext uri="{FF2B5EF4-FFF2-40B4-BE49-F238E27FC236}">
                  <a16:creationId xmlns:a16="http://schemas.microsoft.com/office/drawing/2014/main" id="{1D527686-D40D-41B0-A87F-A69FF51763DA}"/>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30" name="Freeform 16">
              <a:extLst>
                <a:ext uri="{FF2B5EF4-FFF2-40B4-BE49-F238E27FC236}">
                  <a16:creationId xmlns:a16="http://schemas.microsoft.com/office/drawing/2014/main" id="{A35CEB2B-9498-4D84-9CCC-BA6405CFC954}"/>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31" name="Freeform 17">
              <a:extLst>
                <a:ext uri="{FF2B5EF4-FFF2-40B4-BE49-F238E27FC236}">
                  <a16:creationId xmlns:a16="http://schemas.microsoft.com/office/drawing/2014/main" id="{1F3EDBBD-BD1A-4CE2-8E30-2FE37B4E5419}"/>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32" name="Freeform 18">
              <a:extLst>
                <a:ext uri="{FF2B5EF4-FFF2-40B4-BE49-F238E27FC236}">
                  <a16:creationId xmlns:a16="http://schemas.microsoft.com/office/drawing/2014/main" id="{EBA20F50-BB14-4C79-BC57-27B5FB9102D8}"/>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33" name="Freeform 19">
              <a:extLst>
                <a:ext uri="{FF2B5EF4-FFF2-40B4-BE49-F238E27FC236}">
                  <a16:creationId xmlns:a16="http://schemas.microsoft.com/office/drawing/2014/main" id="{819D94A1-008C-4AF0-A714-B9F73A63F690}"/>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34" name="Freeform 20">
              <a:extLst>
                <a:ext uri="{FF2B5EF4-FFF2-40B4-BE49-F238E27FC236}">
                  <a16:creationId xmlns:a16="http://schemas.microsoft.com/office/drawing/2014/main" id="{C8667863-A5C9-4D30-997B-70B860B0ED08}"/>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35" name="Freeform 21">
              <a:extLst>
                <a:ext uri="{FF2B5EF4-FFF2-40B4-BE49-F238E27FC236}">
                  <a16:creationId xmlns:a16="http://schemas.microsoft.com/office/drawing/2014/main" id="{04AC0230-69DC-4AFC-824C-3E9D6EA7CDC5}"/>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36" name="Freeform 22">
              <a:extLst>
                <a:ext uri="{FF2B5EF4-FFF2-40B4-BE49-F238E27FC236}">
                  <a16:creationId xmlns:a16="http://schemas.microsoft.com/office/drawing/2014/main" id="{0C3162EC-7F2F-4DB9-BDC3-839C99FF84D6}"/>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9306775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0"/>
          <p:cNvSpPr>
            <a:spLocks/>
          </p:cNvSpPr>
          <p:nvPr/>
        </p:nvSpPr>
        <p:spPr bwMode="auto">
          <a:xfrm>
            <a:off x="2381" y="0"/>
            <a:ext cx="9141619" cy="114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53" name="Rectangle 1"/>
          <p:cNvSpPr>
            <a:spLocks/>
          </p:cNvSpPr>
          <p:nvPr/>
        </p:nvSpPr>
        <p:spPr bwMode="auto">
          <a:xfrm>
            <a:off x="640848" y="428981"/>
            <a:ext cx="45528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2000" b="1" spc="-1" dirty="0">
                <a:solidFill>
                  <a:schemeClr val="bg1"/>
                </a:solidFill>
                <a:uFill>
                  <a:solidFill>
                    <a:srgbClr val="FFFFFF"/>
                  </a:solidFill>
                </a:uFill>
                <a:latin typeface="Century Gothic" panose="020B0502020202020204" pitchFamily="34" charset="0"/>
                <a:ea typeface="Lato" charset="0"/>
                <a:cs typeface="Lato" charset="0"/>
              </a:rPr>
              <a:t>Negotiated Exaction: </a:t>
            </a:r>
            <a:r>
              <a:rPr lang="en-US" sz="2000" b="1" i="1" spc="-1" dirty="0">
                <a:solidFill>
                  <a:schemeClr val="bg1"/>
                </a:solidFill>
                <a:uFill>
                  <a:solidFill>
                    <a:srgbClr val="FFFFFF"/>
                  </a:solidFill>
                </a:uFill>
                <a:latin typeface="Century Gothic" panose="020B0502020202020204" pitchFamily="34" charset="0"/>
                <a:ea typeface="Lato" charset="0"/>
                <a:cs typeface="Lato" charset="0"/>
              </a:rPr>
              <a:t>Sample Project</a:t>
            </a:r>
            <a:endParaRPr lang="x-none" sz="20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11" name="Прямая соединительная линия 6"/>
          <p:cNvSpPr/>
          <p:nvPr/>
        </p:nvSpPr>
        <p:spPr>
          <a:xfrm>
            <a:off x="457200" y="1959776"/>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Полилиния 7"/>
          <p:cNvSpPr/>
          <p:nvPr/>
        </p:nvSpPr>
        <p:spPr>
          <a:xfrm>
            <a:off x="457199" y="1959776"/>
            <a:ext cx="1663242" cy="1596407"/>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400" b="1" dirty="0">
                <a:latin typeface="Lato Regular" panose="020F0502020204030203" pitchFamily="34" charset="0"/>
                <a:ea typeface="Lato Regular" panose="020F0502020204030203" pitchFamily="34" charset="0"/>
                <a:cs typeface="Lato Regular" panose="020F0502020204030203" pitchFamily="34" charset="0"/>
              </a:rPr>
              <a:t>Project Description</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13" name="Полилиния 8"/>
          <p:cNvSpPr/>
          <p:nvPr/>
        </p:nvSpPr>
        <p:spPr>
          <a:xfrm>
            <a:off x="2245184" y="1984720"/>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The project equips the city of Casablanca with a 9-km long collector to drain and canalize floodwater of Oued Bouskoura river and discharge directly into the ocean</a:t>
            </a:r>
            <a:r>
              <a:rPr lang="en-US" sz="1000" dirty="0">
                <a:latin typeface="Lato Regular" panose="020F0502020204030203" pitchFamily="34" charset="0"/>
                <a:ea typeface="Lato Regular" panose="020F0502020204030203" pitchFamily="34" charset="0"/>
                <a:cs typeface="Lato Regular" panose="020F0502020204030203" pitchFamily="34" charset="0"/>
              </a:rPr>
              <a:t>. </a:t>
            </a:r>
          </a:p>
        </p:txBody>
      </p:sp>
      <p:sp>
        <p:nvSpPr>
          <p:cNvPr id="14" name="Прямая соединительная линия 9"/>
          <p:cNvSpPr/>
          <p:nvPr/>
        </p:nvSpPr>
        <p:spPr>
          <a:xfrm>
            <a:off x="2120441" y="2483597"/>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15" name="Полилиния 10"/>
          <p:cNvSpPr/>
          <p:nvPr/>
        </p:nvSpPr>
        <p:spPr>
          <a:xfrm>
            <a:off x="2245184" y="2508541"/>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The collector will reduce exposure of large parts of Greater Casablanca to flooding and will increase the city’s flood protection to a 20-year level</a:t>
            </a:r>
            <a:r>
              <a:rPr lang="en-US" sz="1000" dirty="0">
                <a:latin typeface="Lato Regular" panose="020F0502020204030203" pitchFamily="34" charset="0"/>
                <a:ea typeface="Lato Regular" panose="020F0502020204030203" pitchFamily="34" charset="0"/>
                <a:cs typeface="Lato Regular" panose="020F0502020204030203" pitchFamily="34" charset="0"/>
              </a:rPr>
              <a:t>. </a:t>
            </a:r>
          </a:p>
        </p:txBody>
      </p:sp>
      <p:sp>
        <p:nvSpPr>
          <p:cNvPr id="16" name="Прямая соединительная линия 11"/>
          <p:cNvSpPr/>
          <p:nvPr/>
        </p:nvSpPr>
        <p:spPr>
          <a:xfrm>
            <a:off x="2120441" y="3007418"/>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17" name="Полилиния 12"/>
          <p:cNvSpPr/>
          <p:nvPr/>
        </p:nvSpPr>
        <p:spPr>
          <a:xfrm>
            <a:off x="2245184" y="3032362"/>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$90 million, 95% complete as of March 2017. Funding sources include PPP to include government (40%) and municipal funds (30%), National Fund to Combat Natural Disasters, and private funds</a:t>
            </a:r>
          </a:p>
        </p:txBody>
      </p:sp>
      <p:sp>
        <p:nvSpPr>
          <p:cNvPr id="18" name="Прямая соединительная линия 14"/>
          <p:cNvSpPr/>
          <p:nvPr/>
        </p:nvSpPr>
        <p:spPr>
          <a:xfrm>
            <a:off x="457200" y="3556183"/>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Полилиния 15"/>
          <p:cNvSpPr/>
          <p:nvPr/>
        </p:nvSpPr>
        <p:spPr>
          <a:xfrm>
            <a:off x="457199" y="3569987"/>
            <a:ext cx="1663242" cy="517079"/>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400" b="1" dirty="0">
                <a:latin typeface="Lato Regular" panose="020F0502020204030203" pitchFamily="34" charset="0"/>
                <a:ea typeface="Lato Regular" panose="020F0502020204030203" pitchFamily="34" charset="0"/>
                <a:cs typeface="Lato Regular" panose="020F0502020204030203" pitchFamily="34" charset="0"/>
              </a:rPr>
              <a:t>Value Capture Component</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20" name="Полилиния 16"/>
          <p:cNvSpPr/>
          <p:nvPr/>
        </p:nvSpPr>
        <p:spPr>
          <a:xfrm>
            <a:off x="2245184" y="3581127"/>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A fraction of the project was financed with contributions from private companies owning and developing real estate in the flood-affected areas of Oued Bouskoura basin</a:t>
            </a:r>
            <a:r>
              <a:rPr lang="en-US" sz="1000" dirty="0">
                <a:latin typeface="Lato Regular" panose="020F0502020204030203" pitchFamily="34" charset="0"/>
                <a:ea typeface="Lato Regular" panose="020F0502020204030203" pitchFamily="34" charset="0"/>
                <a:cs typeface="Lato Regular" panose="020F0502020204030203" pitchFamily="34" charset="0"/>
              </a:rPr>
              <a:t>.</a:t>
            </a:r>
          </a:p>
        </p:txBody>
      </p:sp>
      <p:sp>
        <p:nvSpPr>
          <p:cNvPr id="21" name="Прямая соединительная линия 17"/>
          <p:cNvSpPr/>
          <p:nvPr/>
        </p:nvSpPr>
        <p:spPr>
          <a:xfrm>
            <a:off x="2120441" y="4080004"/>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22" name="Полилиния 18"/>
          <p:cNvSpPr/>
          <p:nvPr/>
        </p:nvSpPr>
        <p:spPr>
          <a:xfrm>
            <a:off x="2245184" y="4104948"/>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Such contributions included $8 million from the Morocco’s largest private company, OCP Group (phosphate producer), which develops industrial facilities and a leisure center in the Bouskoura basin</a:t>
            </a:r>
            <a:r>
              <a:rPr lang="en-US" sz="1000" dirty="0">
                <a:latin typeface="Lato Regular" panose="020F0502020204030203" pitchFamily="34" charset="0"/>
                <a:ea typeface="Lato Regular" panose="020F0502020204030203" pitchFamily="34" charset="0"/>
                <a:cs typeface="Lato Regular" panose="020F0502020204030203" pitchFamily="34" charset="0"/>
              </a:rPr>
              <a:t>.</a:t>
            </a:r>
          </a:p>
        </p:txBody>
      </p:sp>
      <p:sp>
        <p:nvSpPr>
          <p:cNvPr id="23" name="Прямая соединительная линия 19"/>
          <p:cNvSpPr/>
          <p:nvPr/>
        </p:nvSpPr>
        <p:spPr>
          <a:xfrm>
            <a:off x="2120441" y="4603825"/>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24" name="Прямоугольник 4"/>
          <p:cNvSpPr/>
          <p:nvPr/>
        </p:nvSpPr>
        <p:spPr>
          <a:xfrm>
            <a:off x="463757" y="1396989"/>
            <a:ext cx="8316140" cy="369332"/>
          </a:xfrm>
          <a:prstGeom prst="rect">
            <a:avLst/>
          </a:prstGeom>
          <a:solidFill>
            <a:srgbClr val="C85200"/>
          </a:solidFill>
        </p:spPr>
        <p:txBody>
          <a:bodyPr wrap="square">
            <a:spAutoFit/>
          </a:bodyPr>
          <a:lstStyle/>
          <a:p>
            <a:pPr defTabSz="342900">
              <a:defRPr/>
            </a:pPr>
            <a:r>
              <a:rPr lang="en-US" sz="1800" b="1" dirty="0">
                <a:solidFill>
                  <a:srgbClr val="FFFFFF"/>
                </a:solidFill>
                <a:latin typeface="Calibri"/>
                <a:cs typeface="Calibri"/>
              </a:rPr>
              <a:t>Western super-collector, Casablanca, Morocco</a:t>
            </a:r>
          </a:p>
        </p:txBody>
      </p:sp>
      <p:grpSp>
        <p:nvGrpSpPr>
          <p:cNvPr id="26" name="Group 25">
            <a:extLst>
              <a:ext uri="{FF2B5EF4-FFF2-40B4-BE49-F238E27FC236}">
                <a16:creationId xmlns:a16="http://schemas.microsoft.com/office/drawing/2014/main" id="{BFADBDB2-DB8B-4468-9EF0-62F3D9383205}"/>
              </a:ext>
            </a:extLst>
          </p:cNvPr>
          <p:cNvGrpSpPr/>
          <p:nvPr/>
        </p:nvGrpSpPr>
        <p:grpSpPr>
          <a:xfrm>
            <a:off x="237436" y="4550390"/>
            <a:ext cx="817469" cy="393452"/>
            <a:chOff x="-358311" y="1913954"/>
            <a:chExt cx="1157832" cy="557270"/>
          </a:xfrm>
        </p:grpSpPr>
        <p:sp>
          <p:nvSpPr>
            <p:cNvPr id="27" name="Freeform 1">
              <a:extLst>
                <a:ext uri="{FF2B5EF4-FFF2-40B4-BE49-F238E27FC236}">
                  <a16:creationId xmlns:a16="http://schemas.microsoft.com/office/drawing/2014/main" id="{46948F47-7F9B-4E09-8C28-524D627C0E3C}"/>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28" name="Freeform 2">
              <a:extLst>
                <a:ext uri="{FF2B5EF4-FFF2-40B4-BE49-F238E27FC236}">
                  <a16:creationId xmlns:a16="http://schemas.microsoft.com/office/drawing/2014/main" id="{932E3FE9-9786-4957-9609-704E65409343}"/>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9" name="Freeform 3">
              <a:extLst>
                <a:ext uri="{FF2B5EF4-FFF2-40B4-BE49-F238E27FC236}">
                  <a16:creationId xmlns:a16="http://schemas.microsoft.com/office/drawing/2014/main" id="{09DACAAD-BBEA-415A-839A-CD68102B770E}"/>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30" name="Freeform 4">
              <a:extLst>
                <a:ext uri="{FF2B5EF4-FFF2-40B4-BE49-F238E27FC236}">
                  <a16:creationId xmlns:a16="http://schemas.microsoft.com/office/drawing/2014/main" id="{E9FF4284-033E-4D35-8D1D-2D52B8E81A35}"/>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31" name="Freeform 5">
              <a:extLst>
                <a:ext uri="{FF2B5EF4-FFF2-40B4-BE49-F238E27FC236}">
                  <a16:creationId xmlns:a16="http://schemas.microsoft.com/office/drawing/2014/main" id="{0107BD53-902F-41F2-A25C-55997BB6CEF2}"/>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32" name="Freeform 6">
              <a:extLst>
                <a:ext uri="{FF2B5EF4-FFF2-40B4-BE49-F238E27FC236}">
                  <a16:creationId xmlns:a16="http://schemas.microsoft.com/office/drawing/2014/main" id="{CDF6F8A1-B14A-491B-9953-0217B6EF8896}"/>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33" name="Freeform 7">
              <a:extLst>
                <a:ext uri="{FF2B5EF4-FFF2-40B4-BE49-F238E27FC236}">
                  <a16:creationId xmlns:a16="http://schemas.microsoft.com/office/drawing/2014/main" id="{C3F74FF6-6E5F-4483-8B98-DBD8E93C8EB7}"/>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34" name="Freeform 8">
              <a:extLst>
                <a:ext uri="{FF2B5EF4-FFF2-40B4-BE49-F238E27FC236}">
                  <a16:creationId xmlns:a16="http://schemas.microsoft.com/office/drawing/2014/main" id="{77398BE7-FE1C-4326-B95D-08611DD00E56}"/>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35" name="Freeform 9">
              <a:extLst>
                <a:ext uri="{FF2B5EF4-FFF2-40B4-BE49-F238E27FC236}">
                  <a16:creationId xmlns:a16="http://schemas.microsoft.com/office/drawing/2014/main" id="{C9A267C6-CEA2-43FD-A257-2B43F1177F43}"/>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36" name="Freeform 10">
              <a:extLst>
                <a:ext uri="{FF2B5EF4-FFF2-40B4-BE49-F238E27FC236}">
                  <a16:creationId xmlns:a16="http://schemas.microsoft.com/office/drawing/2014/main" id="{D942BEBB-0AA4-42DC-BD09-7F154F0CE9D4}"/>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37" name="Freeform 11">
              <a:extLst>
                <a:ext uri="{FF2B5EF4-FFF2-40B4-BE49-F238E27FC236}">
                  <a16:creationId xmlns:a16="http://schemas.microsoft.com/office/drawing/2014/main" id="{F37A147F-AB5E-424D-A57B-0AF45C38BA33}"/>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38" name="Freeform 12">
              <a:extLst>
                <a:ext uri="{FF2B5EF4-FFF2-40B4-BE49-F238E27FC236}">
                  <a16:creationId xmlns:a16="http://schemas.microsoft.com/office/drawing/2014/main" id="{B06ED86A-6929-451B-9004-BAB2025125C0}"/>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39" name="Freeform 13">
              <a:extLst>
                <a:ext uri="{FF2B5EF4-FFF2-40B4-BE49-F238E27FC236}">
                  <a16:creationId xmlns:a16="http://schemas.microsoft.com/office/drawing/2014/main" id="{9FF96518-DE3D-4939-A5BC-BEA21D400C22}"/>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40" name="Freeform 14">
              <a:extLst>
                <a:ext uri="{FF2B5EF4-FFF2-40B4-BE49-F238E27FC236}">
                  <a16:creationId xmlns:a16="http://schemas.microsoft.com/office/drawing/2014/main" id="{D12D5085-44DD-4366-8AE6-237D76797552}"/>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41" name="Freeform 15">
              <a:extLst>
                <a:ext uri="{FF2B5EF4-FFF2-40B4-BE49-F238E27FC236}">
                  <a16:creationId xmlns:a16="http://schemas.microsoft.com/office/drawing/2014/main" id="{E6F1A47B-8615-48EB-9A26-9C21651FDDF5}"/>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42" name="Freeform 16">
              <a:extLst>
                <a:ext uri="{FF2B5EF4-FFF2-40B4-BE49-F238E27FC236}">
                  <a16:creationId xmlns:a16="http://schemas.microsoft.com/office/drawing/2014/main" id="{52E441B0-E378-44A7-9F77-776EE08181B4}"/>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43" name="Freeform 17">
              <a:extLst>
                <a:ext uri="{FF2B5EF4-FFF2-40B4-BE49-F238E27FC236}">
                  <a16:creationId xmlns:a16="http://schemas.microsoft.com/office/drawing/2014/main" id="{2EBDA94E-9FAB-41EE-9604-D4A648F13710}"/>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44" name="Freeform 18">
              <a:extLst>
                <a:ext uri="{FF2B5EF4-FFF2-40B4-BE49-F238E27FC236}">
                  <a16:creationId xmlns:a16="http://schemas.microsoft.com/office/drawing/2014/main" id="{AD9580B0-A80E-4578-9216-D5650195C8FB}"/>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45" name="Freeform 19">
              <a:extLst>
                <a:ext uri="{FF2B5EF4-FFF2-40B4-BE49-F238E27FC236}">
                  <a16:creationId xmlns:a16="http://schemas.microsoft.com/office/drawing/2014/main" id="{6C1DFA8E-099A-48A5-BC19-993BD7B1E204}"/>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46" name="Freeform 20">
              <a:extLst>
                <a:ext uri="{FF2B5EF4-FFF2-40B4-BE49-F238E27FC236}">
                  <a16:creationId xmlns:a16="http://schemas.microsoft.com/office/drawing/2014/main" id="{6EDD66C2-0EB2-4A7C-9BD4-08A977D224D0}"/>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47" name="Freeform 21">
              <a:extLst>
                <a:ext uri="{FF2B5EF4-FFF2-40B4-BE49-F238E27FC236}">
                  <a16:creationId xmlns:a16="http://schemas.microsoft.com/office/drawing/2014/main" id="{0908693B-7DFD-495F-A512-164D017A87B9}"/>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48" name="Freeform 22">
              <a:extLst>
                <a:ext uri="{FF2B5EF4-FFF2-40B4-BE49-F238E27FC236}">
                  <a16:creationId xmlns:a16="http://schemas.microsoft.com/office/drawing/2014/main" id="{768B6C06-31BA-4B1D-936C-C673D5C7863D}"/>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8131172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6" name="Rectangle 65"/>
          <p:cNvSpPr>
            <a:spLocks/>
          </p:cNvSpPr>
          <p:nvPr/>
        </p:nvSpPr>
        <p:spPr bwMode="auto">
          <a:xfrm>
            <a:off x="665318" y="438461"/>
            <a:ext cx="258295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2000" spc="-1" dirty="0">
                <a:solidFill>
                  <a:schemeClr val="bg1"/>
                </a:solidFill>
                <a:uFill>
                  <a:solidFill>
                    <a:srgbClr val="FFFFFF"/>
                  </a:solidFill>
                </a:uFill>
                <a:latin typeface="Lato" charset="0"/>
                <a:ea typeface="Lato" charset="0"/>
                <a:cs typeface="Lato" charset="0"/>
              </a:rPr>
              <a:t>Impact Fees: </a:t>
            </a:r>
            <a:r>
              <a:rPr lang="en-US" sz="2000" i="1" spc="-1" dirty="0">
                <a:solidFill>
                  <a:schemeClr val="bg1"/>
                </a:solidFill>
                <a:uFill>
                  <a:solidFill>
                    <a:srgbClr val="FFFFFF"/>
                  </a:solidFill>
                </a:uFill>
                <a:latin typeface="Lato" charset="0"/>
                <a:ea typeface="Lato" charset="0"/>
                <a:cs typeface="Lato" charset="0"/>
              </a:rPr>
              <a:t>Overview</a:t>
            </a:r>
            <a:endParaRPr lang="x-none" sz="2000" i="1" spc="-1" dirty="0">
              <a:solidFill>
                <a:schemeClr val="bg1"/>
              </a:solidFill>
              <a:uFill>
                <a:solidFill>
                  <a:srgbClr val="FFFFFF"/>
                </a:solidFill>
              </a:uFill>
              <a:latin typeface="Lato" charset="0"/>
              <a:ea typeface="Lato" charset="0"/>
              <a:cs typeface="Lato" charset="0"/>
            </a:endParaRPr>
          </a:p>
        </p:txBody>
      </p:sp>
      <p:sp>
        <p:nvSpPr>
          <p:cNvPr id="67" name="Rectangle 66"/>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69" name="Rectangle 68"/>
          <p:cNvSpPr/>
          <p:nvPr/>
        </p:nvSpPr>
        <p:spPr>
          <a:xfrm>
            <a:off x="656035" y="818731"/>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32" name="Rectangle 31"/>
          <p:cNvSpPr/>
          <p:nvPr/>
        </p:nvSpPr>
        <p:spPr>
          <a:xfrm>
            <a:off x="632188" y="1099309"/>
            <a:ext cx="8027269" cy="3395801"/>
          </a:xfrm>
          <a:prstGeom prst="rect">
            <a:avLst/>
          </a:prstGeom>
        </p:spPr>
        <p:txBody>
          <a:bodyPr wrap="square">
            <a:spAutoFit/>
          </a:bodyPr>
          <a:lstStyle/>
          <a:p>
            <a:pPr marL="1080">
              <a:spcBef>
                <a:spcPts val="1350"/>
              </a:spcBef>
              <a:buClr>
                <a:srgbClr val="000000"/>
              </a:buClr>
            </a:pPr>
            <a:r>
              <a:rPr lang="en-US" sz="1200" b="1" spc="-1" dirty="0">
                <a:solidFill>
                  <a:schemeClr val="accent5"/>
                </a:solidFill>
                <a:uFill>
                  <a:solidFill>
                    <a:srgbClr val="FFFFFF"/>
                  </a:solidFill>
                </a:uFill>
                <a:latin typeface="Lato" charset="0"/>
                <a:ea typeface="Lato" charset="0"/>
                <a:cs typeface="Lato" charset="0"/>
              </a:rPr>
              <a:t>DESCRIPTION</a:t>
            </a:r>
            <a:endParaRPr lang="en-US" sz="1800" b="1" spc="-1" dirty="0">
              <a:solidFill>
                <a:schemeClr val="accent5"/>
              </a:solidFill>
              <a:uFill>
                <a:solidFill>
                  <a:srgbClr val="FFFFFF"/>
                </a:solidFill>
              </a:uFill>
              <a:latin typeface="Lato" charset="0"/>
              <a:ea typeface="Lato" charset="0"/>
              <a:cs typeface="Lato" charset="0"/>
            </a:endParaRP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Developers are assessed an extra cash charge to compensate the cost of area-wide infrastructure upgrades.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Per standard scheme, it is a one-time charge applied routinely by a local jurisdiction to real estate development projects contemplated in the area impacted by infrastructure upgrades. The proceeds from the charge finance (or refinance) a portion of the cost of facilities upgrades.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Such charge is assessed on a formula that considers benefit allocation, intensity of land use, distance to the upgraded infrastructure etc.</a:t>
            </a:r>
          </a:p>
          <a:p>
            <a:pPr marL="1080">
              <a:spcBef>
                <a:spcPts val="1350"/>
              </a:spcBef>
              <a:buClr>
                <a:srgbClr val="000000"/>
              </a:buClr>
            </a:pPr>
            <a:r>
              <a:rPr lang="en-US" sz="1200" b="1" spc="-1" dirty="0">
                <a:solidFill>
                  <a:schemeClr val="accent5"/>
                </a:solidFill>
                <a:uFill>
                  <a:solidFill>
                    <a:srgbClr val="FFFFFF"/>
                  </a:solidFill>
                </a:uFill>
                <a:latin typeface="Lato" charset="0"/>
                <a:ea typeface="Lato" charset="0"/>
                <a:cs typeface="Lato" charset="0"/>
              </a:rPr>
              <a:t>KEY REQUIREMENTS / IMPLEMENTATION FACTORS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Strong planning and analytical capacity at local level needed for planning and costing infrastructure upgrades, along with devising a solid approach in allocation of benefits across different locations / projects.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Strong execution of public investment plans.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Transparent and stringent formula for impact fee calculation (allowing developers to credibly project impact fees in development financial pro forms).</a:t>
            </a:r>
          </a:p>
        </p:txBody>
      </p:sp>
      <p:grpSp>
        <p:nvGrpSpPr>
          <p:cNvPr id="8" name="Group 7"/>
          <p:cNvGrpSpPr/>
          <p:nvPr/>
        </p:nvGrpSpPr>
        <p:grpSpPr>
          <a:xfrm>
            <a:off x="237436" y="4550390"/>
            <a:ext cx="817469" cy="393452"/>
            <a:chOff x="-358311" y="1913954"/>
            <a:chExt cx="1157832" cy="557270"/>
          </a:xfrm>
          <a:solidFill>
            <a:schemeClr val="bg1"/>
          </a:solidFill>
        </p:grpSpPr>
        <p:sp>
          <p:nvSpPr>
            <p:cNvPr id="9"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grpFill/>
            <a:ln>
              <a:noFill/>
            </a:ln>
            <a:effectLst/>
            <a:extLst/>
          </p:spPr>
          <p:txBody>
            <a:bodyPr wrap="none" anchor="ctr"/>
            <a:lstStyle/>
            <a:p>
              <a:endParaRPr lang="en-US"/>
            </a:p>
          </p:txBody>
        </p:sp>
        <p:sp>
          <p:nvSpPr>
            <p:cNvPr id="10"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1"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grpFill/>
            <a:ln>
              <a:noFill/>
            </a:ln>
            <a:effectLst/>
            <a:extLst/>
          </p:spPr>
          <p:txBody>
            <a:bodyPr wrap="none" anchor="ctr"/>
            <a:lstStyle/>
            <a:p>
              <a:endParaRPr lang="en-US"/>
            </a:p>
          </p:txBody>
        </p:sp>
        <p:sp>
          <p:nvSpPr>
            <p:cNvPr id="12"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grpFill/>
            <a:ln>
              <a:noFill/>
            </a:ln>
            <a:effectLst/>
            <a:extLst/>
          </p:spPr>
          <p:txBody>
            <a:bodyPr wrap="none" anchor="ctr"/>
            <a:lstStyle/>
            <a:p>
              <a:endParaRPr lang="en-US"/>
            </a:p>
          </p:txBody>
        </p:sp>
        <p:sp>
          <p:nvSpPr>
            <p:cNvPr id="13"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grpFill/>
            <a:ln>
              <a:noFill/>
            </a:ln>
            <a:effectLst/>
            <a:extLst/>
          </p:spPr>
          <p:txBody>
            <a:bodyPr wrap="none" anchor="ctr"/>
            <a:lstStyle/>
            <a:p>
              <a:endParaRPr lang="en-US"/>
            </a:p>
          </p:txBody>
        </p:sp>
        <p:sp>
          <p:nvSpPr>
            <p:cNvPr id="14"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grpFill/>
            <a:ln>
              <a:noFill/>
            </a:ln>
            <a:effectLst/>
            <a:extLst/>
          </p:spPr>
          <p:txBody>
            <a:bodyPr wrap="none" anchor="ctr"/>
            <a:lstStyle/>
            <a:p>
              <a:endParaRPr lang="en-US"/>
            </a:p>
          </p:txBody>
        </p:sp>
        <p:sp>
          <p:nvSpPr>
            <p:cNvPr id="15"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grpFill/>
            <a:ln>
              <a:noFill/>
            </a:ln>
            <a:effectLst/>
            <a:extLst/>
          </p:spPr>
          <p:txBody>
            <a:bodyPr wrap="none" anchor="ctr"/>
            <a:lstStyle/>
            <a:p>
              <a:endParaRPr lang="en-US"/>
            </a:p>
          </p:txBody>
        </p:sp>
        <p:sp>
          <p:nvSpPr>
            <p:cNvPr id="16"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7"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grpFill/>
            <a:ln>
              <a:noFill/>
            </a:ln>
            <a:effectLst/>
            <a:extLst/>
          </p:spPr>
          <p:txBody>
            <a:bodyPr wrap="none" anchor="ctr"/>
            <a:lstStyle/>
            <a:p>
              <a:endParaRPr lang="en-US"/>
            </a:p>
          </p:txBody>
        </p:sp>
        <p:sp>
          <p:nvSpPr>
            <p:cNvPr id="18"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grpFill/>
            <a:ln>
              <a:noFill/>
            </a:ln>
            <a:effectLst/>
            <a:extLst/>
          </p:spPr>
          <p:txBody>
            <a:bodyPr wrap="none" anchor="ctr"/>
            <a:lstStyle/>
            <a:p>
              <a:endParaRPr lang="en-US"/>
            </a:p>
          </p:txBody>
        </p:sp>
        <p:sp>
          <p:nvSpPr>
            <p:cNvPr id="19"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grpFill/>
            <a:ln>
              <a:noFill/>
            </a:ln>
            <a:effectLst/>
            <a:extLst/>
          </p:spPr>
          <p:txBody>
            <a:bodyPr wrap="none" anchor="ctr"/>
            <a:lstStyle/>
            <a:p>
              <a:endParaRPr lang="en-US"/>
            </a:p>
          </p:txBody>
        </p:sp>
        <p:sp>
          <p:nvSpPr>
            <p:cNvPr id="20"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grpFill/>
            <a:ln>
              <a:noFill/>
            </a:ln>
            <a:effectLst/>
            <a:extLst/>
          </p:spPr>
          <p:txBody>
            <a:bodyPr wrap="none" anchor="ctr"/>
            <a:lstStyle/>
            <a:p>
              <a:endParaRPr lang="en-US"/>
            </a:p>
          </p:txBody>
        </p:sp>
        <p:sp>
          <p:nvSpPr>
            <p:cNvPr id="21"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grpFill/>
            <a:ln>
              <a:noFill/>
            </a:ln>
            <a:effectLst/>
            <a:extLst/>
          </p:spPr>
          <p:txBody>
            <a:bodyPr wrap="none" anchor="ctr"/>
            <a:lstStyle/>
            <a:p>
              <a:endParaRPr lang="en-US"/>
            </a:p>
          </p:txBody>
        </p:sp>
        <p:sp>
          <p:nvSpPr>
            <p:cNvPr id="22"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grpFill/>
            <a:ln>
              <a:noFill/>
            </a:ln>
            <a:effectLst/>
            <a:extLst/>
          </p:spPr>
          <p:txBody>
            <a:bodyPr wrap="none" anchor="ctr"/>
            <a:lstStyle/>
            <a:p>
              <a:endParaRPr lang="en-US"/>
            </a:p>
          </p:txBody>
        </p:sp>
        <p:sp>
          <p:nvSpPr>
            <p:cNvPr id="23"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grpFill/>
            <a:ln>
              <a:noFill/>
            </a:ln>
            <a:effectLst/>
            <a:extLst/>
          </p:spPr>
          <p:txBody>
            <a:bodyPr wrap="none" anchor="ctr"/>
            <a:lstStyle/>
            <a:p>
              <a:endParaRPr lang="en-US"/>
            </a:p>
          </p:txBody>
        </p:sp>
        <p:sp>
          <p:nvSpPr>
            <p:cNvPr id="24"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grpFill/>
            <a:ln>
              <a:noFill/>
            </a:ln>
            <a:effectLst/>
            <a:extLst/>
          </p:spPr>
          <p:txBody>
            <a:bodyPr wrap="none" anchor="ctr"/>
            <a:lstStyle/>
            <a:p>
              <a:endParaRPr lang="en-US"/>
            </a:p>
          </p:txBody>
        </p:sp>
        <p:sp>
          <p:nvSpPr>
            <p:cNvPr id="25"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grpFill/>
            <a:ln>
              <a:noFill/>
            </a:ln>
            <a:effectLst/>
            <a:extLst/>
          </p:spPr>
          <p:txBody>
            <a:bodyPr wrap="none" anchor="ctr"/>
            <a:lstStyle/>
            <a:p>
              <a:endParaRPr lang="en-US"/>
            </a:p>
          </p:txBody>
        </p:sp>
        <p:sp>
          <p:nvSpPr>
            <p:cNvPr id="26"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grpFill/>
            <a:ln>
              <a:noFill/>
            </a:ln>
            <a:effectLst/>
            <a:extLst/>
          </p:spPr>
          <p:txBody>
            <a:bodyPr wrap="none" anchor="ctr"/>
            <a:lstStyle/>
            <a:p>
              <a:endParaRPr lang="en-US"/>
            </a:p>
          </p:txBody>
        </p:sp>
        <p:sp>
          <p:nvSpPr>
            <p:cNvPr id="27"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grpFill/>
            <a:ln>
              <a:noFill/>
            </a:ln>
            <a:effectLst/>
            <a:extLst/>
          </p:spPr>
          <p:txBody>
            <a:bodyPr wrap="none" anchor="ctr"/>
            <a:lstStyle/>
            <a:p>
              <a:endParaRPr lang="en-US"/>
            </a:p>
          </p:txBody>
        </p:sp>
        <p:sp>
          <p:nvSpPr>
            <p:cNvPr id="28"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grpFill/>
            <a:ln>
              <a:noFill/>
            </a:ln>
            <a:effectLst/>
            <a:extLst/>
          </p:spPr>
          <p:txBody>
            <a:bodyPr wrap="none" anchor="ctr"/>
            <a:lstStyle/>
            <a:p>
              <a:endParaRPr lang="en-US"/>
            </a:p>
          </p:txBody>
        </p:sp>
        <p:sp>
          <p:nvSpPr>
            <p:cNvPr id="29"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grpFill/>
            <a:ln>
              <a:noFill/>
            </a:ln>
            <a:effectLst/>
            <a:extLst/>
          </p:spPr>
          <p:txBody>
            <a:bodyPr wrap="none" anchor="ctr"/>
            <a:lstStyle/>
            <a:p>
              <a:endParaRPr lang="en-US"/>
            </a:p>
          </p:txBody>
        </p:sp>
        <p:sp>
          <p:nvSpPr>
            <p:cNvPr id="30"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019568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0"/>
          <p:cNvSpPr>
            <a:spLocks/>
          </p:cNvSpPr>
          <p:nvPr/>
        </p:nvSpPr>
        <p:spPr bwMode="auto">
          <a:xfrm>
            <a:off x="1191" y="0"/>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53" name="Rectangle 1"/>
          <p:cNvSpPr>
            <a:spLocks/>
          </p:cNvSpPr>
          <p:nvPr/>
        </p:nvSpPr>
        <p:spPr bwMode="auto">
          <a:xfrm>
            <a:off x="640848" y="428981"/>
            <a:ext cx="368331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2000" b="1" spc="-1" dirty="0">
                <a:solidFill>
                  <a:schemeClr val="bg1"/>
                </a:solidFill>
                <a:uFill>
                  <a:solidFill>
                    <a:srgbClr val="FFFFFF"/>
                  </a:solidFill>
                </a:uFill>
                <a:latin typeface="Century Gothic" panose="020B0502020202020204" pitchFamily="34" charset="0"/>
                <a:ea typeface="Lato" charset="0"/>
                <a:cs typeface="Lato" charset="0"/>
              </a:rPr>
              <a:t>Impact Fees: </a:t>
            </a:r>
            <a:r>
              <a:rPr lang="en-US" sz="2000" b="1" i="1" spc="-1" dirty="0">
                <a:solidFill>
                  <a:schemeClr val="bg1"/>
                </a:solidFill>
                <a:uFill>
                  <a:solidFill>
                    <a:srgbClr val="FFFFFF"/>
                  </a:solidFill>
                </a:uFill>
                <a:latin typeface="Century Gothic" panose="020B0502020202020204" pitchFamily="34" charset="0"/>
                <a:ea typeface="Lato" charset="0"/>
                <a:cs typeface="Lato" charset="0"/>
              </a:rPr>
              <a:t>Lessons Learned</a:t>
            </a:r>
            <a:endParaRPr lang="x-none" sz="20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85" name="Rectangle 84"/>
          <p:cNvSpPr/>
          <p:nvPr/>
        </p:nvSpPr>
        <p:spPr>
          <a:xfrm>
            <a:off x="4878272" y="1285214"/>
            <a:ext cx="3526139" cy="30807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86" name="Rectangle 85"/>
          <p:cNvSpPr/>
          <p:nvPr/>
        </p:nvSpPr>
        <p:spPr>
          <a:xfrm>
            <a:off x="4878273" y="1285215"/>
            <a:ext cx="3526138" cy="419072"/>
          </a:xfrm>
          <a:prstGeom prst="rect">
            <a:avLst/>
          </a:prstGeom>
          <a:solidFill>
            <a:srgbClr val="FC7D0B"/>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600" dirty="0">
                <a:solidFill>
                  <a:schemeClr val="bg1"/>
                </a:solidFill>
                <a:latin typeface="Lato Regular"/>
                <a:cs typeface="Lato Regular"/>
              </a:rPr>
              <a:t>OPPORTUNITIES</a:t>
            </a:r>
            <a:endParaRPr lang="en-US" sz="506" dirty="0">
              <a:solidFill>
                <a:schemeClr val="bg1"/>
              </a:solidFill>
              <a:latin typeface="Lato Regular"/>
              <a:cs typeface="Lato Regular"/>
            </a:endParaRPr>
          </a:p>
        </p:txBody>
      </p:sp>
      <p:sp>
        <p:nvSpPr>
          <p:cNvPr id="119" name="Rectangle 118"/>
          <p:cNvSpPr/>
          <p:nvPr/>
        </p:nvSpPr>
        <p:spPr>
          <a:xfrm>
            <a:off x="1105534" y="1285214"/>
            <a:ext cx="3556864" cy="30807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120" name="Rectangle 119"/>
          <p:cNvSpPr/>
          <p:nvPr/>
        </p:nvSpPr>
        <p:spPr>
          <a:xfrm>
            <a:off x="1105532" y="1285215"/>
            <a:ext cx="3556865" cy="419072"/>
          </a:xfrm>
          <a:prstGeom prst="rect">
            <a:avLst/>
          </a:prstGeom>
          <a:solidFill>
            <a:srgbClr val="57606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600" dirty="0">
                <a:solidFill>
                  <a:schemeClr val="bg1"/>
                </a:solidFill>
                <a:latin typeface="Lato Regular"/>
                <a:cs typeface="Lato Regular"/>
              </a:rPr>
              <a:t>CHALLENGES</a:t>
            </a:r>
          </a:p>
        </p:txBody>
      </p:sp>
      <p:sp>
        <p:nvSpPr>
          <p:cNvPr id="25" name="TextBox 24"/>
          <p:cNvSpPr txBox="1"/>
          <p:nvPr/>
        </p:nvSpPr>
        <p:spPr>
          <a:xfrm>
            <a:off x="5056583" y="1897859"/>
            <a:ext cx="2856969" cy="1560042"/>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Relatively straightforward two-way transaction</a:t>
            </a:r>
          </a:p>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Minimal negative fiscal impact (e.g. municipal cash flow is not ring-fenced in any way)</a:t>
            </a:r>
          </a:p>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Efficient tool to redistribute costs of development-enabling infrastructure (avoids overburdening of first-comers and free-riding of followers)</a:t>
            </a:r>
          </a:p>
        </p:txBody>
      </p:sp>
      <p:sp>
        <p:nvSpPr>
          <p:cNvPr id="29" name="TextBox 28"/>
          <p:cNvSpPr txBox="1"/>
          <p:nvPr/>
        </p:nvSpPr>
        <p:spPr>
          <a:xfrm>
            <a:off x="1271683" y="1857518"/>
            <a:ext cx="3294041" cy="2363724"/>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Extra charges may hinder development activity. </a:t>
            </a:r>
          </a:p>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If applied improperly may become a disincentive to develop land to its highest and best use</a:t>
            </a:r>
          </a:p>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Infrastructure benefits are distributed unevenly. Imperfections in apportioning off-site costs are inevitable</a:t>
            </a:r>
          </a:p>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Works best for hard and basic infrastructure that has direct and quantifiable impact (such as transit or sewer/water upgrades). Less prudent for infrastructure items where short-term impacts are less tangible (e.g. resilience enhancement, “green” infrastructure).</a:t>
            </a:r>
          </a:p>
        </p:txBody>
      </p:sp>
      <p:grpSp>
        <p:nvGrpSpPr>
          <p:cNvPr id="12" name="Group 11">
            <a:extLst>
              <a:ext uri="{FF2B5EF4-FFF2-40B4-BE49-F238E27FC236}">
                <a16:creationId xmlns:a16="http://schemas.microsoft.com/office/drawing/2014/main" id="{B2CC69AD-22CA-4C6B-AFB6-E5D113DD4E76}"/>
              </a:ext>
            </a:extLst>
          </p:cNvPr>
          <p:cNvGrpSpPr/>
          <p:nvPr/>
        </p:nvGrpSpPr>
        <p:grpSpPr>
          <a:xfrm>
            <a:off x="237436" y="4550390"/>
            <a:ext cx="817469" cy="393452"/>
            <a:chOff x="-358311" y="1913954"/>
            <a:chExt cx="1157832" cy="557270"/>
          </a:xfrm>
        </p:grpSpPr>
        <p:sp>
          <p:nvSpPr>
            <p:cNvPr id="13" name="Freeform 1">
              <a:extLst>
                <a:ext uri="{FF2B5EF4-FFF2-40B4-BE49-F238E27FC236}">
                  <a16:creationId xmlns:a16="http://schemas.microsoft.com/office/drawing/2014/main" id="{5FB99721-93D3-4793-A11B-35F16302CD7C}"/>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14" name="Freeform 2">
              <a:extLst>
                <a:ext uri="{FF2B5EF4-FFF2-40B4-BE49-F238E27FC236}">
                  <a16:creationId xmlns:a16="http://schemas.microsoft.com/office/drawing/2014/main" id="{E2D1643C-A737-4CF9-AC56-D18CAD2B648E}"/>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15" name="Freeform 3">
              <a:extLst>
                <a:ext uri="{FF2B5EF4-FFF2-40B4-BE49-F238E27FC236}">
                  <a16:creationId xmlns:a16="http://schemas.microsoft.com/office/drawing/2014/main" id="{F1CC8B7F-3E66-4D36-86A4-CA90FE35C506}"/>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16" name="Freeform 4">
              <a:extLst>
                <a:ext uri="{FF2B5EF4-FFF2-40B4-BE49-F238E27FC236}">
                  <a16:creationId xmlns:a16="http://schemas.microsoft.com/office/drawing/2014/main" id="{3AA8B1C2-2D1D-4F35-BCD0-A3DC847CB8AD}"/>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17" name="Freeform 5">
              <a:extLst>
                <a:ext uri="{FF2B5EF4-FFF2-40B4-BE49-F238E27FC236}">
                  <a16:creationId xmlns:a16="http://schemas.microsoft.com/office/drawing/2014/main" id="{379B13AC-0C15-4508-9241-3605839D29CD}"/>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18" name="Freeform 6">
              <a:extLst>
                <a:ext uri="{FF2B5EF4-FFF2-40B4-BE49-F238E27FC236}">
                  <a16:creationId xmlns:a16="http://schemas.microsoft.com/office/drawing/2014/main" id="{F02A8AD0-64B9-4A9A-8805-078891A5EDCD}"/>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19" name="Freeform 7">
              <a:extLst>
                <a:ext uri="{FF2B5EF4-FFF2-40B4-BE49-F238E27FC236}">
                  <a16:creationId xmlns:a16="http://schemas.microsoft.com/office/drawing/2014/main" id="{0DB2E347-7B66-4AAE-A008-66EC11A46D58}"/>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20" name="Freeform 8">
              <a:extLst>
                <a:ext uri="{FF2B5EF4-FFF2-40B4-BE49-F238E27FC236}">
                  <a16:creationId xmlns:a16="http://schemas.microsoft.com/office/drawing/2014/main" id="{DDE932AA-EA81-4775-978D-FFB060A86D10}"/>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1" name="Freeform 9">
              <a:extLst>
                <a:ext uri="{FF2B5EF4-FFF2-40B4-BE49-F238E27FC236}">
                  <a16:creationId xmlns:a16="http://schemas.microsoft.com/office/drawing/2014/main" id="{0848160C-ADD3-4BC9-8814-7BB7B49232D6}"/>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22" name="Freeform 10">
              <a:extLst>
                <a:ext uri="{FF2B5EF4-FFF2-40B4-BE49-F238E27FC236}">
                  <a16:creationId xmlns:a16="http://schemas.microsoft.com/office/drawing/2014/main" id="{D630DEFE-B383-4122-83D1-C117ADDBB197}"/>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23" name="Freeform 11">
              <a:extLst>
                <a:ext uri="{FF2B5EF4-FFF2-40B4-BE49-F238E27FC236}">
                  <a16:creationId xmlns:a16="http://schemas.microsoft.com/office/drawing/2014/main" id="{A6504738-7FA6-42E1-B4FA-9CF85319BAC7}"/>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24" name="Freeform 12">
              <a:extLst>
                <a:ext uri="{FF2B5EF4-FFF2-40B4-BE49-F238E27FC236}">
                  <a16:creationId xmlns:a16="http://schemas.microsoft.com/office/drawing/2014/main" id="{559E7194-3EFE-4241-8DA1-A3C4EA58238B}"/>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26" name="Freeform 13">
              <a:extLst>
                <a:ext uri="{FF2B5EF4-FFF2-40B4-BE49-F238E27FC236}">
                  <a16:creationId xmlns:a16="http://schemas.microsoft.com/office/drawing/2014/main" id="{D044446C-BF67-42A5-9C3E-89DB337C3E2B}"/>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27" name="Freeform 14">
              <a:extLst>
                <a:ext uri="{FF2B5EF4-FFF2-40B4-BE49-F238E27FC236}">
                  <a16:creationId xmlns:a16="http://schemas.microsoft.com/office/drawing/2014/main" id="{65393ADB-468B-4998-91EE-843E36B19995}"/>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28" name="Freeform 15">
              <a:extLst>
                <a:ext uri="{FF2B5EF4-FFF2-40B4-BE49-F238E27FC236}">
                  <a16:creationId xmlns:a16="http://schemas.microsoft.com/office/drawing/2014/main" id="{58E54DF0-7F48-43D1-8E72-47D8F7E4A514}"/>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30" name="Freeform 16">
              <a:extLst>
                <a:ext uri="{FF2B5EF4-FFF2-40B4-BE49-F238E27FC236}">
                  <a16:creationId xmlns:a16="http://schemas.microsoft.com/office/drawing/2014/main" id="{AB3597C5-C8F8-4E88-9706-CF419B75E3F7}"/>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31" name="Freeform 17">
              <a:extLst>
                <a:ext uri="{FF2B5EF4-FFF2-40B4-BE49-F238E27FC236}">
                  <a16:creationId xmlns:a16="http://schemas.microsoft.com/office/drawing/2014/main" id="{4B4DE64B-7FFD-4769-8127-16DB88018AD1}"/>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32" name="Freeform 18">
              <a:extLst>
                <a:ext uri="{FF2B5EF4-FFF2-40B4-BE49-F238E27FC236}">
                  <a16:creationId xmlns:a16="http://schemas.microsoft.com/office/drawing/2014/main" id="{12FB19FA-8AF3-4F56-9EFF-54C61F324B26}"/>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33" name="Freeform 19">
              <a:extLst>
                <a:ext uri="{FF2B5EF4-FFF2-40B4-BE49-F238E27FC236}">
                  <a16:creationId xmlns:a16="http://schemas.microsoft.com/office/drawing/2014/main" id="{EAB0E121-BBEB-4075-B783-B1EC2684CDA2}"/>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34" name="Freeform 20">
              <a:extLst>
                <a:ext uri="{FF2B5EF4-FFF2-40B4-BE49-F238E27FC236}">
                  <a16:creationId xmlns:a16="http://schemas.microsoft.com/office/drawing/2014/main" id="{76EEAC52-1ACE-4E1F-B745-4A0AB3189D55}"/>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35" name="Freeform 21">
              <a:extLst>
                <a:ext uri="{FF2B5EF4-FFF2-40B4-BE49-F238E27FC236}">
                  <a16:creationId xmlns:a16="http://schemas.microsoft.com/office/drawing/2014/main" id="{73F7B682-2373-48E1-94E4-FDF367EB3482}"/>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36" name="Freeform 22">
              <a:extLst>
                <a:ext uri="{FF2B5EF4-FFF2-40B4-BE49-F238E27FC236}">
                  <a16:creationId xmlns:a16="http://schemas.microsoft.com/office/drawing/2014/main" id="{AB75C296-7EE0-4025-AF12-F501E7259407}"/>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5332487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30"/>
          <p:cNvSpPr>
            <a:spLocks/>
          </p:cNvSpPr>
          <p:nvPr/>
        </p:nvSpPr>
        <p:spPr bwMode="auto">
          <a:xfrm>
            <a:off x="0" y="-9479"/>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dirty="0">
              <a:solidFill>
                <a:schemeClr val="bg1"/>
              </a:solidFill>
              <a:cs typeface="Lato" charset="0"/>
            </a:endParaRPr>
          </a:p>
        </p:txBody>
      </p:sp>
      <p:sp>
        <p:nvSpPr>
          <p:cNvPr id="53" name="Rectangle 1"/>
          <p:cNvSpPr>
            <a:spLocks/>
          </p:cNvSpPr>
          <p:nvPr/>
        </p:nvSpPr>
        <p:spPr bwMode="auto">
          <a:xfrm>
            <a:off x="640848" y="428981"/>
            <a:ext cx="37201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2000" b="1" spc="-1" dirty="0">
                <a:solidFill>
                  <a:schemeClr val="bg1"/>
                </a:solidFill>
                <a:uFill>
                  <a:solidFill>
                    <a:srgbClr val="FFFFFF"/>
                  </a:solidFill>
                </a:uFill>
                <a:latin typeface="Century Gothic" panose="020B0502020202020204" pitchFamily="34" charset="0"/>
                <a:ea typeface="Lato" charset="0"/>
                <a:cs typeface="Lato" charset="0"/>
              </a:rPr>
              <a:t>Impact Fees: </a:t>
            </a:r>
            <a:r>
              <a:rPr lang="en-US" sz="2000" b="1" i="1" spc="-1" dirty="0">
                <a:solidFill>
                  <a:schemeClr val="bg1"/>
                </a:solidFill>
                <a:uFill>
                  <a:solidFill>
                    <a:srgbClr val="FFFFFF"/>
                  </a:solidFill>
                </a:uFill>
                <a:latin typeface="Century Gothic" panose="020B0502020202020204" pitchFamily="34" charset="0"/>
                <a:ea typeface="Lato" charset="0"/>
                <a:cs typeface="Lato" charset="0"/>
              </a:rPr>
              <a:t>Sampled Project</a:t>
            </a:r>
            <a:endParaRPr lang="x-none" sz="20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26" name="Полилиния 7"/>
          <p:cNvSpPr/>
          <p:nvPr/>
        </p:nvSpPr>
        <p:spPr>
          <a:xfrm>
            <a:off x="457199" y="1978069"/>
            <a:ext cx="1663242" cy="1596407"/>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400" b="1" dirty="0">
                <a:latin typeface="Lato Regular" panose="020F0502020204030203" pitchFamily="34" charset="0"/>
                <a:ea typeface="Lato Regular" panose="020F0502020204030203" pitchFamily="34" charset="0"/>
                <a:cs typeface="Lato Regular" panose="020F0502020204030203" pitchFamily="34" charset="0"/>
              </a:rPr>
              <a:t>Project Description</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27" name="Полилиния 8"/>
          <p:cNvSpPr/>
          <p:nvPr/>
        </p:nvSpPr>
        <p:spPr>
          <a:xfrm>
            <a:off x="2245184" y="2003013"/>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In late 1990s Santiago metropolitan region started expanding north in the Chacabuco province with 14 major real estate projects approved (primarily housing), adding 40,000 new households to the metro region. </a:t>
            </a:r>
          </a:p>
        </p:txBody>
      </p:sp>
      <p:sp>
        <p:nvSpPr>
          <p:cNvPr id="28" name="Прямая соединительная линия 9"/>
          <p:cNvSpPr/>
          <p:nvPr/>
        </p:nvSpPr>
        <p:spPr>
          <a:xfrm>
            <a:off x="2120441" y="2407762"/>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29" name="Полилиния 10"/>
          <p:cNvSpPr/>
          <p:nvPr/>
        </p:nvSpPr>
        <p:spPr>
          <a:xfrm>
            <a:off x="2245184" y="2405098"/>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The new housing projects were to be built on agricultural land lacking urban infrastructure services. Most notably the new urban districts were lacking connectivity to Santiago’s urban core. To address that,  a 21-km radial highway connecting to central Santiago was to be built with additional 41-km of byways and interchanges. </a:t>
            </a:r>
          </a:p>
        </p:txBody>
      </p:sp>
      <p:sp>
        <p:nvSpPr>
          <p:cNvPr id="30" name="Прямая соединительная линия 11"/>
          <p:cNvSpPr/>
          <p:nvPr/>
        </p:nvSpPr>
        <p:spPr>
          <a:xfrm>
            <a:off x="2120441" y="2931583"/>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31" name="Полилиния 12"/>
          <p:cNvSpPr/>
          <p:nvPr/>
        </p:nvSpPr>
        <p:spPr>
          <a:xfrm>
            <a:off x="2245184" y="2956526"/>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The total cost of new road network development was estimated at US$106 million.</a:t>
            </a:r>
          </a:p>
        </p:txBody>
      </p:sp>
      <p:sp>
        <p:nvSpPr>
          <p:cNvPr id="32" name="Прямая соединительная линия 14"/>
          <p:cNvSpPr/>
          <p:nvPr/>
        </p:nvSpPr>
        <p:spPr>
          <a:xfrm>
            <a:off x="457200" y="3248538"/>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Полилиния 15"/>
          <p:cNvSpPr/>
          <p:nvPr/>
        </p:nvSpPr>
        <p:spPr>
          <a:xfrm>
            <a:off x="457199" y="3289593"/>
            <a:ext cx="1663242" cy="554066"/>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400" b="1" dirty="0">
                <a:latin typeface="Lato Regular" panose="020F0502020204030203" pitchFamily="34" charset="0"/>
                <a:ea typeface="Lato Regular" panose="020F0502020204030203" pitchFamily="34" charset="0"/>
                <a:cs typeface="Lato Regular" panose="020F0502020204030203" pitchFamily="34" charset="0"/>
              </a:rPr>
              <a:t>Value Capture Component</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34" name="Полилиния 16"/>
          <p:cNvSpPr/>
          <p:nvPr/>
        </p:nvSpPr>
        <p:spPr>
          <a:xfrm>
            <a:off x="2245184" y="3301089"/>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National government took the upper hand in planning, organizing a builder concession and structuring funding that comprised 39% government funding and 61% coming from developer impact fees.</a:t>
            </a:r>
          </a:p>
        </p:txBody>
      </p:sp>
      <p:sp>
        <p:nvSpPr>
          <p:cNvPr id="35" name="Прямая соединительная линия 17"/>
          <p:cNvSpPr/>
          <p:nvPr/>
        </p:nvSpPr>
        <p:spPr>
          <a:xfrm>
            <a:off x="2120441" y="3705838"/>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36" name="Полилиния 18"/>
          <p:cNvSpPr/>
          <p:nvPr/>
        </p:nvSpPr>
        <p:spPr>
          <a:xfrm>
            <a:off x="2245184" y="3730781"/>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The impact fee formula implied a cash charge levied per buildable housing unit. The fee varied based on each project’s formalized impact on regional road network: location relative to new road, project size, and estimated travel demands.</a:t>
            </a:r>
          </a:p>
        </p:txBody>
      </p:sp>
      <p:sp>
        <p:nvSpPr>
          <p:cNvPr id="37" name="Прямая соединительная линия 19"/>
          <p:cNvSpPr/>
          <p:nvPr/>
        </p:nvSpPr>
        <p:spPr>
          <a:xfrm>
            <a:off x="2120441" y="4148977"/>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38" name="Полилиния 20"/>
          <p:cNvSpPr/>
          <p:nvPr/>
        </p:nvSpPr>
        <p:spPr>
          <a:xfrm>
            <a:off x="2245184" y="4173920"/>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The impact fee averaged about US $1,600 per housing unit.</a:t>
            </a:r>
          </a:p>
        </p:txBody>
      </p:sp>
      <p:sp>
        <p:nvSpPr>
          <p:cNvPr id="39" name="Прямая соединительная линия 21"/>
          <p:cNvSpPr/>
          <p:nvPr/>
        </p:nvSpPr>
        <p:spPr>
          <a:xfrm>
            <a:off x="2120441" y="4457646"/>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0" name="Прямоугольник 4"/>
          <p:cNvSpPr/>
          <p:nvPr/>
        </p:nvSpPr>
        <p:spPr>
          <a:xfrm>
            <a:off x="422342" y="1534878"/>
            <a:ext cx="8357555" cy="369332"/>
          </a:xfrm>
          <a:prstGeom prst="rect">
            <a:avLst/>
          </a:prstGeom>
          <a:solidFill>
            <a:srgbClr val="FC7D0B"/>
          </a:solidFill>
        </p:spPr>
        <p:txBody>
          <a:bodyPr wrap="square">
            <a:spAutoFit/>
          </a:bodyPr>
          <a:lstStyle/>
          <a:p>
            <a:pPr defTabSz="342900">
              <a:defRPr/>
            </a:pPr>
            <a:r>
              <a:rPr lang="en-US" sz="1800" b="1" dirty="0">
                <a:solidFill>
                  <a:schemeClr val="bg1"/>
                </a:solidFill>
                <a:latin typeface="Calibri"/>
                <a:cs typeface="Calibri"/>
              </a:rPr>
              <a:t>New highway to connect sprawled development with urban core, Santiago, Chile</a:t>
            </a:r>
          </a:p>
        </p:txBody>
      </p:sp>
      <p:grpSp>
        <p:nvGrpSpPr>
          <p:cNvPr id="22" name="Group 21">
            <a:extLst>
              <a:ext uri="{FF2B5EF4-FFF2-40B4-BE49-F238E27FC236}">
                <a16:creationId xmlns:a16="http://schemas.microsoft.com/office/drawing/2014/main" id="{C6AC6470-4827-45B5-8A98-CB40020E270C}"/>
              </a:ext>
            </a:extLst>
          </p:cNvPr>
          <p:cNvGrpSpPr/>
          <p:nvPr/>
        </p:nvGrpSpPr>
        <p:grpSpPr>
          <a:xfrm>
            <a:off x="237436" y="4550390"/>
            <a:ext cx="817469" cy="393452"/>
            <a:chOff x="-358311" y="1913954"/>
            <a:chExt cx="1157832" cy="557270"/>
          </a:xfrm>
        </p:grpSpPr>
        <p:sp>
          <p:nvSpPr>
            <p:cNvPr id="23" name="Freeform 1">
              <a:extLst>
                <a:ext uri="{FF2B5EF4-FFF2-40B4-BE49-F238E27FC236}">
                  <a16:creationId xmlns:a16="http://schemas.microsoft.com/office/drawing/2014/main" id="{E7F5695C-3DDB-436D-93C0-D304A0994FD4}"/>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24" name="Freeform 2">
              <a:extLst>
                <a:ext uri="{FF2B5EF4-FFF2-40B4-BE49-F238E27FC236}">
                  <a16:creationId xmlns:a16="http://schemas.microsoft.com/office/drawing/2014/main" id="{26F6131A-FA5A-46EA-A2E8-B9339C7766F4}"/>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5" name="Freeform 3">
              <a:extLst>
                <a:ext uri="{FF2B5EF4-FFF2-40B4-BE49-F238E27FC236}">
                  <a16:creationId xmlns:a16="http://schemas.microsoft.com/office/drawing/2014/main" id="{8EA65638-AFF1-415F-973E-2A60A8948C0B}"/>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41" name="Freeform 4">
              <a:extLst>
                <a:ext uri="{FF2B5EF4-FFF2-40B4-BE49-F238E27FC236}">
                  <a16:creationId xmlns:a16="http://schemas.microsoft.com/office/drawing/2014/main" id="{D34D0D84-23BA-482A-B190-8B05CFBBDC72}"/>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42" name="Freeform 5">
              <a:extLst>
                <a:ext uri="{FF2B5EF4-FFF2-40B4-BE49-F238E27FC236}">
                  <a16:creationId xmlns:a16="http://schemas.microsoft.com/office/drawing/2014/main" id="{F12DC62B-15A5-45B9-9688-F77AC552A5D0}"/>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43" name="Freeform 6">
              <a:extLst>
                <a:ext uri="{FF2B5EF4-FFF2-40B4-BE49-F238E27FC236}">
                  <a16:creationId xmlns:a16="http://schemas.microsoft.com/office/drawing/2014/main" id="{2E71182F-EE75-4117-AF82-027B97F4E7A8}"/>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44" name="Freeform 7">
              <a:extLst>
                <a:ext uri="{FF2B5EF4-FFF2-40B4-BE49-F238E27FC236}">
                  <a16:creationId xmlns:a16="http://schemas.microsoft.com/office/drawing/2014/main" id="{F371F691-39C9-4CC3-B7FD-18F66328F9C4}"/>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45" name="Freeform 8">
              <a:extLst>
                <a:ext uri="{FF2B5EF4-FFF2-40B4-BE49-F238E27FC236}">
                  <a16:creationId xmlns:a16="http://schemas.microsoft.com/office/drawing/2014/main" id="{185C5B5D-909F-41BB-B752-98E383F45291}"/>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46" name="Freeform 9">
              <a:extLst>
                <a:ext uri="{FF2B5EF4-FFF2-40B4-BE49-F238E27FC236}">
                  <a16:creationId xmlns:a16="http://schemas.microsoft.com/office/drawing/2014/main" id="{EB4507EC-C7AB-42B3-B251-A1BE11C12C58}"/>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47" name="Freeform 10">
              <a:extLst>
                <a:ext uri="{FF2B5EF4-FFF2-40B4-BE49-F238E27FC236}">
                  <a16:creationId xmlns:a16="http://schemas.microsoft.com/office/drawing/2014/main" id="{A6BC0843-2CE5-4F34-9F3B-3D0F425B9542}"/>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48" name="Freeform 11">
              <a:extLst>
                <a:ext uri="{FF2B5EF4-FFF2-40B4-BE49-F238E27FC236}">
                  <a16:creationId xmlns:a16="http://schemas.microsoft.com/office/drawing/2014/main" id="{0A90D42B-A42D-45A2-A7CE-A20AA01B5167}"/>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49" name="Freeform 12">
              <a:extLst>
                <a:ext uri="{FF2B5EF4-FFF2-40B4-BE49-F238E27FC236}">
                  <a16:creationId xmlns:a16="http://schemas.microsoft.com/office/drawing/2014/main" id="{5EAF36EF-EA26-4443-B17F-4C006779AF76}"/>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50" name="Freeform 13">
              <a:extLst>
                <a:ext uri="{FF2B5EF4-FFF2-40B4-BE49-F238E27FC236}">
                  <a16:creationId xmlns:a16="http://schemas.microsoft.com/office/drawing/2014/main" id="{2E7EF374-2903-419D-9BCD-B98097F3D0AC}"/>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51" name="Freeform 14">
              <a:extLst>
                <a:ext uri="{FF2B5EF4-FFF2-40B4-BE49-F238E27FC236}">
                  <a16:creationId xmlns:a16="http://schemas.microsoft.com/office/drawing/2014/main" id="{859FD222-19BD-47E0-8901-291641D0C0BC}"/>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52" name="Freeform 15">
              <a:extLst>
                <a:ext uri="{FF2B5EF4-FFF2-40B4-BE49-F238E27FC236}">
                  <a16:creationId xmlns:a16="http://schemas.microsoft.com/office/drawing/2014/main" id="{4F25DABB-E337-49D1-87A3-034391DA0251}"/>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56" name="Freeform 16">
              <a:extLst>
                <a:ext uri="{FF2B5EF4-FFF2-40B4-BE49-F238E27FC236}">
                  <a16:creationId xmlns:a16="http://schemas.microsoft.com/office/drawing/2014/main" id="{6EF09F3E-1105-41D3-8289-27E219D62659}"/>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57" name="Freeform 17">
              <a:extLst>
                <a:ext uri="{FF2B5EF4-FFF2-40B4-BE49-F238E27FC236}">
                  <a16:creationId xmlns:a16="http://schemas.microsoft.com/office/drawing/2014/main" id="{65404452-3C97-4D7D-BD8F-F66899CF55E2}"/>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58" name="Freeform 18">
              <a:extLst>
                <a:ext uri="{FF2B5EF4-FFF2-40B4-BE49-F238E27FC236}">
                  <a16:creationId xmlns:a16="http://schemas.microsoft.com/office/drawing/2014/main" id="{ED72F478-8A86-49AC-A257-3EF63D6E6770}"/>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59" name="Freeform 19">
              <a:extLst>
                <a:ext uri="{FF2B5EF4-FFF2-40B4-BE49-F238E27FC236}">
                  <a16:creationId xmlns:a16="http://schemas.microsoft.com/office/drawing/2014/main" id="{679842E7-EED5-4C3B-B70A-BE83FA62B265}"/>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60" name="Freeform 20">
              <a:extLst>
                <a:ext uri="{FF2B5EF4-FFF2-40B4-BE49-F238E27FC236}">
                  <a16:creationId xmlns:a16="http://schemas.microsoft.com/office/drawing/2014/main" id="{F7225DAA-43FC-40B8-BE13-502EE7C781B6}"/>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61" name="Freeform 21">
              <a:extLst>
                <a:ext uri="{FF2B5EF4-FFF2-40B4-BE49-F238E27FC236}">
                  <a16:creationId xmlns:a16="http://schemas.microsoft.com/office/drawing/2014/main" id="{60B1C159-5A1E-4103-9657-BBAE0087C663}"/>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62" name="Freeform 22">
              <a:extLst>
                <a:ext uri="{FF2B5EF4-FFF2-40B4-BE49-F238E27FC236}">
                  <a16:creationId xmlns:a16="http://schemas.microsoft.com/office/drawing/2014/main" id="{7224E741-60E6-435E-AF2B-1739C0E85B72}"/>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4417884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6" name="Rectangle 65"/>
          <p:cNvSpPr>
            <a:spLocks/>
          </p:cNvSpPr>
          <p:nvPr/>
        </p:nvSpPr>
        <p:spPr bwMode="auto">
          <a:xfrm>
            <a:off x="665318" y="438461"/>
            <a:ext cx="405912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2000" spc="-1" dirty="0">
                <a:solidFill>
                  <a:schemeClr val="bg1"/>
                </a:solidFill>
                <a:uFill>
                  <a:solidFill>
                    <a:srgbClr val="FFFFFF"/>
                  </a:solidFill>
                </a:uFill>
                <a:latin typeface="Lato" charset="0"/>
                <a:ea typeface="Lato" charset="0"/>
                <a:cs typeface="Lato" charset="0"/>
              </a:rPr>
              <a:t>Leveraging Public Assets</a:t>
            </a:r>
            <a:r>
              <a:rPr lang="en-US" sz="2000" i="1" spc="-1" dirty="0">
                <a:solidFill>
                  <a:schemeClr val="bg1"/>
                </a:solidFill>
                <a:uFill>
                  <a:solidFill>
                    <a:srgbClr val="FFFFFF"/>
                  </a:solidFill>
                </a:uFill>
                <a:latin typeface="Lato" charset="0"/>
                <a:ea typeface="Lato" charset="0"/>
                <a:cs typeface="Lato" charset="0"/>
              </a:rPr>
              <a:t>: Overview</a:t>
            </a:r>
            <a:endParaRPr lang="x-none" sz="2000" i="1" spc="-1" dirty="0">
              <a:solidFill>
                <a:schemeClr val="bg1"/>
              </a:solidFill>
              <a:uFill>
                <a:solidFill>
                  <a:srgbClr val="FFFFFF"/>
                </a:solidFill>
              </a:uFill>
              <a:latin typeface="Lato" charset="0"/>
              <a:ea typeface="Lato" charset="0"/>
              <a:cs typeface="Lato" charset="0"/>
            </a:endParaRPr>
          </a:p>
        </p:txBody>
      </p:sp>
      <p:sp>
        <p:nvSpPr>
          <p:cNvPr id="67" name="Rectangle 66"/>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69" name="Rectangle 68"/>
          <p:cNvSpPr/>
          <p:nvPr/>
        </p:nvSpPr>
        <p:spPr>
          <a:xfrm>
            <a:off x="656035" y="818731"/>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32" name="Rectangle 31"/>
          <p:cNvSpPr/>
          <p:nvPr/>
        </p:nvSpPr>
        <p:spPr>
          <a:xfrm>
            <a:off x="665318" y="1226917"/>
            <a:ext cx="8027269" cy="3300904"/>
          </a:xfrm>
          <a:prstGeom prst="rect">
            <a:avLst/>
          </a:prstGeom>
        </p:spPr>
        <p:txBody>
          <a:bodyPr wrap="square">
            <a:spAutoFit/>
          </a:bodyPr>
          <a:lstStyle/>
          <a:p>
            <a:pPr marL="1080">
              <a:spcBef>
                <a:spcPts val="1350"/>
              </a:spcBef>
              <a:buClr>
                <a:srgbClr val="000000"/>
              </a:buClr>
            </a:pPr>
            <a:r>
              <a:rPr lang="en-US" sz="1200" b="1" spc="-1" dirty="0">
                <a:solidFill>
                  <a:schemeClr val="accent5"/>
                </a:solidFill>
                <a:uFill>
                  <a:solidFill>
                    <a:srgbClr val="FFFFFF"/>
                  </a:solidFill>
                </a:uFill>
                <a:latin typeface="Lato" charset="0"/>
                <a:ea typeface="Lato" charset="0"/>
                <a:cs typeface="Lato" charset="0"/>
              </a:rPr>
              <a:t>DESCRIPTION</a:t>
            </a:r>
            <a:endParaRPr lang="en-US" sz="1800" b="1" spc="-1" dirty="0">
              <a:solidFill>
                <a:schemeClr val="accent5"/>
              </a:solidFill>
              <a:uFill>
                <a:solidFill>
                  <a:srgbClr val="FFFFFF"/>
                </a:solidFill>
              </a:uFill>
              <a:latin typeface="Lato" charset="0"/>
              <a:ea typeface="Lato" charset="0"/>
              <a:cs typeface="Lato" charset="0"/>
            </a:endParaRP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Disposition of publicly-owned assets (land, buildings) to a private developer whereby value is realized either directly (e.g. sale proceeds) or through creation of future development value or socioeconomic benefit</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Depending on market conditions and a specific deal structure such disposition may come through direct arm’s length sale, auctioning, lease, or conveyance/below-market sale as a form of in-kind contribution to developer equity or for infrastructure or amenity provision</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The asset may be disposed either in “as is” condition (if it</a:t>
            </a:r>
            <a:r>
              <a:rPr lang="ru-RU" sz="1200" spc="-1" dirty="0">
                <a:solidFill>
                  <a:schemeClr val="bg1"/>
                </a:solidFill>
                <a:uFill>
                  <a:solidFill>
                    <a:srgbClr val="FFFFFF"/>
                  </a:solidFill>
                </a:uFill>
                <a:latin typeface="Lato" charset="0"/>
                <a:ea typeface="Lato" charset="0"/>
                <a:cs typeface="Lato" charset="0"/>
              </a:rPr>
              <a:t> </a:t>
            </a:r>
            <a:r>
              <a:rPr lang="en-US" sz="1200" spc="-1" dirty="0">
                <a:solidFill>
                  <a:schemeClr val="bg1"/>
                </a:solidFill>
                <a:uFill>
                  <a:solidFill>
                    <a:srgbClr val="FFFFFF"/>
                  </a:solidFill>
                </a:uFill>
                <a:latin typeface="Lato" charset="0"/>
                <a:ea typeface="Lato" charset="0"/>
                <a:cs typeface="Lato" charset="0"/>
              </a:rPr>
              <a:t>immanently represents tangible value to the private-sector partner) or following some initial investment by government</a:t>
            </a:r>
          </a:p>
          <a:p>
            <a:pPr marL="1080">
              <a:spcBef>
                <a:spcPts val="1350"/>
              </a:spcBef>
              <a:buClr>
                <a:srgbClr val="000000"/>
              </a:buClr>
            </a:pPr>
            <a:r>
              <a:rPr lang="en-US" sz="1200" b="1" spc="-1" dirty="0">
                <a:solidFill>
                  <a:schemeClr val="accent5"/>
                </a:solidFill>
                <a:uFill>
                  <a:solidFill>
                    <a:srgbClr val="FFFFFF"/>
                  </a:solidFill>
                </a:uFill>
                <a:latin typeface="Lato" charset="0"/>
                <a:ea typeface="Lato" charset="0"/>
                <a:cs typeface="Lato" charset="0"/>
              </a:rPr>
              <a:t>KEY REQUIREMENTS / IMPLEMENTATION FACTORS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Availability of excess/underutilized public assets either </a:t>
            </a:r>
            <a:r>
              <a:rPr lang="en-US" sz="1200" i="1" spc="-1" dirty="0">
                <a:solidFill>
                  <a:schemeClr val="bg1"/>
                </a:solidFill>
                <a:uFill>
                  <a:solidFill>
                    <a:srgbClr val="FFFFFF"/>
                  </a:solidFill>
                </a:uFill>
                <a:latin typeface="Lato" charset="0"/>
                <a:ea typeface="Lato" charset="0"/>
                <a:cs typeface="Lato" charset="0"/>
              </a:rPr>
              <a:t>per se </a:t>
            </a:r>
            <a:r>
              <a:rPr lang="en-US" sz="1200" spc="-1" dirty="0">
                <a:solidFill>
                  <a:schemeClr val="bg1"/>
                </a:solidFill>
                <a:uFill>
                  <a:solidFill>
                    <a:srgbClr val="FFFFFF"/>
                  </a:solidFill>
                </a:uFill>
                <a:latin typeface="Lato" charset="0"/>
                <a:ea typeface="Lato" charset="0"/>
                <a:cs typeface="Lato" charset="0"/>
              </a:rPr>
              <a:t>or through asset consolidation / optimization</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Market value of the public assets can be clearly established and have potential to generate additional value</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Government must communicate effectively to citizens its rationale for disposing public assets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Public entity must have negotiating capacity </a:t>
            </a:r>
            <a:r>
              <a:rPr lang="en-US" sz="1200" i="1" spc="-1" dirty="0">
                <a:solidFill>
                  <a:schemeClr val="bg1"/>
                </a:solidFill>
                <a:uFill>
                  <a:solidFill>
                    <a:srgbClr val="FFFFFF"/>
                  </a:solidFill>
                </a:uFill>
                <a:latin typeface="Lato" charset="0"/>
                <a:ea typeface="Lato" charset="0"/>
                <a:cs typeface="Lato" charset="0"/>
              </a:rPr>
              <a:t>on par </a:t>
            </a:r>
            <a:r>
              <a:rPr lang="en-US" sz="1200" spc="-1" dirty="0">
                <a:solidFill>
                  <a:schemeClr val="bg1"/>
                </a:solidFill>
                <a:uFill>
                  <a:solidFill>
                    <a:srgbClr val="FFFFFF"/>
                  </a:solidFill>
                </a:uFill>
                <a:latin typeface="Lato" charset="0"/>
                <a:ea typeface="Lato" charset="0"/>
                <a:cs typeface="Lato" charset="0"/>
              </a:rPr>
              <a:t>with private sector developers to achieve fair pricing </a:t>
            </a:r>
          </a:p>
        </p:txBody>
      </p:sp>
      <p:grpSp>
        <p:nvGrpSpPr>
          <p:cNvPr id="8" name="Group 7"/>
          <p:cNvGrpSpPr/>
          <p:nvPr/>
        </p:nvGrpSpPr>
        <p:grpSpPr>
          <a:xfrm>
            <a:off x="237436" y="4550390"/>
            <a:ext cx="817469" cy="393452"/>
            <a:chOff x="-358311" y="1913954"/>
            <a:chExt cx="1157832" cy="557270"/>
          </a:xfrm>
          <a:solidFill>
            <a:schemeClr val="bg1"/>
          </a:solidFill>
        </p:grpSpPr>
        <p:sp>
          <p:nvSpPr>
            <p:cNvPr id="9"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grpFill/>
            <a:ln>
              <a:noFill/>
            </a:ln>
            <a:effectLst/>
            <a:extLst/>
          </p:spPr>
          <p:txBody>
            <a:bodyPr wrap="none" anchor="ctr"/>
            <a:lstStyle/>
            <a:p>
              <a:endParaRPr lang="en-US"/>
            </a:p>
          </p:txBody>
        </p:sp>
        <p:sp>
          <p:nvSpPr>
            <p:cNvPr id="10"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1"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grpFill/>
            <a:ln>
              <a:noFill/>
            </a:ln>
            <a:effectLst/>
            <a:extLst/>
          </p:spPr>
          <p:txBody>
            <a:bodyPr wrap="none" anchor="ctr"/>
            <a:lstStyle/>
            <a:p>
              <a:endParaRPr lang="en-US"/>
            </a:p>
          </p:txBody>
        </p:sp>
        <p:sp>
          <p:nvSpPr>
            <p:cNvPr id="12"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grpFill/>
            <a:ln>
              <a:noFill/>
            </a:ln>
            <a:effectLst/>
            <a:extLst/>
          </p:spPr>
          <p:txBody>
            <a:bodyPr wrap="none" anchor="ctr"/>
            <a:lstStyle/>
            <a:p>
              <a:endParaRPr lang="en-US"/>
            </a:p>
          </p:txBody>
        </p:sp>
        <p:sp>
          <p:nvSpPr>
            <p:cNvPr id="13"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grpFill/>
            <a:ln>
              <a:noFill/>
            </a:ln>
            <a:effectLst/>
            <a:extLst/>
          </p:spPr>
          <p:txBody>
            <a:bodyPr wrap="none" anchor="ctr"/>
            <a:lstStyle/>
            <a:p>
              <a:endParaRPr lang="en-US"/>
            </a:p>
          </p:txBody>
        </p:sp>
        <p:sp>
          <p:nvSpPr>
            <p:cNvPr id="14"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grpFill/>
            <a:ln>
              <a:noFill/>
            </a:ln>
            <a:effectLst/>
            <a:extLst/>
          </p:spPr>
          <p:txBody>
            <a:bodyPr wrap="none" anchor="ctr"/>
            <a:lstStyle/>
            <a:p>
              <a:endParaRPr lang="en-US"/>
            </a:p>
          </p:txBody>
        </p:sp>
        <p:sp>
          <p:nvSpPr>
            <p:cNvPr id="15"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grpFill/>
            <a:ln>
              <a:noFill/>
            </a:ln>
            <a:effectLst/>
            <a:extLst/>
          </p:spPr>
          <p:txBody>
            <a:bodyPr wrap="none" anchor="ctr"/>
            <a:lstStyle/>
            <a:p>
              <a:endParaRPr lang="en-US"/>
            </a:p>
          </p:txBody>
        </p:sp>
        <p:sp>
          <p:nvSpPr>
            <p:cNvPr id="16"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7"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grpFill/>
            <a:ln>
              <a:noFill/>
            </a:ln>
            <a:effectLst/>
            <a:extLst/>
          </p:spPr>
          <p:txBody>
            <a:bodyPr wrap="none" anchor="ctr"/>
            <a:lstStyle/>
            <a:p>
              <a:endParaRPr lang="en-US"/>
            </a:p>
          </p:txBody>
        </p:sp>
        <p:sp>
          <p:nvSpPr>
            <p:cNvPr id="18"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grpFill/>
            <a:ln>
              <a:noFill/>
            </a:ln>
            <a:effectLst/>
            <a:extLst/>
          </p:spPr>
          <p:txBody>
            <a:bodyPr wrap="none" anchor="ctr"/>
            <a:lstStyle/>
            <a:p>
              <a:endParaRPr lang="en-US"/>
            </a:p>
          </p:txBody>
        </p:sp>
        <p:sp>
          <p:nvSpPr>
            <p:cNvPr id="19"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grpFill/>
            <a:ln>
              <a:noFill/>
            </a:ln>
            <a:effectLst/>
            <a:extLst/>
          </p:spPr>
          <p:txBody>
            <a:bodyPr wrap="none" anchor="ctr"/>
            <a:lstStyle/>
            <a:p>
              <a:endParaRPr lang="en-US"/>
            </a:p>
          </p:txBody>
        </p:sp>
        <p:sp>
          <p:nvSpPr>
            <p:cNvPr id="20"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grpFill/>
            <a:ln>
              <a:noFill/>
            </a:ln>
            <a:effectLst/>
            <a:extLst/>
          </p:spPr>
          <p:txBody>
            <a:bodyPr wrap="none" anchor="ctr"/>
            <a:lstStyle/>
            <a:p>
              <a:endParaRPr lang="en-US"/>
            </a:p>
          </p:txBody>
        </p:sp>
        <p:sp>
          <p:nvSpPr>
            <p:cNvPr id="21"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grpFill/>
            <a:ln>
              <a:noFill/>
            </a:ln>
            <a:effectLst/>
            <a:extLst/>
          </p:spPr>
          <p:txBody>
            <a:bodyPr wrap="none" anchor="ctr"/>
            <a:lstStyle/>
            <a:p>
              <a:endParaRPr lang="en-US"/>
            </a:p>
          </p:txBody>
        </p:sp>
        <p:sp>
          <p:nvSpPr>
            <p:cNvPr id="22"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grpFill/>
            <a:ln>
              <a:noFill/>
            </a:ln>
            <a:effectLst/>
            <a:extLst/>
          </p:spPr>
          <p:txBody>
            <a:bodyPr wrap="none" anchor="ctr"/>
            <a:lstStyle/>
            <a:p>
              <a:endParaRPr lang="en-US"/>
            </a:p>
          </p:txBody>
        </p:sp>
        <p:sp>
          <p:nvSpPr>
            <p:cNvPr id="23"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grpFill/>
            <a:ln>
              <a:noFill/>
            </a:ln>
            <a:effectLst/>
            <a:extLst/>
          </p:spPr>
          <p:txBody>
            <a:bodyPr wrap="none" anchor="ctr"/>
            <a:lstStyle/>
            <a:p>
              <a:endParaRPr lang="en-US"/>
            </a:p>
          </p:txBody>
        </p:sp>
        <p:sp>
          <p:nvSpPr>
            <p:cNvPr id="24"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grpFill/>
            <a:ln>
              <a:noFill/>
            </a:ln>
            <a:effectLst/>
            <a:extLst/>
          </p:spPr>
          <p:txBody>
            <a:bodyPr wrap="none" anchor="ctr"/>
            <a:lstStyle/>
            <a:p>
              <a:endParaRPr lang="en-US"/>
            </a:p>
          </p:txBody>
        </p:sp>
        <p:sp>
          <p:nvSpPr>
            <p:cNvPr id="25"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grpFill/>
            <a:ln>
              <a:noFill/>
            </a:ln>
            <a:effectLst/>
            <a:extLst/>
          </p:spPr>
          <p:txBody>
            <a:bodyPr wrap="none" anchor="ctr"/>
            <a:lstStyle/>
            <a:p>
              <a:endParaRPr lang="en-US"/>
            </a:p>
          </p:txBody>
        </p:sp>
        <p:sp>
          <p:nvSpPr>
            <p:cNvPr id="26"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grpFill/>
            <a:ln>
              <a:noFill/>
            </a:ln>
            <a:effectLst/>
            <a:extLst/>
          </p:spPr>
          <p:txBody>
            <a:bodyPr wrap="none" anchor="ctr"/>
            <a:lstStyle/>
            <a:p>
              <a:endParaRPr lang="en-US"/>
            </a:p>
          </p:txBody>
        </p:sp>
        <p:sp>
          <p:nvSpPr>
            <p:cNvPr id="27"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grpFill/>
            <a:ln>
              <a:noFill/>
            </a:ln>
            <a:effectLst/>
            <a:extLst/>
          </p:spPr>
          <p:txBody>
            <a:bodyPr wrap="none" anchor="ctr"/>
            <a:lstStyle/>
            <a:p>
              <a:endParaRPr lang="en-US"/>
            </a:p>
          </p:txBody>
        </p:sp>
        <p:sp>
          <p:nvSpPr>
            <p:cNvPr id="28"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grpFill/>
            <a:ln>
              <a:noFill/>
            </a:ln>
            <a:effectLst/>
            <a:extLst/>
          </p:spPr>
          <p:txBody>
            <a:bodyPr wrap="none" anchor="ctr"/>
            <a:lstStyle/>
            <a:p>
              <a:endParaRPr lang="en-US"/>
            </a:p>
          </p:txBody>
        </p:sp>
        <p:sp>
          <p:nvSpPr>
            <p:cNvPr id="29"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grpFill/>
            <a:ln>
              <a:noFill/>
            </a:ln>
            <a:effectLst/>
            <a:extLst/>
          </p:spPr>
          <p:txBody>
            <a:bodyPr wrap="none" anchor="ctr"/>
            <a:lstStyle/>
            <a:p>
              <a:endParaRPr lang="en-US"/>
            </a:p>
          </p:txBody>
        </p:sp>
        <p:sp>
          <p:nvSpPr>
            <p:cNvPr id="30"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4020056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4703462" y="1285214"/>
            <a:ext cx="3821974" cy="3044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86" name="Rectangle 85"/>
          <p:cNvSpPr/>
          <p:nvPr/>
        </p:nvSpPr>
        <p:spPr>
          <a:xfrm>
            <a:off x="4703462" y="1285215"/>
            <a:ext cx="3821974" cy="419072"/>
          </a:xfrm>
          <a:prstGeom prst="rect">
            <a:avLst/>
          </a:prstGeom>
          <a:solidFill>
            <a:srgbClr val="FC7D0B"/>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600" dirty="0">
                <a:solidFill>
                  <a:schemeClr val="bg1"/>
                </a:solidFill>
                <a:latin typeface="Lato Regular"/>
                <a:cs typeface="Lato Regular"/>
              </a:rPr>
              <a:t>OPPORTUNITIES</a:t>
            </a:r>
            <a:endParaRPr lang="en-US" sz="506" dirty="0">
              <a:solidFill>
                <a:schemeClr val="bg1"/>
              </a:solidFill>
              <a:latin typeface="Lato Regular"/>
              <a:cs typeface="Lato Regular"/>
            </a:endParaRPr>
          </a:p>
        </p:txBody>
      </p:sp>
      <p:sp>
        <p:nvSpPr>
          <p:cNvPr id="119" name="Rectangle 118"/>
          <p:cNvSpPr/>
          <p:nvPr/>
        </p:nvSpPr>
        <p:spPr>
          <a:xfrm>
            <a:off x="648335" y="1285214"/>
            <a:ext cx="3571033" cy="3044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120" name="Rectangle 119"/>
          <p:cNvSpPr/>
          <p:nvPr/>
        </p:nvSpPr>
        <p:spPr>
          <a:xfrm>
            <a:off x="648334" y="1285215"/>
            <a:ext cx="3571033" cy="419072"/>
          </a:xfrm>
          <a:prstGeom prst="rect">
            <a:avLst/>
          </a:prstGeom>
          <a:solidFill>
            <a:srgbClr val="57606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600" dirty="0">
                <a:solidFill>
                  <a:schemeClr val="bg1"/>
                </a:solidFill>
                <a:latin typeface="Lato Regular"/>
                <a:cs typeface="Lato Regular"/>
              </a:rPr>
              <a:t>CHALLENGES</a:t>
            </a:r>
          </a:p>
        </p:txBody>
      </p:sp>
      <p:sp>
        <p:nvSpPr>
          <p:cNvPr id="25" name="TextBox 24"/>
          <p:cNvSpPr txBox="1"/>
          <p:nvPr/>
        </p:nvSpPr>
        <p:spPr>
          <a:xfrm>
            <a:off x="4881772" y="1897859"/>
            <a:ext cx="3441958" cy="2085186"/>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Can result in direct cash revenue for a municipality </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Puts a vacant or underutilized asset back into productive use</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Allows quick value recycling (in certain conditions enables a city to invest in infrastructure upgrades upfront without tapping general revenue funds)</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Minimal negative fiscal impact </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Relatively straightforward two-way transaction (once value to private sector partners is established and price of property negotiated)</a:t>
            </a:r>
          </a:p>
        </p:txBody>
      </p:sp>
      <p:sp>
        <p:nvSpPr>
          <p:cNvPr id="29" name="TextBox 28"/>
          <p:cNvSpPr txBox="1"/>
          <p:nvPr/>
        </p:nvSpPr>
        <p:spPr>
          <a:xfrm>
            <a:off x="814485" y="1897859"/>
            <a:ext cx="3125505" cy="2008242"/>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Sizing and timing market demand requires special knowledge that municipality may not posses</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Regulatory /legislative limitations on public asset disposition may stall or encumber the process </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Sale of municipality-owned land may result in loss of control over future development (especially when city-level land use controls are not robust)</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Negotiated disposition price of publicly-owned assets may face public objection and raise political concerns</a:t>
            </a:r>
          </a:p>
        </p:txBody>
      </p:sp>
      <p:sp>
        <p:nvSpPr>
          <p:cNvPr id="11" name="AutoShape 30">
            <a:extLst>
              <a:ext uri="{FF2B5EF4-FFF2-40B4-BE49-F238E27FC236}">
                <a16:creationId xmlns:a16="http://schemas.microsoft.com/office/drawing/2014/main" id="{DCEBC61D-ABDE-4DFE-957A-657401417777}"/>
              </a:ext>
            </a:extLst>
          </p:cNvPr>
          <p:cNvSpPr>
            <a:spLocks/>
          </p:cNvSpPr>
          <p:nvPr/>
        </p:nvSpPr>
        <p:spPr bwMode="auto">
          <a:xfrm>
            <a:off x="1191" y="0"/>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12" name="Rectangle 1">
            <a:extLst>
              <a:ext uri="{FF2B5EF4-FFF2-40B4-BE49-F238E27FC236}">
                <a16:creationId xmlns:a16="http://schemas.microsoft.com/office/drawing/2014/main" id="{8B30A0DC-C28D-4721-89D0-3204C9A4C13F}"/>
              </a:ext>
            </a:extLst>
          </p:cNvPr>
          <p:cNvSpPr>
            <a:spLocks/>
          </p:cNvSpPr>
          <p:nvPr/>
        </p:nvSpPr>
        <p:spPr bwMode="auto">
          <a:xfrm>
            <a:off x="640848" y="428981"/>
            <a:ext cx="520931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2000" b="1" spc="-1" dirty="0">
                <a:solidFill>
                  <a:schemeClr val="bg1"/>
                </a:solidFill>
                <a:uFill>
                  <a:solidFill>
                    <a:srgbClr val="FFFFFF"/>
                  </a:solidFill>
                </a:uFill>
                <a:latin typeface="Century Gothic" panose="020B0502020202020204" pitchFamily="34" charset="0"/>
                <a:ea typeface="Lato" charset="0"/>
                <a:cs typeface="Lato" charset="0"/>
              </a:rPr>
              <a:t>Leveraging Public Assets: </a:t>
            </a:r>
            <a:r>
              <a:rPr lang="en-US" sz="2000" b="1" i="1" spc="-1" dirty="0">
                <a:solidFill>
                  <a:schemeClr val="bg1"/>
                </a:solidFill>
                <a:uFill>
                  <a:solidFill>
                    <a:srgbClr val="FFFFFF"/>
                  </a:solidFill>
                </a:uFill>
                <a:latin typeface="Century Gothic" panose="020B0502020202020204" pitchFamily="34" charset="0"/>
                <a:ea typeface="Lato" charset="0"/>
                <a:cs typeface="Lato" charset="0"/>
              </a:rPr>
              <a:t>Lessons Learned</a:t>
            </a:r>
            <a:endParaRPr lang="x-none" sz="20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13" name="Rectangle 2">
            <a:extLst>
              <a:ext uri="{FF2B5EF4-FFF2-40B4-BE49-F238E27FC236}">
                <a16:creationId xmlns:a16="http://schemas.microsoft.com/office/drawing/2014/main" id="{BA91B7C7-C077-4F4B-BF4D-95D90055C0FC}"/>
              </a:ext>
            </a:extLst>
          </p:cNvPr>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14" name="Rectangle 13">
            <a:extLst>
              <a:ext uri="{FF2B5EF4-FFF2-40B4-BE49-F238E27FC236}">
                <a16:creationId xmlns:a16="http://schemas.microsoft.com/office/drawing/2014/main" id="{4C345259-D4EA-429A-99F4-947BA09A4D78}"/>
              </a:ext>
            </a:extLst>
          </p:cNvPr>
          <p:cNvSpPr/>
          <p:nvPr/>
        </p:nvSpPr>
        <p:spPr>
          <a:xfrm>
            <a:off x="656035" y="826856"/>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grpSp>
        <p:nvGrpSpPr>
          <p:cNvPr id="15" name="Group 14">
            <a:extLst>
              <a:ext uri="{FF2B5EF4-FFF2-40B4-BE49-F238E27FC236}">
                <a16:creationId xmlns:a16="http://schemas.microsoft.com/office/drawing/2014/main" id="{5FAD4608-81AD-46D0-8B63-C09077B08DAF}"/>
              </a:ext>
            </a:extLst>
          </p:cNvPr>
          <p:cNvGrpSpPr/>
          <p:nvPr/>
        </p:nvGrpSpPr>
        <p:grpSpPr>
          <a:xfrm>
            <a:off x="237436" y="4550390"/>
            <a:ext cx="817469" cy="393452"/>
            <a:chOff x="-358311" y="1913954"/>
            <a:chExt cx="1157832" cy="557270"/>
          </a:xfrm>
        </p:grpSpPr>
        <p:sp>
          <p:nvSpPr>
            <p:cNvPr id="16" name="Freeform 1">
              <a:extLst>
                <a:ext uri="{FF2B5EF4-FFF2-40B4-BE49-F238E27FC236}">
                  <a16:creationId xmlns:a16="http://schemas.microsoft.com/office/drawing/2014/main" id="{248CE311-6B48-4238-B44C-FB3BD7FA3810}"/>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17" name="Freeform 2">
              <a:extLst>
                <a:ext uri="{FF2B5EF4-FFF2-40B4-BE49-F238E27FC236}">
                  <a16:creationId xmlns:a16="http://schemas.microsoft.com/office/drawing/2014/main" id="{86BFA0A0-683B-40B0-85F1-78DFBBF3BD9E}"/>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18" name="Freeform 3">
              <a:extLst>
                <a:ext uri="{FF2B5EF4-FFF2-40B4-BE49-F238E27FC236}">
                  <a16:creationId xmlns:a16="http://schemas.microsoft.com/office/drawing/2014/main" id="{6D59B550-8AD4-436D-A5E6-3CF56A30B122}"/>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19" name="Freeform 4">
              <a:extLst>
                <a:ext uri="{FF2B5EF4-FFF2-40B4-BE49-F238E27FC236}">
                  <a16:creationId xmlns:a16="http://schemas.microsoft.com/office/drawing/2014/main" id="{D03DABC7-7811-47D9-BEC1-F74F2A5BA3CE}"/>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20" name="Freeform 5">
              <a:extLst>
                <a:ext uri="{FF2B5EF4-FFF2-40B4-BE49-F238E27FC236}">
                  <a16:creationId xmlns:a16="http://schemas.microsoft.com/office/drawing/2014/main" id="{7CEEEDFB-DE1A-46EB-9A8A-D24492FF12C7}"/>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21" name="Freeform 6">
              <a:extLst>
                <a:ext uri="{FF2B5EF4-FFF2-40B4-BE49-F238E27FC236}">
                  <a16:creationId xmlns:a16="http://schemas.microsoft.com/office/drawing/2014/main" id="{8FB85A31-4B01-44FF-9F2C-DC1850542932}"/>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22" name="Freeform 7">
              <a:extLst>
                <a:ext uri="{FF2B5EF4-FFF2-40B4-BE49-F238E27FC236}">
                  <a16:creationId xmlns:a16="http://schemas.microsoft.com/office/drawing/2014/main" id="{076AF709-86AD-4A42-BAFF-4363BA32CAFE}"/>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23" name="Freeform 8">
              <a:extLst>
                <a:ext uri="{FF2B5EF4-FFF2-40B4-BE49-F238E27FC236}">
                  <a16:creationId xmlns:a16="http://schemas.microsoft.com/office/drawing/2014/main" id="{BCEC5CE5-74A4-4BA7-841D-9A681355C562}"/>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4" name="Freeform 9">
              <a:extLst>
                <a:ext uri="{FF2B5EF4-FFF2-40B4-BE49-F238E27FC236}">
                  <a16:creationId xmlns:a16="http://schemas.microsoft.com/office/drawing/2014/main" id="{77A69463-F3A7-4FE2-9AAA-50EFEA28308C}"/>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26" name="Freeform 10">
              <a:extLst>
                <a:ext uri="{FF2B5EF4-FFF2-40B4-BE49-F238E27FC236}">
                  <a16:creationId xmlns:a16="http://schemas.microsoft.com/office/drawing/2014/main" id="{94D3C586-4A63-4190-BF88-C81E0AAE24A5}"/>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27" name="Freeform 11">
              <a:extLst>
                <a:ext uri="{FF2B5EF4-FFF2-40B4-BE49-F238E27FC236}">
                  <a16:creationId xmlns:a16="http://schemas.microsoft.com/office/drawing/2014/main" id="{2F99737C-9B6A-4F62-8A06-B4FF7141321A}"/>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28" name="Freeform 12">
              <a:extLst>
                <a:ext uri="{FF2B5EF4-FFF2-40B4-BE49-F238E27FC236}">
                  <a16:creationId xmlns:a16="http://schemas.microsoft.com/office/drawing/2014/main" id="{F8FEF238-42D7-4298-9819-39D5F9CAE416}"/>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30" name="Freeform 13">
              <a:extLst>
                <a:ext uri="{FF2B5EF4-FFF2-40B4-BE49-F238E27FC236}">
                  <a16:creationId xmlns:a16="http://schemas.microsoft.com/office/drawing/2014/main" id="{641F449A-EF6A-4E39-980D-639A7D4707F7}"/>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31" name="Freeform 14">
              <a:extLst>
                <a:ext uri="{FF2B5EF4-FFF2-40B4-BE49-F238E27FC236}">
                  <a16:creationId xmlns:a16="http://schemas.microsoft.com/office/drawing/2014/main" id="{42FB1EA6-FC8F-4CCB-A1BF-19C496BCB1BD}"/>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32" name="Freeform 15">
              <a:extLst>
                <a:ext uri="{FF2B5EF4-FFF2-40B4-BE49-F238E27FC236}">
                  <a16:creationId xmlns:a16="http://schemas.microsoft.com/office/drawing/2014/main" id="{34D82827-1DD9-4522-BEC8-D0A260CE60FE}"/>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33" name="Freeform 16">
              <a:extLst>
                <a:ext uri="{FF2B5EF4-FFF2-40B4-BE49-F238E27FC236}">
                  <a16:creationId xmlns:a16="http://schemas.microsoft.com/office/drawing/2014/main" id="{AEA72908-19ED-43F3-BE56-60647E62E0F6}"/>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34" name="Freeform 17">
              <a:extLst>
                <a:ext uri="{FF2B5EF4-FFF2-40B4-BE49-F238E27FC236}">
                  <a16:creationId xmlns:a16="http://schemas.microsoft.com/office/drawing/2014/main" id="{3754284A-2DDD-4630-8405-B136E9B166DE}"/>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35" name="Freeform 18">
              <a:extLst>
                <a:ext uri="{FF2B5EF4-FFF2-40B4-BE49-F238E27FC236}">
                  <a16:creationId xmlns:a16="http://schemas.microsoft.com/office/drawing/2014/main" id="{9E1A7321-114D-4B06-8FE3-A60314520AA4}"/>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36" name="Freeform 19">
              <a:extLst>
                <a:ext uri="{FF2B5EF4-FFF2-40B4-BE49-F238E27FC236}">
                  <a16:creationId xmlns:a16="http://schemas.microsoft.com/office/drawing/2014/main" id="{4E89EFBF-4726-4D2A-87C2-3C0BADB82950}"/>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37" name="Freeform 20">
              <a:extLst>
                <a:ext uri="{FF2B5EF4-FFF2-40B4-BE49-F238E27FC236}">
                  <a16:creationId xmlns:a16="http://schemas.microsoft.com/office/drawing/2014/main" id="{BA1317C0-B4E6-482E-AF2B-78B3F4A91A10}"/>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38" name="Freeform 21">
              <a:extLst>
                <a:ext uri="{FF2B5EF4-FFF2-40B4-BE49-F238E27FC236}">
                  <a16:creationId xmlns:a16="http://schemas.microsoft.com/office/drawing/2014/main" id="{D0891391-3A22-43CF-9440-9836BB378D57}"/>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39" name="Freeform 22">
              <a:extLst>
                <a:ext uri="{FF2B5EF4-FFF2-40B4-BE49-F238E27FC236}">
                  <a16:creationId xmlns:a16="http://schemas.microsoft.com/office/drawing/2014/main" id="{8B657BFD-AAFA-4E87-9A0D-2B9C3107DBCF}"/>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2895837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олилиния 4"/>
          <p:cNvSpPr/>
          <p:nvPr/>
        </p:nvSpPr>
        <p:spPr>
          <a:xfrm>
            <a:off x="457199" y="1682235"/>
            <a:ext cx="1663242" cy="1596407"/>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400" b="1" dirty="0">
                <a:latin typeface="Lato Regular" panose="020F0502020204030203" pitchFamily="34" charset="0"/>
                <a:ea typeface="Lato Regular" panose="020F0502020204030203" pitchFamily="34" charset="0"/>
                <a:cs typeface="Lato Regular" panose="020F0502020204030203" pitchFamily="34" charset="0"/>
              </a:rPr>
              <a:t>Project Description</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23" name="Полилиния 5"/>
          <p:cNvSpPr/>
          <p:nvPr/>
        </p:nvSpPr>
        <p:spPr>
          <a:xfrm>
            <a:off x="2245184" y="1707179"/>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00" dirty="0">
                <a:latin typeface="Lato Regular" panose="020F0502020204030203" pitchFamily="34" charset="0"/>
                <a:ea typeface="Lato Regular" panose="020F0502020204030203" pitchFamily="34" charset="0"/>
                <a:cs typeface="Lato Regular" panose="020F0502020204030203" pitchFamily="34" charset="0"/>
              </a:rPr>
              <a:t>Aims to provide the city of Ahmedabad with an improved and accessible waterfront along the Sabarmati River, reduce erosion and exposure of the city to flood risk, upgrade sewers, and rehabilitate and resettle slums</a:t>
            </a:r>
          </a:p>
        </p:txBody>
      </p:sp>
      <p:sp>
        <p:nvSpPr>
          <p:cNvPr id="24" name="Прямая соединительная линия 6"/>
          <p:cNvSpPr/>
          <p:nvPr/>
        </p:nvSpPr>
        <p:spPr>
          <a:xfrm>
            <a:off x="2120441" y="2206057"/>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41" name="Полилиния 7"/>
          <p:cNvSpPr/>
          <p:nvPr/>
        </p:nvSpPr>
        <p:spPr>
          <a:xfrm>
            <a:off x="2245184" y="2203393"/>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$17 million spent on all heavy engineering works and land reclamation as well as on 22 km lower river promenade complete, upper promenade still in development. Key financing sources are loans from a local municipal corporation and a central government financial institution</a:t>
            </a:r>
          </a:p>
          <a:p>
            <a:pPr defTabSz="433388">
              <a:lnSpc>
                <a:spcPct val="90000"/>
              </a:lnSpc>
              <a:spcBef>
                <a:spcPct val="0"/>
              </a:spcBef>
              <a:spcAft>
                <a:spcPct val="35000"/>
              </a:spcAft>
            </a:pPr>
            <a:endParaRPr lang="en-US" sz="10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42" name="Прямая соединительная линия 8"/>
          <p:cNvSpPr/>
          <p:nvPr/>
        </p:nvSpPr>
        <p:spPr>
          <a:xfrm>
            <a:off x="2120441" y="2729878"/>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43" name="Прямая соединительная линия 10"/>
          <p:cNvSpPr/>
          <p:nvPr/>
        </p:nvSpPr>
        <p:spPr>
          <a:xfrm>
            <a:off x="457200" y="3066951"/>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4" name="Полилиния 11"/>
          <p:cNvSpPr/>
          <p:nvPr/>
        </p:nvSpPr>
        <p:spPr>
          <a:xfrm>
            <a:off x="457199" y="3094559"/>
            <a:ext cx="1663242" cy="806946"/>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400" b="1" dirty="0">
                <a:latin typeface="Lato Regular" panose="020F0502020204030203" pitchFamily="34" charset="0"/>
                <a:ea typeface="Lato Regular" panose="020F0502020204030203" pitchFamily="34" charset="0"/>
                <a:cs typeface="Lato Regular" panose="020F0502020204030203" pitchFamily="34" charset="0"/>
              </a:rPr>
              <a:t>Value Capture Component</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45" name="Полилиния 12"/>
          <p:cNvSpPr/>
          <p:nvPr/>
        </p:nvSpPr>
        <p:spPr>
          <a:xfrm>
            <a:off x="2245184" y="3119502"/>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The project is self-financed – cash for recovery of capital expenditure and operating costs comes from sales of reclaimed and serviced land for commercial development </a:t>
            </a:r>
          </a:p>
        </p:txBody>
      </p:sp>
      <p:sp>
        <p:nvSpPr>
          <p:cNvPr id="46" name="Прямая соединительная линия 13"/>
          <p:cNvSpPr/>
          <p:nvPr/>
        </p:nvSpPr>
        <p:spPr>
          <a:xfrm>
            <a:off x="2120441" y="3618379"/>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47" name="Полилиния 14"/>
          <p:cNvSpPr/>
          <p:nvPr/>
        </p:nvSpPr>
        <p:spPr>
          <a:xfrm>
            <a:off x="2245184" y="3643323"/>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Completion of major infrastructural components have already led to increased land values, thus reducing the amount of land that needs to be transacted for servicing the loans.</a:t>
            </a:r>
          </a:p>
        </p:txBody>
      </p:sp>
      <p:sp>
        <p:nvSpPr>
          <p:cNvPr id="48" name="Прямая соединительная линия 15"/>
          <p:cNvSpPr/>
          <p:nvPr/>
        </p:nvSpPr>
        <p:spPr>
          <a:xfrm>
            <a:off x="2120441" y="4061518"/>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49" name="Полилиния 16"/>
          <p:cNvSpPr/>
          <p:nvPr/>
        </p:nvSpPr>
        <p:spPr>
          <a:xfrm>
            <a:off x="2245184" y="4086462"/>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Overall the amount invested has been recovered from sales of less than 15% of improved land.</a:t>
            </a:r>
          </a:p>
        </p:txBody>
      </p:sp>
      <p:sp>
        <p:nvSpPr>
          <p:cNvPr id="50" name="Прямая соединительная линия 17"/>
          <p:cNvSpPr/>
          <p:nvPr/>
        </p:nvSpPr>
        <p:spPr>
          <a:xfrm>
            <a:off x="2120441" y="4356740"/>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51" name="Прямоугольник 18"/>
          <p:cNvSpPr/>
          <p:nvPr/>
        </p:nvSpPr>
        <p:spPr>
          <a:xfrm>
            <a:off x="422342" y="1239044"/>
            <a:ext cx="8357555" cy="369332"/>
          </a:xfrm>
          <a:prstGeom prst="rect">
            <a:avLst/>
          </a:prstGeom>
          <a:solidFill>
            <a:srgbClr val="57606C"/>
          </a:solidFill>
        </p:spPr>
        <p:txBody>
          <a:bodyPr wrap="square">
            <a:spAutoFit/>
          </a:bodyPr>
          <a:lstStyle/>
          <a:p>
            <a:pPr defTabSz="342900">
              <a:defRPr/>
            </a:pPr>
            <a:r>
              <a:rPr lang="en-US" sz="1800" b="1" dirty="0">
                <a:solidFill>
                  <a:schemeClr val="bg1"/>
                </a:solidFill>
                <a:latin typeface="Calibri"/>
                <a:cs typeface="Calibri"/>
              </a:rPr>
              <a:t>Sabarmati Riverfront Upgrade, Ahmedabad, India</a:t>
            </a:r>
          </a:p>
        </p:txBody>
      </p:sp>
      <p:sp>
        <p:nvSpPr>
          <p:cNvPr id="52" name="Полилиния 20"/>
          <p:cNvSpPr/>
          <p:nvPr/>
        </p:nvSpPr>
        <p:spPr>
          <a:xfrm>
            <a:off x="2251379" y="2717896"/>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SPV established to manage initial investment in riverfront upgrade and subsequent land sales to the private sector. </a:t>
            </a:r>
          </a:p>
        </p:txBody>
      </p:sp>
      <p:sp>
        <p:nvSpPr>
          <p:cNvPr id="27" name="AutoShape 30">
            <a:extLst>
              <a:ext uri="{FF2B5EF4-FFF2-40B4-BE49-F238E27FC236}">
                <a16:creationId xmlns:a16="http://schemas.microsoft.com/office/drawing/2014/main" id="{BA01F54F-E860-448A-A619-54FEE148974E}"/>
              </a:ext>
            </a:extLst>
          </p:cNvPr>
          <p:cNvSpPr>
            <a:spLocks/>
          </p:cNvSpPr>
          <p:nvPr/>
        </p:nvSpPr>
        <p:spPr bwMode="auto">
          <a:xfrm>
            <a:off x="1191" y="0"/>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28" name="Rectangle 1">
            <a:extLst>
              <a:ext uri="{FF2B5EF4-FFF2-40B4-BE49-F238E27FC236}">
                <a16:creationId xmlns:a16="http://schemas.microsoft.com/office/drawing/2014/main" id="{382952FE-B768-4ABB-BA2E-6144EA2C0061}"/>
              </a:ext>
            </a:extLst>
          </p:cNvPr>
          <p:cNvSpPr>
            <a:spLocks/>
          </p:cNvSpPr>
          <p:nvPr/>
        </p:nvSpPr>
        <p:spPr bwMode="auto">
          <a:xfrm>
            <a:off x="640848" y="428981"/>
            <a:ext cx="563359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2000" b="1" spc="-1" dirty="0">
                <a:solidFill>
                  <a:schemeClr val="bg1"/>
                </a:solidFill>
                <a:uFill>
                  <a:solidFill>
                    <a:srgbClr val="FFFFFF"/>
                  </a:solidFill>
                </a:uFill>
                <a:latin typeface="Century Gothic" panose="020B0502020202020204" pitchFamily="34" charset="0"/>
                <a:ea typeface="Lato" charset="0"/>
                <a:cs typeface="Lato" charset="0"/>
              </a:rPr>
              <a:t>Leveraging Public </a:t>
            </a:r>
            <a:r>
              <a:rPr lang="en-US" sz="2000" b="1" spc="-1" dirty="0" err="1">
                <a:solidFill>
                  <a:schemeClr val="bg1"/>
                </a:solidFill>
                <a:uFill>
                  <a:solidFill>
                    <a:srgbClr val="FFFFFF"/>
                  </a:solidFill>
                </a:uFill>
                <a:latin typeface="Century Gothic" panose="020B0502020202020204" pitchFamily="34" charset="0"/>
                <a:ea typeface="Lato" charset="0"/>
                <a:cs typeface="Lato" charset="0"/>
              </a:rPr>
              <a:t>Assests</a:t>
            </a:r>
            <a:r>
              <a:rPr lang="en-US" sz="2000" b="1" spc="-1" dirty="0">
                <a:solidFill>
                  <a:schemeClr val="bg1"/>
                </a:solidFill>
                <a:uFill>
                  <a:solidFill>
                    <a:srgbClr val="FFFFFF"/>
                  </a:solidFill>
                </a:uFill>
                <a:latin typeface="Century Gothic" panose="020B0502020202020204" pitchFamily="34" charset="0"/>
                <a:ea typeface="Lato" charset="0"/>
                <a:cs typeface="Lato" charset="0"/>
              </a:rPr>
              <a:t>: </a:t>
            </a:r>
            <a:r>
              <a:rPr lang="en-US" sz="2000" b="1" i="1" spc="-1" dirty="0">
                <a:solidFill>
                  <a:schemeClr val="bg1"/>
                </a:solidFill>
                <a:uFill>
                  <a:solidFill>
                    <a:srgbClr val="FFFFFF"/>
                  </a:solidFill>
                </a:uFill>
                <a:latin typeface="Century Gothic" panose="020B0502020202020204" pitchFamily="34" charset="0"/>
                <a:ea typeface="Lato" charset="0"/>
                <a:cs typeface="Lato" charset="0"/>
              </a:rPr>
              <a:t>Sampled Project 1</a:t>
            </a:r>
            <a:endParaRPr lang="x-none" sz="20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29" name="Rectangle 2">
            <a:extLst>
              <a:ext uri="{FF2B5EF4-FFF2-40B4-BE49-F238E27FC236}">
                <a16:creationId xmlns:a16="http://schemas.microsoft.com/office/drawing/2014/main" id="{0D61F2F8-FD0A-4432-82D4-1C253E95888F}"/>
              </a:ext>
            </a:extLst>
          </p:cNvPr>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30" name="Rectangle 29">
            <a:extLst>
              <a:ext uri="{FF2B5EF4-FFF2-40B4-BE49-F238E27FC236}">
                <a16:creationId xmlns:a16="http://schemas.microsoft.com/office/drawing/2014/main" id="{D24C9DD0-1A43-4CD7-848C-A95C28B5B3E9}"/>
              </a:ext>
            </a:extLst>
          </p:cNvPr>
          <p:cNvSpPr/>
          <p:nvPr/>
        </p:nvSpPr>
        <p:spPr>
          <a:xfrm>
            <a:off x="656035" y="826856"/>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grpSp>
        <p:nvGrpSpPr>
          <p:cNvPr id="31" name="Group 30">
            <a:extLst>
              <a:ext uri="{FF2B5EF4-FFF2-40B4-BE49-F238E27FC236}">
                <a16:creationId xmlns:a16="http://schemas.microsoft.com/office/drawing/2014/main" id="{049E45A7-B2B4-4892-9E15-57C569988E9C}"/>
              </a:ext>
            </a:extLst>
          </p:cNvPr>
          <p:cNvGrpSpPr/>
          <p:nvPr/>
        </p:nvGrpSpPr>
        <p:grpSpPr>
          <a:xfrm>
            <a:off x="237436" y="4550390"/>
            <a:ext cx="817469" cy="393452"/>
            <a:chOff x="-358311" y="1913954"/>
            <a:chExt cx="1157832" cy="557270"/>
          </a:xfrm>
        </p:grpSpPr>
        <p:sp>
          <p:nvSpPr>
            <p:cNvPr id="32" name="Freeform 1">
              <a:extLst>
                <a:ext uri="{FF2B5EF4-FFF2-40B4-BE49-F238E27FC236}">
                  <a16:creationId xmlns:a16="http://schemas.microsoft.com/office/drawing/2014/main" id="{EF8EA75B-56F9-475C-873D-ACF1D7B6587C}"/>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33" name="Freeform 2">
              <a:extLst>
                <a:ext uri="{FF2B5EF4-FFF2-40B4-BE49-F238E27FC236}">
                  <a16:creationId xmlns:a16="http://schemas.microsoft.com/office/drawing/2014/main" id="{34EC0703-17D5-459D-A14D-99ED1EB2B518}"/>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34" name="Freeform 3">
              <a:extLst>
                <a:ext uri="{FF2B5EF4-FFF2-40B4-BE49-F238E27FC236}">
                  <a16:creationId xmlns:a16="http://schemas.microsoft.com/office/drawing/2014/main" id="{9BB6FD9F-31B5-41A2-A4A7-2CD1A4191561}"/>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35" name="Freeform 4">
              <a:extLst>
                <a:ext uri="{FF2B5EF4-FFF2-40B4-BE49-F238E27FC236}">
                  <a16:creationId xmlns:a16="http://schemas.microsoft.com/office/drawing/2014/main" id="{E31E2BE4-EFD5-4BF7-AA3E-1D9A0BCD89F9}"/>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36" name="Freeform 5">
              <a:extLst>
                <a:ext uri="{FF2B5EF4-FFF2-40B4-BE49-F238E27FC236}">
                  <a16:creationId xmlns:a16="http://schemas.microsoft.com/office/drawing/2014/main" id="{FAC0F3F1-0A32-4A6D-A408-E44A1EE2AEC7}"/>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37" name="Freeform 6">
              <a:extLst>
                <a:ext uri="{FF2B5EF4-FFF2-40B4-BE49-F238E27FC236}">
                  <a16:creationId xmlns:a16="http://schemas.microsoft.com/office/drawing/2014/main" id="{4052F56C-DE5C-493A-87A0-E52D71EDE8EC}"/>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38" name="Freeform 7">
              <a:extLst>
                <a:ext uri="{FF2B5EF4-FFF2-40B4-BE49-F238E27FC236}">
                  <a16:creationId xmlns:a16="http://schemas.microsoft.com/office/drawing/2014/main" id="{DCF0BD94-F981-4642-A940-DAC7B41CB030}"/>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39" name="Freeform 8">
              <a:extLst>
                <a:ext uri="{FF2B5EF4-FFF2-40B4-BE49-F238E27FC236}">
                  <a16:creationId xmlns:a16="http://schemas.microsoft.com/office/drawing/2014/main" id="{9B0EF5EB-E17F-47AC-9829-7F100DE35904}"/>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40" name="Freeform 9">
              <a:extLst>
                <a:ext uri="{FF2B5EF4-FFF2-40B4-BE49-F238E27FC236}">
                  <a16:creationId xmlns:a16="http://schemas.microsoft.com/office/drawing/2014/main" id="{685F69C2-D47D-475E-91D3-7A935EFF2639}"/>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56" name="Freeform 10">
              <a:extLst>
                <a:ext uri="{FF2B5EF4-FFF2-40B4-BE49-F238E27FC236}">
                  <a16:creationId xmlns:a16="http://schemas.microsoft.com/office/drawing/2014/main" id="{14D752BB-540B-45DF-A715-C7D944E1B8A7}"/>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57" name="Freeform 11">
              <a:extLst>
                <a:ext uri="{FF2B5EF4-FFF2-40B4-BE49-F238E27FC236}">
                  <a16:creationId xmlns:a16="http://schemas.microsoft.com/office/drawing/2014/main" id="{BC448537-4873-4779-8F09-2F14B782C65F}"/>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58" name="Freeform 12">
              <a:extLst>
                <a:ext uri="{FF2B5EF4-FFF2-40B4-BE49-F238E27FC236}">
                  <a16:creationId xmlns:a16="http://schemas.microsoft.com/office/drawing/2014/main" id="{F871F9CE-8756-48E5-94BE-41283D236D23}"/>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59" name="Freeform 13">
              <a:extLst>
                <a:ext uri="{FF2B5EF4-FFF2-40B4-BE49-F238E27FC236}">
                  <a16:creationId xmlns:a16="http://schemas.microsoft.com/office/drawing/2014/main" id="{CDC6F665-C7D1-4B11-BBCE-F107DBE56FB9}"/>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60" name="Freeform 14">
              <a:extLst>
                <a:ext uri="{FF2B5EF4-FFF2-40B4-BE49-F238E27FC236}">
                  <a16:creationId xmlns:a16="http://schemas.microsoft.com/office/drawing/2014/main" id="{15D77CD1-D5A7-4A51-A1F7-383067412804}"/>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61" name="Freeform 15">
              <a:extLst>
                <a:ext uri="{FF2B5EF4-FFF2-40B4-BE49-F238E27FC236}">
                  <a16:creationId xmlns:a16="http://schemas.microsoft.com/office/drawing/2014/main" id="{601BA0DF-3C9B-4522-97FD-CC6F3A4B5E5E}"/>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62" name="Freeform 16">
              <a:extLst>
                <a:ext uri="{FF2B5EF4-FFF2-40B4-BE49-F238E27FC236}">
                  <a16:creationId xmlns:a16="http://schemas.microsoft.com/office/drawing/2014/main" id="{857DC97B-9AEA-4D6F-9927-64D97CE7C17F}"/>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63" name="Freeform 17">
              <a:extLst>
                <a:ext uri="{FF2B5EF4-FFF2-40B4-BE49-F238E27FC236}">
                  <a16:creationId xmlns:a16="http://schemas.microsoft.com/office/drawing/2014/main" id="{2F282562-AFD4-42D1-8C95-7D545EAF5246}"/>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64" name="Freeform 18">
              <a:extLst>
                <a:ext uri="{FF2B5EF4-FFF2-40B4-BE49-F238E27FC236}">
                  <a16:creationId xmlns:a16="http://schemas.microsoft.com/office/drawing/2014/main" id="{04C28186-6441-470B-98E1-9103E76BFAB4}"/>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65" name="Freeform 19">
              <a:extLst>
                <a:ext uri="{FF2B5EF4-FFF2-40B4-BE49-F238E27FC236}">
                  <a16:creationId xmlns:a16="http://schemas.microsoft.com/office/drawing/2014/main" id="{4CEC4605-CA53-452A-895E-69C5C9BA931A}"/>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66" name="Freeform 20">
              <a:extLst>
                <a:ext uri="{FF2B5EF4-FFF2-40B4-BE49-F238E27FC236}">
                  <a16:creationId xmlns:a16="http://schemas.microsoft.com/office/drawing/2014/main" id="{AEB05E34-5AEE-43D4-BE77-46720742AC70}"/>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67" name="Freeform 21">
              <a:extLst>
                <a:ext uri="{FF2B5EF4-FFF2-40B4-BE49-F238E27FC236}">
                  <a16:creationId xmlns:a16="http://schemas.microsoft.com/office/drawing/2014/main" id="{03CAC7FE-A1A6-4BEB-842C-89DEB68E085F}"/>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68" name="Freeform 22">
              <a:extLst>
                <a:ext uri="{FF2B5EF4-FFF2-40B4-BE49-F238E27FC236}">
                  <a16:creationId xmlns:a16="http://schemas.microsoft.com/office/drawing/2014/main" id="{D4A7D0A0-3D97-4748-AF7C-5D6439D776EE}"/>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4427536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30"/>
          <p:cNvSpPr>
            <a:spLocks/>
          </p:cNvSpPr>
          <p:nvPr/>
        </p:nvSpPr>
        <p:spPr bwMode="auto">
          <a:xfrm>
            <a:off x="1191" y="0"/>
            <a:ext cx="9141619" cy="112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dirty="0">
              <a:solidFill>
                <a:schemeClr val="bg1"/>
              </a:solidFill>
              <a:latin typeface="Century Gothic" panose="020B0502020202020204" pitchFamily="34" charset="0"/>
              <a:cs typeface="Lato" charset="0"/>
            </a:endParaRPr>
          </a:p>
        </p:txBody>
      </p:sp>
      <p:sp>
        <p:nvSpPr>
          <p:cNvPr id="47" name="Rectangle 1"/>
          <p:cNvSpPr>
            <a:spLocks/>
          </p:cNvSpPr>
          <p:nvPr/>
        </p:nvSpPr>
        <p:spPr bwMode="auto">
          <a:xfrm>
            <a:off x="732091" y="442449"/>
            <a:ext cx="7886464"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1800" b="1" dirty="0">
                <a:solidFill>
                  <a:schemeClr val="bg1"/>
                </a:solidFill>
                <a:latin typeface="Century Gothic" panose="020B0502020202020204" pitchFamily="34" charset="0"/>
                <a:ea typeface="ＭＳ Ｐゴシック" charset="0"/>
                <a:cs typeface="Lato Regular"/>
                <a:sym typeface="Bebas Neue" charset="0"/>
              </a:rPr>
              <a:t>PRIVATE SECTOR INVESTMENT IN INFRASTRUCTURE HAS THREE OVERLAPPING MODALITIES</a:t>
            </a:r>
          </a:p>
        </p:txBody>
      </p:sp>
      <p:grpSp>
        <p:nvGrpSpPr>
          <p:cNvPr id="81" name="Группа 3"/>
          <p:cNvGrpSpPr/>
          <p:nvPr/>
        </p:nvGrpSpPr>
        <p:grpSpPr>
          <a:xfrm>
            <a:off x="627369" y="1268024"/>
            <a:ext cx="7991186" cy="3318476"/>
            <a:chOff x="489857" y="1590522"/>
            <a:chExt cx="10654914" cy="4424635"/>
          </a:xfrm>
        </p:grpSpPr>
        <p:sp>
          <p:nvSpPr>
            <p:cNvPr id="84" name="Полилиния 4"/>
            <p:cNvSpPr/>
            <p:nvPr/>
          </p:nvSpPr>
          <p:spPr>
            <a:xfrm>
              <a:off x="3283867" y="1657408"/>
              <a:ext cx="7860904" cy="1194311"/>
            </a:xfrm>
            <a:custGeom>
              <a:avLst/>
              <a:gdLst>
                <a:gd name="connsiteX0" fmla="*/ 199056 w 1194310"/>
                <a:gd name="connsiteY0" fmla="*/ 0 h 7860903"/>
                <a:gd name="connsiteX1" fmla="*/ 995254 w 1194310"/>
                <a:gd name="connsiteY1" fmla="*/ 0 h 7860903"/>
                <a:gd name="connsiteX2" fmla="*/ 1194310 w 1194310"/>
                <a:gd name="connsiteY2" fmla="*/ 199056 h 7860903"/>
                <a:gd name="connsiteX3" fmla="*/ 1194310 w 1194310"/>
                <a:gd name="connsiteY3" fmla="*/ 7860903 h 7860903"/>
                <a:gd name="connsiteX4" fmla="*/ 1194310 w 1194310"/>
                <a:gd name="connsiteY4" fmla="*/ 7860903 h 7860903"/>
                <a:gd name="connsiteX5" fmla="*/ 0 w 1194310"/>
                <a:gd name="connsiteY5" fmla="*/ 7860903 h 7860903"/>
                <a:gd name="connsiteX6" fmla="*/ 0 w 1194310"/>
                <a:gd name="connsiteY6" fmla="*/ 7860903 h 7860903"/>
                <a:gd name="connsiteX7" fmla="*/ 0 w 1194310"/>
                <a:gd name="connsiteY7" fmla="*/ 199056 h 7860903"/>
                <a:gd name="connsiteX8" fmla="*/ 199056 w 1194310"/>
                <a:gd name="connsiteY8" fmla="*/ 0 h 786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310" h="7860903">
                  <a:moveTo>
                    <a:pt x="1194310" y="1310181"/>
                  </a:moveTo>
                  <a:lnTo>
                    <a:pt x="1194310" y="6550722"/>
                  </a:lnTo>
                  <a:cubicBezTo>
                    <a:pt x="1194310" y="7274316"/>
                    <a:pt x="1180770" y="7860900"/>
                    <a:pt x="1164067" y="7860900"/>
                  </a:cubicBezTo>
                  <a:lnTo>
                    <a:pt x="0" y="7860900"/>
                  </a:lnTo>
                  <a:lnTo>
                    <a:pt x="0" y="7860900"/>
                  </a:lnTo>
                  <a:lnTo>
                    <a:pt x="0" y="3"/>
                  </a:lnTo>
                  <a:lnTo>
                    <a:pt x="0" y="3"/>
                  </a:lnTo>
                  <a:lnTo>
                    <a:pt x="1164067" y="3"/>
                  </a:lnTo>
                  <a:cubicBezTo>
                    <a:pt x="1180770" y="3"/>
                    <a:pt x="1194310" y="586587"/>
                    <a:pt x="1194310" y="1310181"/>
                  </a:cubicBezTo>
                  <a:close/>
                </a:path>
              </a:pathLst>
            </a:custGeom>
            <a:solidFill>
              <a:srgbClr val="A3CCE9"/>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36595" rIns="229463" bIns="136595" numCol="1" spcCol="1270" anchor="ctr" anchorCtr="0">
              <a:noAutofit/>
            </a:bodyPr>
            <a:lstStyle/>
            <a:p>
              <a:pPr marL="285750" lvl="1" indent="-285750" defTabSz="666750">
                <a:lnSpc>
                  <a:spcPct val="110000"/>
                </a:lnSpc>
                <a:spcBef>
                  <a:spcPct val="0"/>
                </a:spcBef>
                <a:buFont typeface="Wingdings" charset="2"/>
                <a:buChar char="ü"/>
              </a:pPr>
              <a:r>
                <a:rPr lang="x-none"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Direct lending to a responsible jurisdiction</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a:p>
              <a:pPr marL="285750" lvl="1" indent="-285750" defTabSz="666750">
                <a:lnSpc>
                  <a:spcPct val="110000"/>
                </a:lnSpc>
                <a:spcBef>
                  <a:spcPct val="0"/>
                </a:spcBef>
                <a:buFont typeface="Wingdings" charset="2"/>
                <a:buChar char="ü"/>
              </a:pP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Variety of </a:t>
              </a:r>
              <a:r>
                <a:rPr lang="x-none"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borrowing mechanisms</a:t>
              </a: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that can complement each other</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a:p>
              <a:pPr marL="285750" lvl="1" indent="-285750" defTabSz="666750">
                <a:lnSpc>
                  <a:spcPct val="110000"/>
                </a:lnSpc>
                <a:spcBef>
                  <a:spcPct val="0"/>
                </a:spcBef>
                <a:buFont typeface="Wingdings" charset="2"/>
                <a:buChar char="ü"/>
              </a:pP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F</a:t>
              </a:r>
              <a:r>
                <a:rPr lang="x-none"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ull control and financial risk born by</a:t>
              </a: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a:t>
              </a:r>
              <a:r>
                <a:rPr lang="x-none"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public entity</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86" name="Полилиния 5"/>
            <p:cNvSpPr/>
            <p:nvPr/>
          </p:nvSpPr>
          <p:spPr>
            <a:xfrm>
              <a:off x="489857" y="1590522"/>
              <a:ext cx="2526926" cy="1268954"/>
            </a:xfrm>
            <a:custGeom>
              <a:avLst/>
              <a:gdLst>
                <a:gd name="connsiteX0" fmla="*/ 0 w 2526926"/>
                <a:gd name="connsiteY0" fmla="*/ 248819 h 1492887"/>
                <a:gd name="connsiteX1" fmla="*/ 248819 w 2526926"/>
                <a:gd name="connsiteY1" fmla="*/ 0 h 1492887"/>
                <a:gd name="connsiteX2" fmla="*/ 2278107 w 2526926"/>
                <a:gd name="connsiteY2" fmla="*/ 0 h 1492887"/>
                <a:gd name="connsiteX3" fmla="*/ 2526926 w 2526926"/>
                <a:gd name="connsiteY3" fmla="*/ 248819 h 1492887"/>
                <a:gd name="connsiteX4" fmla="*/ 2526926 w 2526926"/>
                <a:gd name="connsiteY4" fmla="*/ 1244068 h 1492887"/>
                <a:gd name="connsiteX5" fmla="*/ 2278107 w 2526926"/>
                <a:gd name="connsiteY5" fmla="*/ 1492887 h 1492887"/>
                <a:gd name="connsiteX6" fmla="*/ 248819 w 2526926"/>
                <a:gd name="connsiteY6" fmla="*/ 1492887 h 1492887"/>
                <a:gd name="connsiteX7" fmla="*/ 0 w 2526926"/>
                <a:gd name="connsiteY7" fmla="*/ 1244068 h 1492887"/>
                <a:gd name="connsiteX8" fmla="*/ 0 w 2526926"/>
                <a:gd name="connsiteY8" fmla="*/ 248819 h 149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26" h="1492887">
                  <a:moveTo>
                    <a:pt x="0" y="248819"/>
                  </a:moveTo>
                  <a:cubicBezTo>
                    <a:pt x="0" y="111400"/>
                    <a:pt x="111400" y="0"/>
                    <a:pt x="248819" y="0"/>
                  </a:cubicBezTo>
                  <a:lnTo>
                    <a:pt x="2278107" y="0"/>
                  </a:lnTo>
                  <a:cubicBezTo>
                    <a:pt x="2415526" y="0"/>
                    <a:pt x="2526926" y="111400"/>
                    <a:pt x="2526926" y="248819"/>
                  </a:cubicBezTo>
                  <a:lnTo>
                    <a:pt x="2526926" y="1244068"/>
                  </a:lnTo>
                  <a:cubicBezTo>
                    <a:pt x="2526926" y="1381487"/>
                    <a:pt x="2415526" y="1492887"/>
                    <a:pt x="2278107" y="1492887"/>
                  </a:cubicBezTo>
                  <a:lnTo>
                    <a:pt x="248819" y="1492887"/>
                  </a:lnTo>
                  <a:cubicBezTo>
                    <a:pt x="111400" y="1492887"/>
                    <a:pt x="0" y="1381487"/>
                    <a:pt x="0" y="1244068"/>
                  </a:cubicBezTo>
                  <a:lnTo>
                    <a:pt x="0" y="248819"/>
                  </a:lnTo>
                  <a:close/>
                </a:path>
              </a:pathLst>
            </a:custGeom>
            <a:solidFill>
              <a:srgbClr val="4681A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3238" tIns="88948" rIns="123238" bIns="88948" numCol="1" spcCol="1270" anchor="ctr" anchorCtr="0">
              <a:noAutofit/>
            </a:bodyPr>
            <a:lstStyle/>
            <a:p>
              <a:pPr algn="ctr" defTabSz="800100">
                <a:lnSpc>
                  <a:spcPct val="90000"/>
                </a:lnSpc>
                <a:spcBef>
                  <a:spcPct val="0"/>
                </a:spcBef>
                <a:spcAft>
                  <a:spcPct val="35000"/>
                </a:spcAft>
              </a:pPr>
              <a:r>
                <a:rPr lang="en-US" sz="1800" dirty="0">
                  <a:latin typeface="Lato" charset="0"/>
                  <a:ea typeface="Lato" charset="0"/>
                  <a:cs typeface="Lato" charset="0"/>
                </a:rPr>
                <a:t>Debt</a:t>
              </a:r>
            </a:p>
          </p:txBody>
        </p:sp>
        <p:sp>
          <p:nvSpPr>
            <p:cNvPr id="87" name="Полилиния 6"/>
            <p:cNvSpPr/>
            <p:nvPr/>
          </p:nvSpPr>
          <p:spPr>
            <a:xfrm>
              <a:off x="3283867" y="3224940"/>
              <a:ext cx="7860904" cy="1194311"/>
            </a:xfrm>
            <a:custGeom>
              <a:avLst/>
              <a:gdLst>
                <a:gd name="connsiteX0" fmla="*/ 199056 w 1194310"/>
                <a:gd name="connsiteY0" fmla="*/ 0 h 7860903"/>
                <a:gd name="connsiteX1" fmla="*/ 995254 w 1194310"/>
                <a:gd name="connsiteY1" fmla="*/ 0 h 7860903"/>
                <a:gd name="connsiteX2" fmla="*/ 1194310 w 1194310"/>
                <a:gd name="connsiteY2" fmla="*/ 199056 h 7860903"/>
                <a:gd name="connsiteX3" fmla="*/ 1194310 w 1194310"/>
                <a:gd name="connsiteY3" fmla="*/ 7860903 h 7860903"/>
                <a:gd name="connsiteX4" fmla="*/ 1194310 w 1194310"/>
                <a:gd name="connsiteY4" fmla="*/ 7860903 h 7860903"/>
                <a:gd name="connsiteX5" fmla="*/ 0 w 1194310"/>
                <a:gd name="connsiteY5" fmla="*/ 7860903 h 7860903"/>
                <a:gd name="connsiteX6" fmla="*/ 0 w 1194310"/>
                <a:gd name="connsiteY6" fmla="*/ 7860903 h 7860903"/>
                <a:gd name="connsiteX7" fmla="*/ 0 w 1194310"/>
                <a:gd name="connsiteY7" fmla="*/ 199056 h 7860903"/>
                <a:gd name="connsiteX8" fmla="*/ 199056 w 1194310"/>
                <a:gd name="connsiteY8" fmla="*/ 0 h 786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310" h="7860903">
                  <a:moveTo>
                    <a:pt x="1194310" y="1310181"/>
                  </a:moveTo>
                  <a:lnTo>
                    <a:pt x="1194310" y="6550722"/>
                  </a:lnTo>
                  <a:cubicBezTo>
                    <a:pt x="1194310" y="7274316"/>
                    <a:pt x="1180770" y="7860900"/>
                    <a:pt x="1164067" y="7860900"/>
                  </a:cubicBezTo>
                  <a:lnTo>
                    <a:pt x="0" y="7860900"/>
                  </a:lnTo>
                  <a:lnTo>
                    <a:pt x="0" y="7860900"/>
                  </a:lnTo>
                  <a:lnTo>
                    <a:pt x="0" y="3"/>
                  </a:lnTo>
                  <a:lnTo>
                    <a:pt x="0" y="3"/>
                  </a:lnTo>
                  <a:lnTo>
                    <a:pt x="1164067" y="3"/>
                  </a:lnTo>
                  <a:cubicBezTo>
                    <a:pt x="1180770" y="3"/>
                    <a:pt x="1194310" y="586587"/>
                    <a:pt x="1194310" y="1310181"/>
                  </a:cubicBezTo>
                  <a:close/>
                </a:path>
              </a:pathLst>
            </a:custGeom>
            <a:solidFill>
              <a:srgbClr val="A3CCE9">
                <a:alpha val="90000"/>
              </a:srgb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36595" rIns="229463" bIns="136595" numCol="1" spcCol="1270" anchor="ctr" anchorCtr="0">
              <a:noAutofit/>
            </a:bodyPr>
            <a:lstStyle/>
            <a:p>
              <a:pPr marL="285840" lvl="1" indent="-285480">
                <a:lnSpc>
                  <a:spcPct val="110000"/>
                </a:lnSpc>
                <a:buClr>
                  <a:srgbClr val="000000"/>
                </a:buClr>
                <a:buFont typeface="Wingdings" charset="2"/>
                <a:buChar char=""/>
              </a:pP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Public entity transfers some or most of financing (including but not limited to equity project financing), construction and/or operating responsibilities (and risks) to a private partner</a:t>
              </a:r>
            </a:p>
          </p:txBody>
        </p:sp>
        <p:sp>
          <p:nvSpPr>
            <p:cNvPr id="89" name="Полилиния 7"/>
            <p:cNvSpPr/>
            <p:nvPr/>
          </p:nvSpPr>
          <p:spPr>
            <a:xfrm>
              <a:off x="489857" y="3161738"/>
              <a:ext cx="2526926" cy="1268954"/>
            </a:xfrm>
            <a:custGeom>
              <a:avLst/>
              <a:gdLst>
                <a:gd name="connsiteX0" fmla="*/ 0 w 2526926"/>
                <a:gd name="connsiteY0" fmla="*/ 248819 h 1492887"/>
                <a:gd name="connsiteX1" fmla="*/ 248819 w 2526926"/>
                <a:gd name="connsiteY1" fmla="*/ 0 h 1492887"/>
                <a:gd name="connsiteX2" fmla="*/ 2278107 w 2526926"/>
                <a:gd name="connsiteY2" fmla="*/ 0 h 1492887"/>
                <a:gd name="connsiteX3" fmla="*/ 2526926 w 2526926"/>
                <a:gd name="connsiteY3" fmla="*/ 248819 h 1492887"/>
                <a:gd name="connsiteX4" fmla="*/ 2526926 w 2526926"/>
                <a:gd name="connsiteY4" fmla="*/ 1244068 h 1492887"/>
                <a:gd name="connsiteX5" fmla="*/ 2278107 w 2526926"/>
                <a:gd name="connsiteY5" fmla="*/ 1492887 h 1492887"/>
                <a:gd name="connsiteX6" fmla="*/ 248819 w 2526926"/>
                <a:gd name="connsiteY6" fmla="*/ 1492887 h 1492887"/>
                <a:gd name="connsiteX7" fmla="*/ 0 w 2526926"/>
                <a:gd name="connsiteY7" fmla="*/ 1244068 h 1492887"/>
                <a:gd name="connsiteX8" fmla="*/ 0 w 2526926"/>
                <a:gd name="connsiteY8" fmla="*/ 248819 h 149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26" h="1492887">
                  <a:moveTo>
                    <a:pt x="0" y="248819"/>
                  </a:moveTo>
                  <a:cubicBezTo>
                    <a:pt x="0" y="111400"/>
                    <a:pt x="111400" y="0"/>
                    <a:pt x="248819" y="0"/>
                  </a:cubicBezTo>
                  <a:lnTo>
                    <a:pt x="2278107" y="0"/>
                  </a:lnTo>
                  <a:cubicBezTo>
                    <a:pt x="2415526" y="0"/>
                    <a:pt x="2526926" y="111400"/>
                    <a:pt x="2526926" y="248819"/>
                  </a:cubicBezTo>
                  <a:lnTo>
                    <a:pt x="2526926" y="1244068"/>
                  </a:lnTo>
                  <a:cubicBezTo>
                    <a:pt x="2526926" y="1381487"/>
                    <a:pt x="2415526" y="1492887"/>
                    <a:pt x="2278107" y="1492887"/>
                  </a:cubicBezTo>
                  <a:lnTo>
                    <a:pt x="248819" y="1492887"/>
                  </a:lnTo>
                  <a:cubicBezTo>
                    <a:pt x="111400" y="1492887"/>
                    <a:pt x="0" y="1381487"/>
                    <a:pt x="0" y="1244068"/>
                  </a:cubicBezTo>
                  <a:lnTo>
                    <a:pt x="0" y="248819"/>
                  </a:lnTo>
                  <a:close/>
                </a:path>
              </a:pathLst>
            </a:custGeom>
            <a:solidFill>
              <a:srgbClr val="4681A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3238" tIns="88948" rIns="123238" bIns="88948" numCol="1" spcCol="1270" anchor="ctr" anchorCtr="0">
              <a:noAutofit/>
            </a:bodyPr>
            <a:lstStyle/>
            <a:p>
              <a:pPr algn="ctr" defTabSz="800100">
                <a:lnSpc>
                  <a:spcPct val="90000"/>
                </a:lnSpc>
                <a:spcBef>
                  <a:spcPct val="0"/>
                </a:spcBef>
                <a:spcAft>
                  <a:spcPct val="35000"/>
                </a:spcAft>
              </a:pPr>
              <a:r>
                <a:rPr lang="en-US" sz="1800" dirty="0">
                  <a:latin typeface="Lato" charset="0"/>
                  <a:ea typeface="Lato" charset="0"/>
                  <a:cs typeface="Lato" charset="0"/>
                </a:rPr>
                <a:t>Concession</a:t>
              </a:r>
            </a:p>
          </p:txBody>
        </p:sp>
        <p:sp>
          <p:nvSpPr>
            <p:cNvPr id="90" name="Полилиния 8"/>
            <p:cNvSpPr/>
            <p:nvPr/>
          </p:nvSpPr>
          <p:spPr>
            <a:xfrm>
              <a:off x="3283867" y="4792472"/>
              <a:ext cx="7860904" cy="1194311"/>
            </a:xfrm>
            <a:custGeom>
              <a:avLst/>
              <a:gdLst>
                <a:gd name="connsiteX0" fmla="*/ 199056 w 1194310"/>
                <a:gd name="connsiteY0" fmla="*/ 0 h 7860903"/>
                <a:gd name="connsiteX1" fmla="*/ 995254 w 1194310"/>
                <a:gd name="connsiteY1" fmla="*/ 0 h 7860903"/>
                <a:gd name="connsiteX2" fmla="*/ 1194310 w 1194310"/>
                <a:gd name="connsiteY2" fmla="*/ 199056 h 7860903"/>
                <a:gd name="connsiteX3" fmla="*/ 1194310 w 1194310"/>
                <a:gd name="connsiteY3" fmla="*/ 7860903 h 7860903"/>
                <a:gd name="connsiteX4" fmla="*/ 1194310 w 1194310"/>
                <a:gd name="connsiteY4" fmla="*/ 7860903 h 7860903"/>
                <a:gd name="connsiteX5" fmla="*/ 0 w 1194310"/>
                <a:gd name="connsiteY5" fmla="*/ 7860903 h 7860903"/>
                <a:gd name="connsiteX6" fmla="*/ 0 w 1194310"/>
                <a:gd name="connsiteY6" fmla="*/ 7860903 h 7860903"/>
                <a:gd name="connsiteX7" fmla="*/ 0 w 1194310"/>
                <a:gd name="connsiteY7" fmla="*/ 199056 h 7860903"/>
                <a:gd name="connsiteX8" fmla="*/ 199056 w 1194310"/>
                <a:gd name="connsiteY8" fmla="*/ 0 h 786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310" h="7860903">
                  <a:moveTo>
                    <a:pt x="1194310" y="1310181"/>
                  </a:moveTo>
                  <a:lnTo>
                    <a:pt x="1194310" y="6550722"/>
                  </a:lnTo>
                  <a:cubicBezTo>
                    <a:pt x="1194310" y="7274316"/>
                    <a:pt x="1180770" y="7860900"/>
                    <a:pt x="1164067" y="7860900"/>
                  </a:cubicBezTo>
                  <a:lnTo>
                    <a:pt x="0" y="7860900"/>
                  </a:lnTo>
                  <a:lnTo>
                    <a:pt x="0" y="7860900"/>
                  </a:lnTo>
                  <a:lnTo>
                    <a:pt x="0" y="3"/>
                  </a:lnTo>
                  <a:lnTo>
                    <a:pt x="0" y="3"/>
                  </a:lnTo>
                  <a:lnTo>
                    <a:pt x="1164067" y="3"/>
                  </a:lnTo>
                  <a:cubicBezTo>
                    <a:pt x="1180770" y="3"/>
                    <a:pt x="1194310" y="586587"/>
                    <a:pt x="1194310" y="1310181"/>
                  </a:cubicBezTo>
                  <a:close/>
                </a:path>
              </a:pathLst>
            </a:custGeom>
            <a:solidFill>
              <a:srgbClr val="A3CCE9">
                <a:alpha val="90000"/>
              </a:srgb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36595" rIns="229463" bIns="136595" numCol="1" spcCol="1270" anchor="ctr" anchorCtr="0">
              <a:noAutofit/>
            </a:bodyPr>
            <a:lstStyle/>
            <a:p>
              <a:pPr marL="285750" lvl="1" indent="-285750" defTabSz="666750">
                <a:lnSpc>
                  <a:spcPct val="110000"/>
                </a:lnSpc>
                <a:spcBef>
                  <a:spcPct val="0"/>
                </a:spcBef>
                <a:buFont typeface="Wingdings" charset="2"/>
                <a:buChar char="ü"/>
              </a:pP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I</a:t>
              </a:r>
              <a:r>
                <a:rPr lang="x-none"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nfrastructure</a:t>
              </a: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financing is part of</a:t>
              </a:r>
              <a:r>
                <a:rPr lang="x-none"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a broader </a:t>
              </a: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development effort</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a:p>
              <a:pPr marL="285750" lvl="1" indent="-285750" defTabSz="666750">
                <a:lnSpc>
                  <a:spcPct val="90000"/>
                </a:lnSpc>
                <a:spcBef>
                  <a:spcPct val="0"/>
                </a:spcBef>
                <a:spcAft>
                  <a:spcPct val="15000"/>
                </a:spcAft>
                <a:buFont typeface="Wingdings" charset="2"/>
                <a:buChar char="ü"/>
              </a:pP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Reduces impact on government balance sheet</a:t>
              </a:r>
              <a:endParaRPr lang="x-none"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a:p>
              <a:pPr marL="285750" lvl="1" indent="-285750" defTabSz="666750">
                <a:lnSpc>
                  <a:spcPct val="90000"/>
                </a:lnSpc>
                <a:spcBef>
                  <a:spcPct val="0"/>
                </a:spcBef>
                <a:spcAft>
                  <a:spcPct val="15000"/>
                </a:spcAft>
                <a:buFont typeface="Wingdings" charset="2"/>
                <a:buChar char="ü"/>
              </a:pP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F</a:t>
              </a:r>
              <a:r>
                <a:rPr lang="x-none"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acilitate</a:t>
              </a: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s</a:t>
              </a:r>
              <a:r>
                <a:rPr lang="x-none"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creation of private economic value</a:t>
              </a:r>
              <a:r>
                <a:rPr lang="en-US"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in benefiting location</a:t>
              </a:r>
              <a:endParaRPr lang="x-none" sz="1400" spc="-1" dirty="0">
                <a:solidFill>
                  <a:srgbClr val="000000"/>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91" name="Полилиния 9"/>
            <p:cNvSpPr/>
            <p:nvPr/>
          </p:nvSpPr>
          <p:spPr>
            <a:xfrm>
              <a:off x="489857" y="4746203"/>
              <a:ext cx="2526926" cy="1268954"/>
            </a:xfrm>
            <a:custGeom>
              <a:avLst/>
              <a:gdLst>
                <a:gd name="connsiteX0" fmla="*/ 0 w 2526926"/>
                <a:gd name="connsiteY0" fmla="*/ 248819 h 1492887"/>
                <a:gd name="connsiteX1" fmla="*/ 248819 w 2526926"/>
                <a:gd name="connsiteY1" fmla="*/ 0 h 1492887"/>
                <a:gd name="connsiteX2" fmla="*/ 2278107 w 2526926"/>
                <a:gd name="connsiteY2" fmla="*/ 0 h 1492887"/>
                <a:gd name="connsiteX3" fmla="*/ 2526926 w 2526926"/>
                <a:gd name="connsiteY3" fmla="*/ 248819 h 1492887"/>
                <a:gd name="connsiteX4" fmla="*/ 2526926 w 2526926"/>
                <a:gd name="connsiteY4" fmla="*/ 1244068 h 1492887"/>
                <a:gd name="connsiteX5" fmla="*/ 2278107 w 2526926"/>
                <a:gd name="connsiteY5" fmla="*/ 1492887 h 1492887"/>
                <a:gd name="connsiteX6" fmla="*/ 248819 w 2526926"/>
                <a:gd name="connsiteY6" fmla="*/ 1492887 h 1492887"/>
                <a:gd name="connsiteX7" fmla="*/ 0 w 2526926"/>
                <a:gd name="connsiteY7" fmla="*/ 1244068 h 1492887"/>
                <a:gd name="connsiteX8" fmla="*/ 0 w 2526926"/>
                <a:gd name="connsiteY8" fmla="*/ 248819 h 149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26" h="1492887">
                  <a:moveTo>
                    <a:pt x="0" y="248819"/>
                  </a:moveTo>
                  <a:cubicBezTo>
                    <a:pt x="0" y="111400"/>
                    <a:pt x="111400" y="0"/>
                    <a:pt x="248819" y="0"/>
                  </a:cubicBezTo>
                  <a:lnTo>
                    <a:pt x="2278107" y="0"/>
                  </a:lnTo>
                  <a:cubicBezTo>
                    <a:pt x="2415526" y="0"/>
                    <a:pt x="2526926" y="111400"/>
                    <a:pt x="2526926" y="248819"/>
                  </a:cubicBezTo>
                  <a:lnTo>
                    <a:pt x="2526926" y="1244068"/>
                  </a:lnTo>
                  <a:cubicBezTo>
                    <a:pt x="2526926" y="1381487"/>
                    <a:pt x="2415526" y="1492887"/>
                    <a:pt x="2278107" y="1492887"/>
                  </a:cubicBezTo>
                  <a:lnTo>
                    <a:pt x="248819" y="1492887"/>
                  </a:lnTo>
                  <a:cubicBezTo>
                    <a:pt x="111400" y="1492887"/>
                    <a:pt x="0" y="1381487"/>
                    <a:pt x="0" y="1244068"/>
                  </a:cubicBezTo>
                  <a:lnTo>
                    <a:pt x="0" y="248819"/>
                  </a:lnTo>
                  <a:close/>
                </a:path>
              </a:pathLst>
            </a:custGeom>
            <a:solidFill>
              <a:srgbClr val="4681A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3238" tIns="88948" rIns="123238" bIns="88948" numCol="1" spcCol="1270" anchor="ctr" anchorCtr="0">
              <a:noAutofit/>
            </a:bodyPr>
            <a:lstStyle/>
            <a:p>
              <a:pPr algn="ctr" defTabSz="800100">
                <a:lnSpc>
                  <a:spcPct val="90000"/>
                </a:lnSpc>
                <a:spcBef>
                  <a:spcPct val="0"/>
                </a:spcBef>
                <a:spcAft>
                  <a:spcPct val="35000"/>
                </a:spcAft>
              </a:pPr>
              <a:r>
                <a:rPr lang="en-US" sz="1800" dirty="0">
                  <a:latin typeface="Lato" charset="0"/>
                  <a:ea typeface="Lato" charset="0"/>
                  <a:cs typeface="Lato" charset="0"/>
                </a:rPr>
                <a:t>Land Value Capture (LVC)</a:t>
              </a:r>
            </a:p>
          </p:txBody>
        </p:sp>
      </p:grpSp>
      <p:sp>
        <p:nvSpPr>
          <p:cNvPr id="17" name="Rectangle 2">
            <a:extLst>
              <a:ext uri="{FF2B5EF4-FFF2-40B4-BE49-F238E27FC236}">
                <a16:creationId xmlns:a16="http://schemas.microsoft.com/office/drawing/2014/main" id="{289A718B-90F1-458A-9363-67512BAD7FB1}"/>
              </a:ext>
            </a:extLst>
          </p:cNvPr>
          <p:cNvSpPr>
            <a:spLocks/>
          </p:cNvSpPr>
          <p:nvPr/>
        </p:nvSpPr>
        <p:spPr bwMode="auto">
          <a:xfrm>
            <a:off x="68190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18" name="Rectangle 17">
            <a:extLst>
              <a:ext uri="{FF2B5EF4-FFF2-40B4-BE49-F238E27FC236}">
                <a16:creationId xmlns:a16="http://schemas.microsoft.com/office/drawing/2014/main" id="{5B3CBAB6-6207-42CC-8C83-399EA22C00C9}"/>
              </a:ext>
            </a:extLst>
          </p:cNvPr>
          <p:cNvSpPr/>
          <p:nvPr/>
        </p:nvSpPr>
        <p:spPr>
          <a:xfrm>
            <a:off x="657439" y="1052321"/>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Tree>
    <p:extLst>
      <p:ext uri="{BB962C8B-B14F-4D97-AF65-F5344CB8AC3E}">
        <p14:creationId xmlns:p14="http://schemas.microsoft.com/office/powerpoint/2010/main" val="32028738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30"/>
          <p:cNvSpPr>
            <a:spLocks/>
          </p:cNvSpPr>
          <p:nvPr/>
        </p:nvSpPr>
        <p:spPr bwMode="auto">
          <a:xfrm>
            <a:off x="1191" y="0"/>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53" name="Rectangle 1"/>
          <p:cNvSpPr>
            <a:spLocks/>
          </p:cNvSpPr>
          <p:nvPr/>
        </p:nvSpPr>
        <p:spPr bwMode="auto">
          <a:xfrm>
            <a:off x="640848" y="444370"/>
            <a:ext cx="48980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1800" b="1" spc="-1" dirty="0">
                <a:solidFill>
                  <a:schemeClr val="bg1"/>
                </a:solidFill>
                <a:uFill>
                  <a:solidFill>
                    <a:srgbClr val="FFFFFF"/>
                  </a:solidFill>
                </a:uFill>
                <a:latin typeface="Century Gothic" panose="020B0502020202020204" pitchFamily="34" charset="0"/>
                <a:ea typeface="Lato" charset="0"/>
                <a:cs typeface="Lato" charset="0"/>
              </a:rPr>
              <a:t>Leveraging Public Assets: </a:t>
            </a:r>
            <a:r>
              <a:rPr lang="en-US" sz="1800" b="1" i="1" spc="-1" dirty="0">
                <a:solidFill>
                  <a:schemeClr val="bg1"/>
                </a:solidFill>
                <a:uFill>
                  <a:solidFill>
                    <a:srgbClr val="FFFFFF"/>
                  </a:solidFill>
                </a:uFill>
                <a:latin typeface="Century Gothic" panose="020B0502020202020204" pitchFamily="34" charset="0"/>
                <a:ea typeface="Lato" charset="0"/>
                <a:cs typeface="Lato" charset="0"/>
              </a:rPr>
              <a:t>Sampled Project 2</a:t>
            </a:r>
            <a:endParaRPr lang="x-none" sz="18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22" name="Полилиния 4"/>
          <p:cNvSpPr/>
          <p:nvPr/>
        </p:nvSpPr>
        <p:spPr>
          <a:xfrm>
            <a:off x="699245" y="2085645"/>
            <a:ext cx="1663242" cy="1596407"/>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400" b="1" dirty="0">
                <a:latin typeface="Lato Regular" panose="020F0502020204030203" pitchFamily="34" charset="0"/>
                <a:ea typeface="Lato Regular" panose="020F0502020204030203" pitchFamily="34" charset="0"/>
                <a:cs typeface="Lato Regular" panose="020F0502020204030203" pitchFamily="34" charset="0"/>
              </a:rPr>
              <a:t>Project Description</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23" name="Полилиния 5"/>
          <p:cNvSpPr/>
          <p:nvPr/>
        </p:nvSpPr>
        <p:spPr>
          <a:xfrm>
            <a:off x="2487231" y="2110589"/>
            <a:ext cx="5911174"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00" dirty="0">
                <a:latin typeface="Lato Regular" panose="020F0502020204030203" pitchFamily="34" charset="0"/>
                <a:ea typeface="Lato Regular" panose="020F0502020204030203" pitchFamily="34" charset="0"/>
                <a:cs typeface="Lato Regular" panose="020F0502020204030203" pitchFamily="34" charset="0"/>
              </a:rPr>
              <a:t>An underground drainage detention structure serving as a flood control facility for Bonifacio Global City</a:t>
            </a:r>
          </a:p>
        </p:txBody>
      </p:sp>
      <p:sp>
        <p:nvSpPr>
          <p:cNvPr id="41" name="Полилиния 7"/>
          <p:cNvSpPr/>
          <p:nvPr/>
        </p:nvSpPr>
        <p:spPr>
          <a:xfrm>
            <a:off x="2487231" y="2606803"/>
            <a:ext cx="5911174"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Core element of an elaborate drainage system that collects rainwater from paved urban surfaces then releases it under controlled conditions</a:t>
            </a:r>
          </a:p>
        </p:txBody>
      </p:sp>
      <p:sp>
        <p:nvSpPr>
          <p:cNvPr id="44" name="Полилиния 11"/>
          <p:cNvSpPr/>
          <p:nvPr/>
        </p:nvSpPr>
        <p:spPr>
          <a:xfrm>
            <a:off x="699245" y="3672779"/>
            <a:ext cx="1663242" cy="691831"/>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400" b="1" dirty="0">
                <a:latin typeface="Lato Regular" panose="020F0502020204030203" pitchFamily="34" charset="0"/>
                <a:ea typeface="Lato Regular" panose="020F0502020204030203" pitchFamily="34" charset="0"/>
                <a:cs typeface="Lato Regular" panose="020F0502020204030203" pitchFamily="34" charset="0"/>
              </a:rPr>
              <a:t>Value Capture Component</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45" name="Полилиния 12"/>
          <p:cNvSpPr/>
          <p:nvPr/>
        </p:nvSpPr>
        <p:spPr>
          <a:xfrm>
            <a:off x="2487231" y="3697723"/>
            <a:ext cx="5911174"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Funding infrastructure improvements with land sale proceeds post entitlement of undeveloped military lands to real estate development area</a:t>
            </a:r>
          </a:p>
        </p:txBody>
      </p:sp>
      <p:grpSp>
        <p:nvGrpSpPr>
          <p:cNvPr id="2" name="Group 1"/>
          <p:cNvGrpSpPr/>
          <p:nvPr/>
        </p:nvGrpSpPr>
        <p:grpSpPr>
          <a:xfrm>
            <a:off x="664389" y="1467643"/>
            <a:ext cx="7740024" cy="2728957"/>
            <a:chOff x="664388" y="1467643"/>
            <a:chExt cx="8357555" cy="2728957"/>
          </a:xfrm>
        </p:grpSpPr>
        <p:sp>
          <p:nvSpPr>
            <p:cNvPr id="21" name="Прямая соединительная линия 3"/>
            <p:cNvSpPr/>
            <p:nvPr/>
          </p:nvSpPr>
          <p:spPr>
            <a:xfrm>
              <a:off x="699246" y="2085646"/>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Прямая соединительная линия 6"/>
            <p:cNvSpPr/>
            <p:nvPr/>
          </p:nvSpPr>
          <p:spPr>
            <a:xfrm>
              <a:off x="2362487" y="2609467"/>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42" name="Прямая соединительная линия 8"/>
            <p:cNvSpPr/>
            <p:nvPr/>
          </p:nvSpPr>
          <p:spPr>
            <a:xfrm>
              <a:off x="2362487" y="3133288"/>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43" name="Прямая соединительная линия 10"/>
            <p:cNvSpPr/>
            <p:nvPr/>
          </p:nvSpPr>
          <p:spPr>
            <a:xfrm>
              <a:off x="699246" y="3645172"/>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Прямая соединительная линия 13"/>
            <p:cNvSpPr/>
            <p:nvPr/>
          </p:nvSpPr>
          <p:spPr>
            <a:xfrm>
              <a:off x="2362487" y="4196600"/>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47" name="Прямоугольник 18"/>
            <p:cNvSpPr/>
            <p:nvPr/>
          </p:nvSpPr>
          <p:spPr>
            <a:xfrm>
              <a:off x="664388" y="1467643"/>
              <a:ext cx="8357555" cy="338554"/>
            </a:xfrm>
            <a:prstGeom prst="rect">
              <a:avLst/>
            </a:prstGeom>
            <a:solidFill>
              <a:srgbClr val="FC7D0B"/>
            </a:solidFill>
            <a:ln>
              <a:noFill/>
            </a:ln>
          </p:spPr>
          <p:txBody>
            <a:bodyPr wrap="square">
              <a:spAutoFit/>
            </a:bodyPr>
            <a:lstStyle/>
            <a:p>
              <a:pPr defTabSz="342900">
                <a:defRPr/>
              </a:pPr>
              <a:r>
                <a:rPr lang="en-US" sz="1600" b="1"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Bonifacio Global City Drainage, Manila, Philippines</a:t>
              </a:r>
            </a:p>
          </p:txBody>
        </p:sp>
      </p:grpSp>
      <p:sp>
        <p:nvSpPr>
          <p:cNvPr id="48" name="Полилиния 20"/>
          <p:cNvSpPr/>
          <p:nvPr/>
        </p:nvSpPr>
        <p:spPr>
          <a:xfrm>
            <a:off x="2493425" y="3121306"/>
            <a:ext cx="5904979"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Construction was financed by proceeds from the $800 million land sale following packaging of public/private interests into a development joint venture </a:t>
            </a:r>
          </a:p>
        </p:txBody>
      </p:sp>
      <p:grpSp>
        <p:nvGrpSpPr>
          <p:cNvPr id="19" name="Group 18">
            <a:extLst>
              <a:ext uri="{FF2B5EF4-FFF2-40B4-BE49-F238E27FC236}">
                <a16:creationId xmlns:a16="http://schemas.microsoft.com/office/drawing/2014/main" id="{09CAFDCF-FD94-4EC6-A757-CDEB433E3DCA}"/>
              </a:ext>
            </a:extLst>
          </p:cNvPr>
          <p:cNvGrpSpPr/>
          <p:nvPr/>
        </p:nvGrpSpPr>
        <p:grpSpPr>
          <a:xfrm>
            <a:off x="237436" y="4550390"/>
            <a:ext cx="817469" cy="393452"/>
            <a:chOff x="-358311" y="1913954"/>
            <a:chExt cx="1157832" cy="557270"/>
          </a:xfrm>
        </p:grpSpPr>
        <p:sp>
          <p:nvSpPr>
            <p:cNvPr id="20" name="Freeform 1">
              <a:extLst>
                <a:ext uri="{FF2B5EF4-FFF2-40B4-BE49-F238E27FC236}">
                  <a16:creationId xmlns:a16="http://schemas.microsoft.com/office/drawing/2014/main" id="{3BBC4A4E-9599-4722-9AE5-FDD28B03508B}"/>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25" name="Freeform 2">
              <a:extLst>
                <a:ext uri="{FF2B5EF4-FFF2-40B4-BE49-F238E27FC236}">
                  <a16:creationId xmlns:a16="http://schemas.microsoft.com/office/drawing/2014/main" id="{25940290-772C-49F4-8C15-B24CB2D7FF76}"/>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6" name="Freeform 3">
              <a:extLst>
                <a:ext uri="{FF2B5EF4-FFF2-40B4-BE49-F238E27FC236}">
                  <a16:creationId xmlns:a16="http://schemas.microsoft.com/office/drawing/2014/main" id="{DDEFC624-620D-485A-9C3B-4E8B06B737A9}"/>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27" name="Freeform 4">
              <a:extLst>
                <a:ext uri="{FF2B5EF4-FFF2-40B4-BE49-F238E27FC236}">
                  <a16:creationId xmlns:a16="http://schemas.microsoft.com/office/drawing/2014/main" id="{BD2FAE1E-4176-4C7F-B6C1-9C2154A9A39B}"/>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28" name="Freeform 5">
              <a:extLst>
                <a:ext uri="{FF2B5EF4-FFF2-40B4-BE49-F238E27FC236}">
                  <a16:creationId xmlns:a16="http://schemas.microsoft.com/office/drawing/2014/main" id="{CBB05602-DD90-4E34-98B3-78D24474810F}"/>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29" name="Freeform 6">
              <a:extLst>
                <a:ext uri="{FF2B5EF4-FFF2-40B4-BE49-F238E27FC236}">
                  <a16:creationId xmlns:a16="http://schemas.microsoft.com/office/drawing/2014/main" id="{519EF99D-6735-49D5-A73E-032F1A9CA885}"/>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30" name="Freeform 7">
              <a:extLst>
                <a:ext uri="{FF2B5EF4-FFF2-40B4-BE49-F238E27FC236}">
                  <a16:creationId xmlns:a16="http://schemas.microsoft.com/office/drawing/2014/main" id="{1F991492-982F-4B15-957E-678D563F5522}"/>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31" name="Freeform 8">
              <a:extLst>
                <a:ext uri="{FF2B5EF4-FFF2-40B4-BE49-F238E27FC236}">
                  <a16:creationId xmlns:a16="http://schemas.microsoft.com/office/drawing/2014/main" id="{428F9D2B-0DD9-44BE-BAC6-0A44F6950135}"/>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32" name="Freeform 9">
              <a:extLst>
                <a:ext uri="{FF2B5EF4-FFF2-40B4-BE49-F238E27FC236}">
                  <a16:creationId xmlns:a16="http://schemas.microsoft.com/office/drawing/2014/main" id="{329D71DB-5433-4D7F-ABA4-F172F3498E13}"/>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33" name="Freeform 10">
              <a:extLst>
                <a:ext uri="{FF2B5EF4-FFF2-40B4-BE49-F238E27FC236}">
                  <a16:creationId xmlns:a16="http://schemas.microsoft.com/office/drawing/2014/main" id="{7615B008-8F2C-464C-B607-19F439D57772}"/>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34" name="Freeform 11">
              <a:extLst>
                <a:ext uri="{FF2B5EF4-FFF2-40B4-BE49-F238E27FC236}">
                  <a16:creationId xmlns:a16="http://schemas.microsoft.com/office/drawing/2014/main" id="{589A0378-FD6E-404F-BEA6-99741DB0A2AA}"/>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35" name="Freeform 12">
              <a:extLst>
                <a:ext uri="{FF2B5EF4-FFF2-40B4-BE49-F238E27FC236}">
                  <a16:creationId xmlns:a16="http://schemas.microsoft.com/office/drawing/2014/main" id="{86FDFD26-4A60-4002-9F1A-71774AFAEE24}"/>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36" name="Freeform 13">
              <a:extLst>
                <a:ext uri="{FF2B5EF4-FFF2-40B4-BE49-F238E27FC236}">
                  <a16:creationId xmlns:a16="http://schemas.microsoft.com/office/drawing/2014/main" id="{18F94A7C-9349-4044-AF2C-4FA28F3B97F3}"/>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37" name="Freeform 14">
              <a:extLst>
                <a:ext uri="{FF2B5EF4-FFF2-40B4-BE49-F238E27FC236}">
                  <a16:creationId xmlns:a16="http://schemas.microsoft.com/office/drawing/2014/main" id="{A4C6F781-D848-483C-B6DC-13DAD2A49D22}"/>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38" name="Freeform 15">
              <a:extLst>
                <a:ext uri="{FF2B5EF4-FFF2-40B4-BE49-F238E27FC236}">
                  <a16:creationId xmlns:a16="http://schemas.microsoft.com/office/drawing/2014/main" id="{753C4789-A96C-4077-AC4A-CE1713196DE9}"/>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39" name="Freeform 16">
              <a:extLst>
                <a:ext uri="{FF2B5EF4-FFF2-40B4-BE49-F238E27FC236}">
                  <a16:creationId xmlns:a16="http://schemas.microsoft.com/office/drawing/2014/main" id="{E78F2B2C-AB9F-4CBA-983B-0C0B2E4648AF}"/>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40" name="Freeform 17">
              <a:extLst>
                <a:ext uri="{FF2B5EF4-FFF2-40B4-BE49-F238E27FC236}">
                  <a16:creationId xmlns:a16="http://schemas.microsoft.com/office/drawing/2014/main" id="{CAC40763-3B27-4BD0-AE40-336E68F4AAEF}"/>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49" name="Freeform 18">
              <a:extLst>
                <a:ext uri="{FF2B5EF4-FFF2-40B4-BE49-F238E27FC236}">
                  <a16:creationId xmlns:a16="http://schemas.microsoft.com/office/drawing/2014/main" id="{03A433B9-603B-4211-A3AD-20C1635B4149}"/>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50" name="Freeform 19">
              <a:extLst>
                <a:ext uri="{FF2B5EF4-FFF2-40B4-BE49-F238E27FC236}">
                  <a16:creationId xmlns:a16="http://schemas.microsoft.com/office/drawing/2014/main" id="{BFF0D530-DE24-460B-8CFE-3734A79B9BF7}"/>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51" name="Freeform 20">
              <a:extLst>
                <a:ext uri="{FF2B5EF4-FFF2-40B4-BE49-F238E27FC236}">
                  <a16:creationId xmlns:a16="http://schemas.microsoft.com/office/drawing/2014/main" id="{3F953774-D4DE-4FB0-A106-361D3F8F46FD}"/>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52" name="Freeform 21">
              <a:extLst>
                <a:ext uri="{FF2B5EF4-FFF2-40B4-BE49-F238E27FC236}">
                  <a16:creationId xmlns:a16="http://schemas.microsoft.com/office/drawing/2014/main" id="{929EF74E-6F32-497F-9EE4-4C388B6A43B8}"/>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56" name="Freeform 22">
              <a:extLst>
                <a:ext uri="{FF2B5EF4-FFF2-40B4-BE49-F238E27FC236}">
                  <a16:creationId xmlns:a16="http://schemas.microsoft.com/office/drawing/2014/main" id="{5681D6FC-564F-4435-BE5B-5D4963DFDC5A}"/>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1220313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AutoShape 30">
            <a:extLst>
              <a:ext uri="{FF2B5EF4-FFF2-40B4-BE49-F238E27FC236}">
                <a16:creationId xmlns:a16="http://schemas.microsoft.com/office/drawing/2014/main" id="{109C2C0B-95A5-44EC-9736-54205FD1A458}"/>
              </a:ext>
            </a:extLst>
          </p:cNvPr>
          <p:cNvSpPr>
            <a:spLocks/>
          </p:cNvSpPr>
          <p:nvPr/>
        </p:nvSpPr>
        <p:spPr bwMode="auto">
          <a:xfrm>
            <a:off x="1191" y="0"/>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66" name="Rectangle 65"/>
          <p:cNvSpPr>
            <a:spLocks/>
          </p:cNvSpPr>
          <p:nvPr/>
        </p:nvSpPr>
        <p:spPr bwMode="auto">
          <a:xfrm>
            <a:off x="665318" y="453850"/>
            <a:ext cx="426738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1800" b="1" spc="-1" dirty="0">
                <a:solidFill>
                  <a:schemeClr val="bg1"/>
                </a:solidFill>
                <a:uFill>
                  <a:solidFill>
                    <a:srgbClr val="FFFFFF"/>
                  </a:solidFill>
                </a:uFill>
                <a:latin typeface="Century Gothic" panose="020B0502020202020204" pitchFamily="34" charset="0"/>
                <a:ea typeface="Lato" charset="0"/>
                <a:cs typeface="Lato" charset="0"/>
              </a:rPr>
              <a:t>Sale of Development Rights: </a:t>
            </a:r>
            <a:r>
              <a:rPr lang="en-US" sz="1800" b="1" i="1" spc="-1" dirty="0">
                <a:solidFill>
                  <a:schemeClr val="bg1"/>
                </a:solidFill>
                <a:uFill>
                  <a:solidFill>
                    <a:srgbClr val="FFFFFF"/>
                  </a:solidFill>
                </a:uFill>
                <a:latin typeface="Century Gothic" panose="020B0502020202020204" pitchFamily="34" charset="0"/>
                <a:ea typeface="Lato" charset="0"/>
                <a:cs typeface="Lato" charset="0"/>
              </a:rPr>
              <a:t>Overview</a:t>
            </a:r>
            <a:endParaRPr lang="x-none" sz="18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67" name="Rectangle 66"/>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69" name="Rectangle 68"/>
          <p:cNvSpPr/>
          <p:nvPr/>
        </p:nvSpPr>
        <p:spPr>
          <a:xfrm>
            <a:off x="656035" y="818731"/>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32" name="Rectangle 31"/>
          <p:cNvSpPr/>
          <p:nvPr/>
        </p:nvSpPr>
        <p:spPr>
          <a:xfrm>
            <a:off x="665318" y="1226917"/>
            <a:ext cx="8027269" cy="3011081"/>
          </a:xfrm>
          <a:prstGeom prst="rect">
            <a:avLst/>
          </a:prstGeom>
        </p:spPr>
        <p:txBody>
          <a:bodyPr wrap="square">
            <a:spAutoFit/>
          </a:bodyPr>
          <a:lstStyle/>
          <a:p>
            <a:pPr marL="1080">
              <a:spcBef>
                <a:spcPts val="1350"/>
              </a:spcBef>
              <a:buClr>
                <a:srgbClr val="000000"/>
              </a:buClr>
            </a:pPr>
            <a:r>
              <a:rPr lang="en-US" sz="1100" b="1" spc="-1" dirty="0">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DESCRIPTION</a:t>
            </a:r>
            <a:endParaRPr lang="en-US" sz="1600" b="1" spc="-1" dirty="0">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a:p>
            <a:pPr marL="600210" lvl="1" indent="-256230">
              <a:spcBef>
                <a:spcPts val="675"/>
              </a:spcBef>
              <a:buClr>
                <a:srgbClr val="000000"/>
              </a:buClr>
              <a:buFont typeface="Arial"/>
              <a:buChar char="•"/>
            </a:pPr>
            <a:r>
              <a:rPr lang="en-US" sz="1100" spc="-1" dirty="0">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Generates funding for public infrastructure by selling development rights instead of rights in land (rights in land may either be already obtained, or not intended for transfer or</a:t>
            </a:r>
            <a:r>
              <a:rPr lang="ru-RU" sz="1100" spc="-1" dirty="0">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a:t>
            </a:r>
            <a:r>
              <a:rPr lang="en-US" sz="1100" spc="-1" dirty="0">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simply come with development rights)</a:t>
            </a:r>
          </a:p>
          <a:p>
            <a:pPr marL="600210" lvl="1" indent="-256230">
              <a:spcBef>
                <a:spcPts val="675"/>
              </a:spcBef>
              <a:buClr>
                <a:srgbClr val="000000"/>
              </a:buClr>
              <a:buFont typeface="Arial"/>
              <a:buChar char="•"/>
            </a:pPr>
            <a:r>
              <a:rPr lang="en-US" sz="1100" spc="-1" dirty="0">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Sellable development rights fall into two categories: the right to convert less productive (lower) use to a higher use, and the right to build at greater densities than normally would be allowed by existing zoning</a:t>
            </a:r>
          </a:p>
          <a:p>
            <a:pPr marL="600210" lvl="1" indent="-256230">
              <a:spcBef>
                <a:spcPts val="675"/>
              </a:spcBef>
              <a:buClr>
                <a:srgbClr val="000000"/>
              </a:buClr>
              <a:buFont typeface="Arial"/>
              <a:buChar char="•"/>
            </a:pPr>
            <a:r>
              <a:rPr lang="en-US" sz="1100" spc="-1" dirty="0">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Sale of development rights can be organized through sale of development certificates that act as financial market derivatives (bonds) transferrable in the stock market and thus able to increase liquidity and cash generating potential of this instrument (such as CEPAC bonds in Brazil)</a:t>
            </a:r>
          </a:p>
          <a:p>
            <a:pPr marL="1080">
              <a:spcBef>
                <a:spcPts val="1350"/>
              </a:spcBef>
              <a:buClr>
                <a:srgbClr val="000000"/>
              </a:buClr>
            </a:pPr>
            <a:r>
              <a:rPr lang="en-US" sz="1100" b="1" spc="-1" dirty="0">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KEY REQUIREMENTS / IMPLEMENTATION FACTORS</a:t>
            </a:r>
          </a:p>
          <a:p>
            <a:pPr marL="600210" lvl="1" indent="-256230">
              <a:spcBef>
                <a:spcPts val="675"/>
              </a:spcBef>
              <a:buClr>
                <a:srgbClr val="000000"/>
              </a:buClr>
              <a:buFont typeface="Wingdings" charset="2"/>
              <a:buChar char="§"/>
            </a:pPr>
            <a:r>
              <a:rPr lang="en-US" sz="1100" spc="-1" dirty="0">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Larger urban areas with strong real estate markets maintaining enough demand and growth potential for high-density development</a:t>
            </a:r>
          </a:p>
          <a:p>
            <a:pPr marL="600210" lvl="1" indent="-256230">
              <a:spcBef>
                <a:spcPts val="675"/>
              </a:spcBef>
              <a:buClr>
                <a:srgbClr val="000000"/>
              </a:buClr>
              <a:buFont typeface="Wingdings" charset="2"/>
              <a:buChar char="§"/>
            </a:pPr>
            <a:r>
              <a:rPr lang="en-US" sz="1100" spc="-1" dirty="0">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Relatively deep capital markets for realization of schemes similar to CEPACs </a:t>
            </a:r>
          </a:p>
          <a:p>
            <a:pPr marL="600210" lvl="1" indent="-256230">
              <a:spcBef>
                <a:spcPts val="675"/>
              </a:spcBef>
              <a:buClr>
                <a:srgbClr val="000000"/>
              </a:buClr>
              <a:buFont typeface="Wingdings" charset="2"/>
              <a:buChar char="§"/>
            </a:pPr>
            <a:r>
              <a:rPr lang="en-US" sz="1100" spc="-1" dirty="0">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Rigid land use controls, property records (cadaster) and property appraisal systems have to be in place</a:t>
            </a:r>
          </a:p>
        </p:txBody>
      </p:sp>
      <p:grpSp>
        <p:nvGrpSpPr>
          <p:cNvPr id="8" name="Group 7"/>
          <p:cNvGrpSpPr/>
          <p:nvPr/>
        </p:nvGrpSpPr>
        <p:grpSpPr>
          <a:xfrm>
            <a:off x="237436" y="4550390"/>
            <a:ext cx="817469" cy="393452"/>
            <a:chOff x="-358311" y="1913954"/>
            <a:chExt cx="1157832" cy="557270"/>
          </a:xfrm>
          <a:solidFill>
            <a:schemeClr val="bg1"/>
          </a:solidFill>
        </p:grpSpPr>
        <p:sp>
          <p:nvSpPr>
            <p:cNvPr id="9"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grpFill/>
            <a:ln>
              <a:noFill/>
            </a:ln>
            <a:effectLst/>
            <a:extLst/>
          </p:spPr>
          <p:txBody>
            <a:bodyPr wrap="none" anchor="ctr"/>
            <a:lstStyle/>
            <a:p>
              <a:endParaRPr lang="en-US"/>
            </a:p>
          </p:txBody>
        </p:sp>
        <p:sp>
          <p:nvSpPr>
            <p:cNvPr id="10"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1"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grpFill/>
            <a:ln>
              <a:noFill/>
            </a:ln>
            <a:effectLst/>
            <a:extLst/>
          </p:spPr>
          <p:txBody>
            <a:bodyPr wrap="none" anchor="ctr"/>
            <a:lstStyle/>
            <a:p>
              <a:endParaRPr lang="en-US"/>
            </a:p>
          </p:txBody>
        </p:sp>
        <p:sp>
          <p:nvSpPr>
            <p:cNvPr id="12"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grpFill/>
            <a:ln>
              <a:noFill/>
            </a:ln>
            <a:effectLst/>
            <a:extLst/>
          </p:spPr>
          <p:txBody>
            <a:bodyPr wrap="none" anchor="ctr"/>
            <a:lstStyle/>
            <a:p>
              <a:endParaRPr lang="en-US"/>
            </a:p>
          </p:txBody>
        </p:sp>
        <p:sp>
          <p:nvSpPr>
            <p:cNvPr id="13"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grpFill/>
            <a:ln>
              <a:noFill/>
            </a:ln>
            <a:effectLst/>
            <a:extLst/>
          </p:spPr>
          <p:txBody>
            <a:bodyPr wrap="none" anchor="ctr"/>
            <a:lstStyle/>
            <a:p>
              <a:endParaRPr lang="en-US"/>
            </a:p>
          </p:txBody>
        </p:sp>
        <p:sp>
          <p:nvSpPr>
            <p:cNvPr id="14"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grpFill/>
            <a:ln>
              <a:noFill/>
            </a:ln>
            <a:effectLst/>
            <a:extLst/>
          </p:spPr>
          <p:txBody>
            <a:bodyPr wrap="none" anchor="ctr"/>
            <a:lstStyle/>
            <a:p>
              <a:endParaRPr lang="en-US"/>
            </a:p>
          </p:txBody>
        </p:sp>
        <p:sp>
          <p:nvSpPr>
            <p:cNvPr id="15"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grpFill/>
            <a:ln>
              <a:noFill/>
            </a:ln>
            <a:effectLst/>
            <a:extLst/>
          </p:spPr>
          <p:txBody>
            <a:bodyPr wrap="none" anchor="ctr"/>
            <a:lstStyle/>
            <a:p>
              <a:endParaRPr lang="en-US"/>
            </a:p>
          </p:txBody>
        </p:sp>
        <p:sp>
          <p:nvSpPr>
            <p:cNvPr id="16"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7"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grpFill/>
            <a:ln>
              <a:noFill/>
            </a:ln>
            <a:effectLst/>
            <a:extLst/>
          </p:spPr>
          <p:txBody>
            <a:bodyPr wrap="none" anchor="ctr"/>
            <a:lstStyle/>
            <a:p>
              <a:endParaRPr lang="en-US"/>
            </a:p>
          </p:txBody>
        </p:sp>
        <p:sp>
          <p:nvSpPr>
            <p:cNvPr id="18"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grpFill/>
            <a:ln>
              <a:noFill/>
            </a:ln>
            <a:effectLst/>
            <a:extLst/>
          </p:spPr>
          <p:txBody>
            <a:bodyPr wrap="none" anchor="ctr"/>
            <a:lstStyle/>
            <a:p>
              <a:endParaRPr lang="en-US"/>
            </a:p>
          </p:txBody>
        </p:sp>
        <p:sp>
          <p:nvSpPr>
            <p:cNvPr id="19"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grpFill/>
            <a:ln>
              <a:noFill/>
            </a:ln>
            <a:effectLst/>
            <a:extLst/>
          </p:spPr>
          <p:txBody>
            <a:bodyPr wrap="none" anchor="ctr"/>
            <a:lstStyle/>
            <a:p>
              <a:endParaRPr lang="en-US"/>
            </a:p>
          </p:txBody>
        </p:sp>
        <p:sp>
          <p:nvSpPr>
            <p:cNvPr id="20"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grpFill/>
            <a:ln>
              <a:noFill/>
            </a:ln>
            <a:effectLst/>
            <a:extLst/>
          </p:spPr>
          <p:txBody>
            <a:bodyPr wrap="none" anchor="ctr"/>
            <a:lstStyle/>
            <a:p>
              <a:endParaRPr lang="en-US"/>
            </a:p>
          </p:txBody>
        </p:sp>
        <p:sp>
          <p:nvSpPr>
            <p:cNvPr id="21"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grpFill/>
            <a:ln>
              <a:noFill/>
            </a:ln>
            <a:effectLst/>
            <a:extLst/>
          </p:spPr>
          <p:txBody>
            <a:bodyPr wrap="none" anchor="ctr"/>
            <a:lstStyle/>
            <a:p>
              <a:endParaRPr lang="en-US"/>
            </a:p>
          </p:txBody>
        </p:sp>
        <p:sp>
          <p:nvSpPr>
            <p:cNvPr id="22"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grpFill/>
            <a:ln>
              <a:noFill/>
            </a:ln>
            <a:effectLst/>
            <a:extLst/>
          </p:spPr>
          <p:txBody>
            <a:bodyPr wrap="none" anchor="ctr"/>
            <a:lstStyle/>
            <a:p>
              <a:endParaRPr lang="en-US"/>
            </a:p>
          </p:txBody>
        </p:sp>
        <p:sp>
          <p:nvSpPr>
            <p:cNvPr id="23"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grpFill/>
            <a:ln>
              <a:noFill/>
            </a:ln>
            <a:effectLst/>
            <a:extLst/>
          </p:spPr>
          <p:txBody>
            <a:bodyPr wrap="none" anchor="ctr"/>
            <a:lstStyle/>
            <a:p>
              <a:endParaRPr lang="en-US"/>
            </a:p>
          </p:txBody>
        </p:sp>
        <p:sp>
          <p:nvSpPr>
            <p:cNvPr id="24"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grpFill/>
            <a:ln>
              <a:noFill/>
            </a:ln>
            <a:effectLst/>
            <a:extLst/>
          </p:spPr>
          <p:txBody>
            <a:bodyPr wrap="none" anchor="ctr"/>
            <a:lstStyle/>
            <a:p>
              <a:endParaRPr lang="en-US"/>
            </a:p>
          </p:txBody>
        </p:sp>
        <p:sp>
          <p:nvSpPr>
            <p:cNvPr id="25"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grpFill/>
            <a:ln>
              <a:noFill/>
            </a:ln>
            <a:effectLst/>
            <a:extLst/>
          </p:spPr>
          <p:txBody>
            <a:bodyPr wrap="none" anchor="ctr"/>
            <a:lstStyle/>
            <a:p>
              <a:endParaRPr lang="en-US"/>
            </a:p>
          </p:txBody>
        </p:sp>
        <p:sp>
          <p:nvSpPr>
            <p:cNvPr id="26"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grpFill/>
            <a:ln>
              <a:noFill/>
            </a:ln>
            <a:effectLst/>
            <a:extLst/>
          </p:spPr>
          <p:txBody>
            <a:bodyPr wrap="none" anchor="ctr"/>
            <a:lstStyle/>
            <a:p>
              <a:endParaRPr lang="en-US"/>
            </a:p>
          </p:txBody>
        </p:sp>
        <p:sp>
          <p:nvSpPr>
            <p:cNvPr id="27"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grpFill/>
            <a:ln>
              <a:noFill/>
            </a:ln>
            <a:effectLst/>
            <a:extLst/>
          </p:spPr>
          <p:txBody>
            <a:bodyPr wrap="none" anchor="ctr"/>
            <a:lstStyle/>
            <a:p>
              <a:endParaRPr lang="en-US"/>
            </a:p>
          </p:txBody>
        </p:sp>
        <p:sp>
          <p:nvSpPr>
            <p:cNvPr id="28"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grpFill/>
            <a:ln>
              <a:noFill/>
            </a:ln>
            <a:effectLst/>
            <a:extLst/>
          </p:spPr>
          <p:txBody>
            <a:bodyPr wrap="none" anchor="ctr"/>
            <a:lstStyle/>
            <a:p>
              <a:endParaRPr lang="en-US"/>
            </a:p>
          </p:txBody>
        </p:sp>
        <p:sp>
          <p:nvSpPr>
            <p:cNvPr id="29"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grpFill/>
            <a:ln>
              <a:noFill/>
            </a:ln>
            <a:effectLst/>
            <a:extLst/>
          </p:spPr>
          <p:txBody>
            <a:bodyPr wrap="none" anchor="ctr"/>
            <a:lstStyle/>
            <a:p>
              <a:endParaRPr lang="en-US"/>
            </a:p>
          </p:txBody>
        </p:sp>
        <p:sp>
          <p:nvSpPr>
            <p:cNvPr id="30"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3" name="Group 32">
            <a:extLst>
              <a:ext uri="{FF2B5EF4-FFF2-40B4-BE49-F238E27FC236}">
                <a16:creationId xmlns:a16="http://schemas.microsoft.com/office/drawing/2014/main" id="{AB644705-02C9-48F8-B5AE-606331CE1EF2}"/>
              </a:ext>
            </a:extLst>
          </p:cNvPr>
          <p:cNvGrpSpPr/>
          <p:nvPr/>
        </p:nvGrpSpPr>
        <p:grpSpPr>
          <a:xfrm>
            <a:off x="389836" y="4702790"/>
            <a:ext cx="817469" cy="393452"/>
            <a:chOff x="-358311" y="1913954"/>
            <a:chExt cx="1157832" cy="557270"/>
          </a:xfrm>
        </p:grpSpPr>
        <p:sp>
          <p:nvSpPr>
            <p:cNvPr id="34" name="Freeform 1">
              <a:extLst>
                <a:ext uri="{FF2B5EF4-FFF2-40B4-BE49-F238E27FC236}">
                  <a16:creationId xmlns:a16="http://schemas.microsoft.com/office/drawing/2014/main" id="{5BA5A662-287C-4204-837D-2BD677E86E22}"/>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35" name="Freeform 2">
              <a:extLst>
                <a:ext uri="{FF2B5EF4-FFF2-40B4-BE49-F238E27FC236}">
                  <a16:creationId xmlns:a16="http://schemas.microsoft.com/office/drawing/2014/main" id="{1B1586C7-654C-4349-A9F8-4F6CC86F1577}"/>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36" name="Freeform 3">
              <a:extLst>
                <a:ext uri="{FF2B5EF4-FFF2-40B4-BE49-F238E27FC236}">
                  <a16:creationId xmlns:a16="http://schemas.microsoft.com/office/drawing/2014/main" id="{C8C9D9E6-ACFC-4FD2-B7CF-9F136F0712FB}"/>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37" name="Freeform 4">
              <a:extLst>
                <a:ext uri="{FF2B5EF4-FFF2-40B4-BE49-F238E27FC236}">
                  <a16:creationId xmlns:a16="http://schemas.microsoft.com/office/drawing/2014/main" id="{FEF97812-DF63-4AB8-9E72-ABC38F624727}"/>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38" name="Freeform 5">
              <a:extLst>
                <a:ext uri="{FF2B5EF4-FFF2-40B4-BE49-F238E27FC236}">
                  <a16:creationId xmlns:a16="http://schemas.microsoft.com/office/drawing/2014/main" id="{FB7287E7-802F-4F68-8FD9-B25BBDA00CF2}"/>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39" name="Freeform 6">
              <a:extLst>
                <a:ext uri="{FF2B5EF4-FFF2-40B4-BE49-F238E27FC236}">
                  <a16:creationId xmlns:a16="http://schemas.microsoft.com/office/drawing/2014/main" id="{49BC0CFB-BA7E-4A0F-BD27-D977F4B5F151}"/>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40" name="Freeform 7">
              <a:extLst>
                <a:ext uri="{FF2B5EF4-FFF2-40B4-BE49-F238E27FC236}">
                  <a16:creationId xmlns:a16="http://schemas.microsoft.com/office/drawing/2014/main" id="{9D21053D-9811-4324-9B01-EDACCCB89AD6}"/>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41" name="Freeform 8">
              <a:extLst>
                <a:ext uri="{FF2B5EF4-FFF2-40B4-BE49-F238E27FC236}">
                  <a16:creationId xmlns:a16="http://schemas.microsoft.com/office/drawing/2014/main" id="{7F129CE4-4E3C-4A7A-8D70-A8AD74D0FCBF}"/>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42" name="Freeform 9">
              <a:extLst>
                <a:ext uri="{FF2B5EF4-FFF2-40B4-BE49-F238E27FC236}">
                  <a16:creationId xmlns:a16="http://schemas.microsoft.com/office/drawing/2014/main" id="{BA6C9B49-6577-40FF-A695-B23238D629BC}"/>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43" name="Freeform 10">
              <a:extLst>
                <a:ext uri="{FF2B5EF4-FFF2-40B4-BE49-F238E27FC236}">
                  <a16:creationId xmlns:a16="http://schemas.microsoft.com/office/drawing/2014/main" id="{A886247C-C62F-4939-BA3E-996E87742ECB}"/>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44" name="Freeform 11">
              <a:extLst>
                <a:ext uri="{FF2B5EF4-FFF2-40B4-BE49-F238E27FC236}">
                  <a16:creationId xmlns:a16="http://schemas.microsoft.com/office/drawing/2014/main" id="{E5438CFA-524C-450A-B22B-CBD6BECD4A28}"/>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45" name="Freeform 12">
              <a:extLst>
                <a:ext uri="{FF2B5EF4-FFF2-40B4-BE49-F238E27FC236}">
                  <a16:creationId xmlns:a16="http://schemas.microsoft.com/office/drawing/2014/main" id="{97BBC84F-831A-4CE1-80F9-028463286D07}"/>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46" name="Freeform 13">
              <a:extLst>
                <a:ext uri="{FF2B5EF4-FFF2-40B4-BE49-F238E27FC236}">
                  <a16:creationId xmlns:a16="http://schemas.microsoft.com/office/drawing/2014/main" id="{E2F32389-38C7-44AD-A41E-DFC98A66CB21}"/>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47" name="Freeform 14">
              <a:extLst>
                <a:ext uri="{FF2B5EF4-FFF2-40B4-BE49-F238E27FC236}">
                  <a16:creationId xmlns:a16="http://schemas.microsoft.com/office/drawing/2014/main" id="{72B31636-DD88-43D1-AE08-784BF0807CFD}"/>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48" name="Freeform 15">
              <a:extLst>
                <a:ext uri="{FF2B5EF4-FFF2-40B4-BE49-F238E27FC236}">
                  <a16:creationId xmlns:a16="http://schemas.microsoft.com/office/drawing/2014/main" id="{94E08CE2-1354-4024-8B05-D2A6AE6444F8}"/>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49" name="Freeform 16">
              <a:extLst>
                <a:ext uri="{FF2B5EF4-FFF2-40B4-BE49-F238E27FC236}">
                  <a16:creationId xmlns:a16="http://schemas.microsoft.com/office/drawing/2014/main" id="{B00061DA-18FA-478F-B4A7-D1930780F773}"/>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50" name="Freeform 17">
              <a:extLst>
                <a:ext uri="{FF2B5EF4-FFF2-40B4-BE49-F238E27FC236}">
                  <a16:creationId xmlns:a16="http://schemas.microsoft.com/office/drawing/2014/main" id="{B7FC3CFE-1C6C-43D8-A4EB-EB5227E2DDE9}"/>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51" name="Freeform 18">
              <a:extLst>
                <a:ext uri="{FF2B5EF4-FFF2-40B4-BE49-F238E27FC236}">
                  <a16:creationId xmlns:a16="http://schemas.microsoft.com/office/drawing/2014/main" id="{BAF88496-3B69-4EFE-9E68-2BF23DEACEB7}"/>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52" name="Freeform 19">
              <a:extLst>
                <a:ext uri="{FF2B5EF4-FFF2-40B4-BE49-F238E27FC236}">
                  <a16:creationId xmlns:a16="http://schemas.microsoft.com/office/drawing/2014/main" id="{9905A308-AACD-47CD-B4BF-4891C2C2BE26}"/>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53" name="Freeform 20">
              <a:extLst>
                <a:ext uri="{FF2B5EF4-FFF2-40B4-BE49-F238E27FC236}">
                  <a16:creationId xmlns:a16="http://schemas.microsoft.com/office/drawing/2014/main" id="{0A5A86B8-60C1-4906-A814-BAC6CA0FA427}"/>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54" name="Freeform 21">
              <a:extLst>
                <a:ext uri="{FF2B5EF4-FFF2-40B4-BE49-F238E27FC236}">
                  <a16:creationId xmlns:a16="http://schemas.microsoft.com/office/drawing/2014/main" id="{AFF33A5F-6B8C-416B-B094-44EBDD8DED8B}"/>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55" name="Freeform 22">
              <a:extLst>
                <a:ext uri="{FF2B5EF4-FFF2-40B4-BE49-F238E27FC236}">
                  <a16:creationId xmlns:a16="http://schemas.microsoft.com/office/drawing/2014/main" id="{8543F3A1-6B36-4C81-854F-46071E4BDA86}"/>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6824214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0"/>
          <p:cNvSpPr>
            <a:spLocks/>
          </p:cNvSpPr>
          <p:nvPr/>
        </p:nvSpPr>
        <p:spPr bwMode="auto">
          <a:xfrm>
            <a:off x="1191" y="0"/>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53" name="Rectangle 1"/>
          <p:cNvSpPr>
            <a:spLocks/>
          </p:cNvSpPr>
          <p:nvPr/>
        </p:nvSpPr>
        <p:spPr bwMode="auto">
          <a:xfrm>
            <a:off x="640848" y="444370"/>
            <a:ext cx="501829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1800" b="1" spc="-1" dirty="0">
                <a:solidFill>
                  <a:schemeClr val="bg1"/>
                </a:solidFill>
                <a:uFill>
                  <a:solidFill>
                    <a:srgbClr val="FFFFFF"/>
                  </a:solidFill>
                </a:uFill>
                <a:latin typeface="Century Gothic" panose="020B0502020202020204" pitchFamily="34" charset="0"/>
                <a:ea typeface="Lato" charset="0"/>
                <a:cs typeface="Lato" charset="0"/>
              </a:rPr>
              <a:t>Sale of Development Rights: </a:t>
            </a:r>
            <a:r>
              <a:rPr lang="en-US" sz="1800" b="1" i="1" spc="-1" dirty="0">
                <a:solidFill>
                  <a:schemeClr val="bg1"/>
                </a:solidFill>
                <a:uFill>
                  <a:solidFill>
                    <a:srgbClr val="FFFFFF"/>
                  </a:solidFill>
                </a:uFill>
                <a:latin typeface="Century Gothic" panose="020B0502020202020204" pitchFamily="34" charset="0"/>
                <a:ea typeface="Lato" charset="0"/>
                <a:cs typeface="Lato" charset="0"/>
              </a:rPr>
              <a:t>Lessons Learned</a:t>
            </a:r>
            <a:endParaRPr lang="x-none" sz="18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85" name="Rectangle 84"/>
          <p:cNvSpPr/>
          <p:nvPr/>
        </p:nvSpPr>
        <p:spPr>
          <a:xfrm>
            <a:off x="4878273" y="1500366"/>
            <a:ext cx="3172722" cy="28816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86" name="Rectangle 85"/>
          <p:cNvSpPr/>
          <p:nvPr/>
        </p:nvSpPr>
        <p:spPr>
          <a:xfrm>
            <a:off x="4878273" y="1500367"/>
            <a:ext cx="3172722" cy="419072"/>
          </a:xfrm>
          <a:prstGeom prst="rect">
            <a:avLst/>
          </a:prstGeom>
          <a:solidFill>
            <a:srgbClr val="FC7D0B"/>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4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OPPORTUNITIES</a:t>
            </a:r>
            <a:endParaRPr lang="en-US" sz="400" dirty="0">
              <a:solidFill>
                <a:schemeClr val="bg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19" name="Rectangle 118"/>
          <p:cNvSpPr/>
          <p:nvPr/>
        </p:nvSpPr>
        <p:spPr>
          <a:xfrm>
            <a:off x="1105534" y="1500366"/>
            <a:ext cx="3172722" cy="28816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120" name="Rectangle 119"/>
          <p:cNvSpPr/>
          <p:nvPr/>
        </p:nvSpPr>
        <p:spPr>
          <a:xfrm>
            <a:off x="1105533" y="1500367"/>
            <a:ext cx="3172722" cy="419072"/>
          </a:xfrm>
          <a:prstGeom prst="rect">
            <a:avLst/>
          </a:prstGeom>
          <a:solidFill>
            <a:srgbClr val="57606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4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CHALLENGES</a:t>
            </a:r>
          </a:p>
        </p:txBody>
      </p:sp>
      <p:sp>
        <p:nvSpPr>
          <p:cNvPr id="25" name="TextBox 24"/>
          <p:cNvSpPr txBox="1"/>
          <p:nvPr/>
        </p:nvSpPr>
        <p:spPr>
          <a:xfrm>
            <a:off x="5056583" y="2113011"/>
            <a:ext cx="2856969" cy="1662378"/>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00" dirty="0">
                <a:latin typeface="Lato Regular" panose="020F0502020204030203" pitchFamily="34" charset="0"/>
                <a:ea typeface="Lato Regular" panose="020F0502020204030203" pitchFamily="34" charset="0"/>
                <a:cs typeface="Lato Regular" panose="020F0502020204030203" pitchFamily="34" charset="0"/>
              </a:rPr>
              <a:t>Direct revenue source that may generate cash for front-funding or expedited cost recovery of infrastructure projects </a:t>
            </a:r>
            <a:r>
              <a:rPr lang="mr-IN" sz="1000" dirty="0">
                <a:latin typeface="Lato Regular" panose="020F0502020204030203" pitchFamily="34" charset="0"/>
                <a:ea typeface="Lato Regular" panose="020F0502020204030203" pitchFamily="34" charset="0"/>
                <a:cs typeface="Lato" charset="0"/>
              </a:rPr>
              <a:t>–</a:t>
            </a:r>
            <a:r>
              <a:rPr lang="en-US" sz="1000" dirty="0">
                <a:latin typeface="Lato Regular" panose="020F0502020204030203" pitchFamily="34" charset="0"/>
                <a:ea typeface="Lato Regular" panose="020F0502020204030203" pitchFamily="34" charset="0"/>
                <a:cs typeface="Lato Regular" panose="020F0502020204030203" pitchFamily="34" charset="0"/>
              </a:rPr>
              <a:t> i.e. positive fiscal impact</a:t>
            </a:r>
          </a:p>
          <a:p>
            <a:pPr marL="171450" lvl="1" indent="-171450" defTabSz="566738">
              <a:lnSpc>
                <a:spcPct val="110000"/>
              </a:lnSpc>
              <a:spcBef>
                <a:spcPts val="600"/>
              </a:spcBef>
              <a:buFont typeface="Wingdings" charset="2"/>
              <a:buChar char="§"/>
            </a:pPr>
            <a:r>
              <a:rPr lang="en-US" sz="1000" dirty="0">
                <a:latin typeface="Lato Regular" panose="020F0502020204030203" pitchFamily="34" charset="0"/>
                <a:ea typeface="Lato Regular" panose="020F0502020204030203" pitchFamily="34" charset="0"/>
                <a:cs typeface="Lato Regular" panose="020F0502020204030203" pitchFamily="34" charset="0"/>
              </a:rPr>
              <a:t>More liquid revenue source than sale of land rights</a:t>
            </a:r>
          </a:p>
          <a:p>
            <a:pPr marL="171450" lvl="1" indent="-171450" defTabSz="566738">
              <a:lnSpc>
                <a:spcPct val="110000"/>
              </a:lnSpc>
              <a:spcBef>
                <a:spcPts val="600"/>
              </a:spcBef>
              <a:buFont typeface="Wingdings" charset="2"/>
              <a:buChar char="§"/>
            </a:pPr>
            <a:r>
              <a:rPr lang="en-US" sz="1000" dirty="0">
                <a:latin typeface="Lato Regular" panose="020F0502020204030203" pitchFamily="34" charset="0"/>
                <a:ea typeface="Lato Regular" panose="020F0502020204030203" pitchFamily="34" charset="0"/>
                <a:cs typeface="Lato Regular" panose="020F0502020204030203" pitchFamily="34" charset="0"/>
              </a:rPr>
              <a:t>Sale of development rights better mitigates the risks of loss of control over land use (relative to selling land title alone)</a:t>
            </a:r>
          </a:p>
        </p:txBody>
      </p:sp>
      <p:sp>
        <p:nvSpPr>
          <p:cNvPr id="29" name="TextBox 28"/>
          <p:cNvSpPr txBox="1"/>
          <p:nvPr/>
        </p:nvSpPr>
        <p:spPr>
          <a:xfrm>
            <a:off x="1271683" y="2113011"/>
            <a:ext cx="2856969" cy="1493101"/>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00" dirty="0">
                <a:latin typeface="Lato Regular" panose="020F0502020204030203" pitchFamily="34" charset="0"/>
                <a:ea typeface="Lato Regular" panose="020F0502020204030203" pitchFamily="34" charset="0"/>
                <a:cs typeface="Lato Regular" panose="020F0502020204030203" pitchFamily="34" charset="0"/>
              </a:rPr>
              <a:t>Restricted applicability, i.e. may not work in the secondary markets where demand for higher density development is not strong enough</a:t>
            </a:r>
          </a:p>
          <a:p>
            <a:pPr marL="171450" lvl="1" indent="-171450" defTabSz="566738">
              <a:lnSpc>
                <a:spcPct val="110000"/>
              </a:lnSpc>
              <a:spcBef>
                <a:spcPts val="600"/>
              </a:spcBef>
              <a:buFont typeface="Wingdings" charset="2"/>
              <a:buChar char="§"/>
            </a:pPr>
            <a:r>
              <a:rPr lang="en-US" sz="1000" dirty="0">
                <a:latin typeface="Lato Regular" panose="020F0502020204030203" pitchFamily="34" charset="0"/>
                <a:ea typeface="Lato Regular" panose="020F0502020204030203" pitchFamily="34" charset="0"/>
                <a:cs typeface="Lato Regular" panose="020F0502020204030203" pitchFamily="34" charset="0"/>
              </a:rPr>
              <a:t>Vulnerable to macroeconomic conditions (more than many other LVC tools)</a:t>
            </a:r>
          </a:p>
          <a:p>
            <a:pPr marL="171450" lvl="1" indent="-171450" defTabSz="566738">
              <a:lnSpc>
                <a:spcPct val="110000"/>
              </a:lnSpc>
              <a:spcBef>
                <a:spcPts val="600"/>
              </a:spcBef>
              <a:buFont typeface="Wingdings" charset="2"/>
              <a:buChar char="§"/>
            </a:pPr>
            <a:r>
              <a:rPr lang="en-US" sz="1000" dirty="0">
                <a:latin typeface="Lato Regular" panose="020F0502020204030203" pitchFamily="34" charset="0"/>
                <a:ea typeface="Lato Regular" panose="020F0502020204030203" pitchFamily="34" charset="0"/>
                <a:cs typeface="Lato Regular" panose="020F0502020204030203" pitchFamily="34" charset="0"/>
              </a:rPr>
              <a:t>For efficient and equitable implementation, strong and transparent land use controls are prerequisite</a:t>
            </a:r>
          </a:p>
        </p:txBody>
      </p:sp>
      <p:grpSp>
        <p:nvGrpSpPr>
          <p:cNvPr id="12" name="Group 11">
            <a:extLst>
              <a:ext uri="{FF2B5EF4-FFF2-40B4-BE49-F238E27FC236}">
                <a16:creationId xmlns:a16="http://schemas.microsoft.com/office/drawing/2014/main" id="{8C766474-7B45-4A25-9828-1CDC0FC4207F}"/>
              </a:ext>
            </a:extLst>
          </p:cNvPr>
          <p:cNvGrpSpPr/>
          <p:nvPr/>
        </p:nvGrpSpPr>
        <p:grpSpPr>
          <a:xfrm>
            <a:off x="237436" y="4550390"/>
            <a:ext cx="817469" cy="393452"/>
            <a:chOff x="-358311" y="1913954"/>
            <a:chExt cx="1157832" cy="557270"/>
          </a:xfrm>
        </p:grpSpPr>
        <p:sp>
          <p:nvSpPr>
            <p:cNvPr id="13" name="Freeform 1">
              <a:extLst>
                <a:ext uri="{FF2B5EF4-FFF2-40B4-BE49-F238E27FC236}">
                  <a16:creationId xmlns:a16="http://schemas.microsoft.com/office/drawing/2014/main" id="{17BACC41-6A23-482A-B16E-1B2D2658BB8E}"/>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14" name="Freeform 2">
              <a:extLst>
                <a:ext uri="{FF2B5EF4-FFF2-40B4-BE49-F238E27FC236}">
                  <a16:creationId xmlns:a16="http://schemas.microsoft.com/office/drawing/2014/main" id="{78A3A103-5EC4-4621-839E-D6E518D4B140}"/>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15" name="Freeform 3">
              <a:extLst>
                <a:ext uri="{FF2B5EF4-FFF2-40B4-BE49-F238E27FC236}">
                  <a16:creationId xmlns:a16="http://schemas.microsoft.com/office/drawing/2014/main" id="{AA24192C-1D6F-4209-918D-BBE5F2A8E9E9}"/>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16" name="Freeform 4">
              <a:extLst>
                <a:ext uri="{FF2B5EF4-FFF2-40B4-BE49-F238E27FC236}">
                  <a16:creationId xmlns:a16="http://schemas.microsoft.com/office/drawing/2014/main" id="{47F9F0C9-08A0-4266-AFBB-A396EFE5A173}"/>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17" name="Freeform 5">
              <a:extLst>
                <a:ext uri="{FF2B5EF4-FFF2-40B4-BE49-F238E27FC236}">
                  <a16:creationId xmlns:a16="http://schemas.microsoft.com/office/drawing/2014/main" id="{0471FDAF-6F17-46A2-B979-113B4E385606}"/>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18" name="Freeform 6">
              <a:extLst>
                <a:ext uri="{FF2B5EF4-FFF2-40B4-BE49-F238E27FC236}">
                  <a16:creationId xmlns:a16="http://schemas.microsoft.com/office/drawing/2014/main" id="{B6F24395-2378-4AF6-9C37-7E5638EFAED2}"/>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19" name="Freeform 7">
              <a:extLst>
                <a:ext uri="{FF2B5EF4-FFF2-40B4-BE49-F238E27FC236}">
                  <a16:creationId xmlns:a16="http://schemas.microsoft.com/office/drawing/2014/main" id="{175EF8D5-1A93-478C-9BC7-ABB029148AAB}"/>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20" name="Freeform 8">
              <a:extLst>
                <a:ext uri="{FF2B5EF4-FFF2-40B4-BE49-F238E27FC236}">
                  <a16:creationId xmlns:a16="http://schemas.microsoft.com/office/drawing/2014/main" id="{B0E1CA3C-1A51-4075-8416-749053C22631}"/>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1" name="Freeform 9">
              <a:extLst>
                <a:ext uri="{FF2B5EF4-FFF2-40B4-BE49-F238E27FC236}">
                  <a16:creationId xmlns:a16="http://schemas.microsoft.com/office/drawing/2014/main" id="{52748383-54B7-4A6E-918E-EC86CFA15152}"/>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22" name="Freeform 10">
              <a:extLst>
                <a:ext uri="{FF2B5EF4-FFF2-40B4-BE49-F238E27FC236}">
                  <a16:creationId xmlns:a16="http://schemas.microsoft.com/office/drawing/2014/main" id="{2BB609C7-8377-4616-9537-8FC01A38388D}"/>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23" name="Freeform 11">
              <a:extLst>
                <a:ext uri="{FF2B5EF4-FFF2-40B4-BE49-F238E27FC236}">
                  <a16:creationId xmlns:a16="http://schemas.microsoft.com/office/drawing/2014/main" id="{87E4C002-312F-43F1-9FFB-743E3CC24D53}"/>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24" name="Freeform 12">
              <a:extLst>
                <a:ext uri="{FF2B5EF4-FFF2-40B4-BE49-F238E27FC236}">
                  <a16:creationId xmlns:a16="http://schemas.microsoft.com/office/drawing/2014/main" id="{A187AC10-5763-4423-903C-D1BAEB5AFD13}"/>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26" name="Freeform 13">
              <a:extLst>
                <a:ext uri="{FF2B5EF4-FFF2-40B4-BE49-F238E27FC236}">
                  <a16:creationId xmlns:a16="http://schemas.microsoft.com/office/drawing/2014/main" id="{95CC0566-8D43-4D2B-881F-49C11E626352}"/>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27" name="Freeform 14">
              <a:extLst>
                <a:ext uri="{FF2B5EF4-FFF2-40B4-BE49-F238E27FC236}">
                  <a16:creationId xmlns:a16="http://schemas.microsoft.com/office/drawing/2014/main" id="{C3B7FF68-7BA5-4F4D-A069-C0AFF9449DE5}"/>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28" name="Freeform 15">
              <a:extLst>
                <a:ext uri="{FF2B5EF4-FFF2-40B4-BE49-F238E27FC236}">
                  <a16:creationId xmlns:a16="http://schemas.microsoft.com/office/drawing/2014/main" id="{ED605DD8-7A78-4F81-BF2E-15C89574810C}"/>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30" name="Freeform 16">
              <a:extLst>
                <a:ext uri="{FF2B5EF4-FFF2-40B4-BE49-F238E27FC236}">
                  <a16:creationId xmlns:a16="http://schemas.microsoft.com/office/drawing/2014/main" id="{A4785D6E-F089-4372-99D4-7CE98D86592D}"/>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31" name="Freeform 17">
              <a:extLst>
                <a:ext uri="{FF2B5EF4-FFF2-40B4-BE49-F238E27FC236}">
                  <a16:creationId xmlns:a16="http://schemas.microsoft.com/office/drawing/2014/main" id="{05B1E402-087E-4554-89C0-A114BBAABEFE}"/>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32" name="Freeform 18">
              <a:extLst>
                <a:ext uri="{FF2B5EF4-FFF2-40B4-BE49-F238E27FC236}">
                  <a16:creationId xmlns:a16="http://schemas.microsoft.com/office/drawing/2014/main" id="{564F5BFB-7621-4026-800B-E0F320682540}"/>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33" name="Freeform 19">
              <a:extLst>
                <a:ext uri="{FF2B5EF4-FFF2-40B4-BE49-F238E27FC236}">
                  <a16:creationId xmlns:a16="http://schemas.microsoft.com/office/drawing/2014/main" id="{299253A1-1FBE-4508-B970-F3CDBABFB156}"/>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34" name="Freeform 20">
              <a:extLst>
                <a:ext uri="{FF2B5EF4-FFF2-40B4-BE49-F238E27FC236}">
                  <a16:creationId xmlns:a16="http://schemas.microsoft.com/office/drawing/2014/main" id="{4548B754-507B-469A-847E-CDFA76C7BC0F}"/>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35" name="Freeform 21">
              <a:extLst>
                <a:ext uri="{FF2B5EF4-FFF2-40B4-BE49-F238E27FC236}">
                  <a16:creationId xmlns:a16="http://schemas.microsoft.com/office/drawing/2014/main" id="{8662F8EE-3D8F-4261-8836-E70B8ACA7519}"/>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36" name="Freeform 22">
              <a:extLst>
                <a:ext uri="{FF2B5EF4-FFF2-40B4-BE49-F238E27FC236}">
                  <a16:creationId xmlns:a16="http://schemas.microsoft.com/office/drawing/2014/main" id="{0891286A-5809-4C79-AF6E-337FAAA445FD}"/>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5398443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30">
            <a:extLst>
              <a:ext uri="{FF2B5EF4-FFF2-40B4-BE49-F238E27FC236}">
                <a16:creationId xmlns:a16="http://schemas.microsoft.com/office/drawing/2014/main" id="{477B4A69-D801-48F5-A23D-9EAC48B89C34}"/>
              </a:ext>
            </a:extLst>
          </p:cNvPr>
          <p:cNvSpPr>
            <a:spLocks/>
          </p:cNvSpPr>
          <p:nvPr/>
        </p:nvSpPr>
        <p:spPr bwMode="auto">
          <a:xfrm>
            <a:off x="1191" y="0"/>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53" name="Rectangle 1"/>
          <p:cNvSpPr>
            <a:spLocks/>
          </p:cNvSpPr>
          <p:nvPr/>
        </p:nvSpPr>
        <p:spPr bwMode="auto">
          <a:xfrm>
            <a:off x="640848" y="398204"/>
            <a:ext cx="59720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2400" spc="-1" dirty="0">
                <a:solidFill>
                  <a:schemeClr val="bg1"/>
                </a:solidFill>
                <a:uFill>
                  <a:solidFill>
                    <a:srgbClr val="FFFFFF"/>
                  </a:solidFill>
                </a:uFill>
                <a:latin typeface="Lato" charset="0"/>
                <a:ea typeface="Lato" charset="0"/>
                <a:cs typeface="Lato" charset="0"/>
              </a:rPr>
              <a:t>Sale of Development Rights: </a:t>
            </a:r>
            <a:r>
              <a:rPr lang="en-US" sz="2400" i="1" spc="-1" dirty="0">
                <a:solidFill>
                  <a:schemeClr val="bg1"/>
                </a:solidFill>
                <a:uFill>
                  <a:solidFill>
                    <a:srgbClr val="FFFFFF"/>
                  </a:solidFill>
                </a:uFill>
                <a:latin typeface="Lato" charset="0"/>
                <a:ea typeface="Lato" charset="0"/>
                <a:cs typeface="Lato" charset="0"/>
              </a:rPr>
              <a:t>Sampled Project</a:t>
            </a:r>
            <a:endParaRPr lang="x-none" sz="2400" i="1" spc="-1" dirty="0">
              <a:solidFill>
                <a:schemeClr val="bg1"/>
              </a:solidFill>
              <a:uFill>
                <a:solidFill>
                  <a:srgbClr val="FFFFFF"/>
                </a:solidFill>
              </a:uFill>
              <a:latin typeface="Lato" charset="0"/>
              <a:ea typeface="Lato" charset="0"/>
              <a:cs typeface="Lato" charset="0"/>
            </a:endParaRP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24" name="Прямая соединительная линия 3"/>
          <p:cNvSpPr/>
          <p:nvPr/>
        </p:nvSpPr>
        <p:spPr>
          <a:xfrm>
            <a:off x="457200" y="1695683"/>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1" name="Полилиния 4"/>
          <p:cNvSpPr/>
          <p:nvPr/>
        </p:nvSpPr>
        <p:spPr>
          <a:xfrm>
            <a:off x="457199" y="1695682"/>
            <a:ext cx="1663242" cy="1596407"/>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500" b="1" dirty="0">
                <a:latin typeface="Calibri"/>
                <a:cs typeface="Calibri"/>
              </a:rPr>
              <a:t>Project Description</a:t>
            </a:r>
            <a:endParaRPr lang="en-US" sz="1500" dirty="0">
              <a:latin typeface="Calibri"/>
              <a:cs typeface="Calibri"/>
            </a:endParaRPr>
          </a:p>
        </p:txBody>
      </p:sp>
      <p:sp>
        <p:nvSpPr>
          <p:cNvPr id="42" name="Полилиния 5"/>
          <p:cNvSpPr/>
          <p:nvPr/>
        </p:nvSpPr>
        <p:spPr>
          <a:xfrm>
            <a:off x="2245184" y="1691760"/>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latin typeface="Calibri"/>
                <a:cs typeface="Calibri"/>
              </a:rPr>
              <a:t>Revitalization of underutilized Guanabara Bay waterfront (mostly government-owned port and near-port lands)  into a brand new mixed-use, mixed-income community.  The main rationale is the regeneration of this heavily underserviced area in the heart of Latin America’s major metropolis, by intensifying and blending new uses</a:t>
            </a:r>
          </a:p>
          <a:p>
            <a:endParaRPr lang="en-US" sz="1050" dirty="0">
              <a:latin typeface="Calibri"/>
              <a:cs typeface="Calibri"/>
            </a:endParaRPr>
          </a:p>
        </p:txBody>
      </p:sp>
      <p:sp>
        <p:nvSpPr>
          <p:cNvPr id="43" name="Прямая соединительная линия 6"/>
          <p:cNvSpPr/>
          <p:nvPr/>
        </p:nvSpPr>
        <p:spPr>
          <a:xfrm>
            <a:off x="2120441" y="2264148"/>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44" name="Полилиния 7"/>
          <p:cNvSpPr/>
          <p:nvPr/>
        </p:nvSpPr>
        <p:spPr>
          <a:xfrm>
            <a:off x="2245184" y="2291247"/>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50" dirty="0">
                <a:latin typeface="Calibri"/>
                <a:cs typeface="Calibri"/>
              </a:rPr>
              <a:t>The development plan includes complete reconstruction of local water, sanitation, and drainage systems, extensive streetscaping and landscaping, installation of three brand new sanitation plants, historic preservation, social inclusion (at least 3,000 social housing units are being delivered), and cultural and education initiatives</a:t>
            </a:r>
          </a:p>
        </p:txBody>
      </p:sp>
      <p:sp>
        <p:nvSpPr>
          <p:cNvPr id="45" name="Прямая соединительная линия 8"/>
          <p:cNvSpPr/>
          <p:nvPr/>
        </p:nvSpPr>
        <p:spPr>
          <a:xfrm>
            <a:off x="2120441" y="2832614"/>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46" name="Прямая соединительная линия 10"/>
          <p:cNvSpPr/>
          <p:nvPr/>
        </p:nvSpPr>
        <p:spPr>
          <a:xfrm>
            <a:off x="457200" y="3344498"/>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Полилиния 11"/>
          <p:cNvSpPr/>
          <p:nvPr/>
        </p:nvSpPr>
        <p:spPr>
          <a:xfrm>
            <a:off x="457199" y="3479682"/>
            <a:ext cx="1663242" cy="569130"/>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500" b="1" dirty="0">
                <a:latin typeface="Calibri"/>
                <a:cs typeface="Calibri"/>
              </a:rPr>
              <a:t>Value Capture Component</a:t>
            </a:r>
            <a:endParaRPr lang="en-US" sz="1500" dirty="0">
              <a:latin typeface="Calibri"/>
              <a:cs typeface="Calibri"/>
            </a:endParaRPr>
          </a:p>
        </p:txBody>
      </p:sp>
      <p:sp>
        <p:nvSpPr>
          <p:cNvPr id="48" name="Полилиния 12"/>
          <p:cNvSpPr/>
          <p:nvPr/>
        </p:nvSpPr>
        <p:spPr>
          <a:xfrm>
            <a:off x="2245184" y="3397049"/>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latin typeface="Calibri"/>
                <a:cs typeface="Calibri"/>
              </a:rPr>
              <a:t>Project-underlying infrastructure has primarily been financed through CEPACs, following adoption of a new law to substantially increase density and height limitations set in the Porto Maravilha area.</a:t>
            </a:r>
          </a:p>
        </p:txBody>
      </p:sp>
      <p:sp>
        <p:nvSpPr>
          <p:cNvPr id="49" name="Прямая соединительная линия 13"/>
          <p:cNvSpPr/>
          <p:nvPr/>
        </p:nvSpPr>
        <p:spPr>
          <a:xfrm>
            <a:off x="2120441" y="3867060"/>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50" name="Прямоугольник 18"/>
          <p:cNvSpPr/>
          <p:nvPr/>
        </p:nvSpPr>
        <p:spPr>
          <a:xfrm>
            <a:off x="503231" y="1188071"/>
            <a:ext cx="8357555" cy="369332"/>
          </a:xfrm>
          <a:prstGeom prst="rect">
            <a:avLst/>
          </a:prstGeom>
          <a:solidFill>
            <a:srgbClr val="C85200"/>
          </a:solidFill>
        </p:spPr>
        <p:txBody>
          <a:bodyPr wrap="square">
            <a:spAutoFit/>
          </a:bodyPr>
          <a:lstStyle/>
          <a:p>
            <a:pPr defTabSz="342900">
              <a:defRPr/>
            </a:pPr>
            <a:r>
              <a:rPr lang="en-US" sz="1800" b="1" dirty="0">
                <a:solidFill>
                  <a:schemeClr val="bg1"/>
                </a:solidFill>
                <a:latin typeface="Calibri"/>
                <a:cs typeface="Calibri"/>
              </a:rPr>
              <a:t>Porto Maravilha Urban Waterfront Revitalization,  Rio de Janeiro, Brazil</a:t>
            </a:r>
          </a:p>
        </p:txBody>
      </p:sp>
      <p:sp>
        <p:nvSpPr>
          <p:cNvPr id="51" name="Полилиния 20"/>
          <p:cNvSpPr/>
          <p:nvPr/>
        </p:nvSpPr>
        <p:spPr>
          <a:xfrm>
            <a:off x="2251379" y="2820632"/>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endParaRPr lang="en-US" sz="1050" dirty="0">
              <a:latin typeface="Calibri"/>
              <a:cs typeface="Calibri"/>
            </a:endParaRPr>
          </a:p>
        </p:txBody>
      </p:sp>
      <p:sp>
        <p:nvSpPr>
          <p:cNvPr id="52" name="Прямоугольник 2"/>
          <p:cNvSpPr/>
          <p:nvPr/>
        </p:nvSpPr>
        <p:spPr>
          <a:xfrm>
            <a:off x="2257137" y="3896486"/>
            <a:ext cx="6603649" cy="3924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latin typeface="Calibri"/>
                <a:cs typeface="Calibri"/>
              </a:rPr>
              <a:t>More than 4 million sq m of additional density was sold via CEPACs during 2011-2013  generating US$1.8 billion in upfront infrastructure funding (the initial purchaser of a CEPACs was a state-owned financial bank CEF, which passes CEPACs through, selling them at a profit, to private real estate developers as demand arises)</a:t>
            </a:r>
          </a:p>
        </p:txBody>
      </p:sp>
      <p:sp>
        <p:nvSpPr>
          <p:cNvPr id="59" name="Полилиния 15"/>
          <p:cNvSpPr/>
          <p:nvPr/>
        </p:nvSpPr>
        <p:spPr>
          <a:xfrm>
            <a:off x="2258465" y="2847887"/>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latin typeface="Calibri"/>
                <a:cs typeface="Calibri"/>
              </a:rPr>
              <a:t>The area comprises 1,250 acres and is home to 35,000  residents (subject to increase to 100,000 post regeneration). The program commenced in 2009, with full recycling of approved additional density anticipated by 2025. </a:t>
            </a:r>
          </a:p>
        </p:txBody>
      </p:sp>
      <p:sp>
        <p:nvSpPr>
          <p:cNvPr id="60" name="Прямая соединительная линия 16"/>
          <p:cNvSpPr/>
          <p:nvPr/>
        </p:nvSpPr>
        <p:spPr>
          <a:xfrm>
            <a:off x="2125100" y="4521964"/>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grpSp>
        <p:nvGrpSpPr>
          <p:cNvPr id="21" name="Group 20">
            <a:extLst>
              <a:ext uri="{FF2B5EF4-FFF2-40B4-BE49-F238E27FC236}">
                <a16:creationId xmlns:a16="http://schemas.microsoft.com/office/drawing/2014/main" id="{B27EF22C-7EA4-42B3-83FD-64730B9CC8A4}"/>
              </a:ext>
            </a:extLst>
          </p:cNvPr>
          <p:cNvGrpSpPr/>
          <p:nvPr/>
        </p:nvGrpSpPr>
        <p:grpSpPr>
          <a:xfrm>
            <a:off x="237436" y="4550390"/>
            <a:ext cx="817469" cy="393452"/>
            <a:chOff x="-358311" y="1913954"/>
            <a:chExt cx="1157832" cy="557270"/>
          </a:xfrm>
        </p:grpSpPr>
        <p:sp>
          <p:nvSpPr>
            <p:cNvPr id="22" name="Freeform 1">
              <a:extLst>
                <a:ext uri="{FF2B5EF4-FFF2-40B4-BE49-F238E27FC236}">
                  <a16:creationId xmlns:a16="http://schemas.microsoft.com/office/drawing/2014/main" id="{D20384FE-8818-4012-B2F1-624C7ED18BFB}"/>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23" name="Freeform 2">
              <a:extLst>
                <a:ext uri="{FF2B5EF4-FFF2-40B4-BE49-F238E27FC236}">
                  <a16:creationId xmlns:a16="http://schemas.microsoft.com/office/drawing/2014/main" id="{D77C23F5-9A02-483B-BD3B-6BFE5FF381CE}"/>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5" name="Freeform 3">
              <a:extLst>
                <a:ext uri="{FF2B5EF4-FFF2-40B4-BE49-F238E27FC236}">
                  <a16:creationId xmlns:a16="http://schemas.microsoft.com/office/drawing/2014/main" id="{5A6AB8F4-06DC-4BBD-908A-3BF3BEF256A1}"/>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26" name="Freeform 4">
              <a:extLst>
                <a:ext uri="{FF2B5EF4-FFF2-40B4-BE49-F238E27FC236}">
                  <a16:creationId xmlns:a16="http://schemas.microsoft.com/office/drawing/2014/main" id="{AE7DFF5E-169F-4561-96AB-73E55124D694}"/>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27" name="Freeform 5">
              <a:extLst>
                <a:ext uri="{FF2B5EF4-FFF2-40B4-BE49-F238E27FC236}">
                  <a16:creationId xmlns:a16="http://schemas.microsoft.com/office/drawing/2014/main" id="{48E73851-4E21-470B-AB4A-243728347A8E}"/>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28" name="Freeform 6">
              <a:extLst>
                <a:ext uri="{FF2B5EF4-FFF2-40B4-BE49-F238E27FC236}">
                  <a16:creationId xmlns:a16="http://schemas.microsoft.com/office/drawing/2014/main" id="{3CBD54D6-4DA9-441B-9CAC-84942D61049C}"/>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29" name="Freeform 7">
              <a:extLst>
                <a:ext uri="{FF2B5EF4-FFF2-40B4-BE49-F238E27FC236}">
                  <a16:creationId xmlns:a16="http://schemas.microsoft.com/office/drawing/2014/main" id="{2F451339-1A37-48AE-9672-7E69B075F173}"/>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30" name="Freeform 8">
              <a:extLst>
                <a:ext uri="{FF2B5EF4-FFF2-40B4-BE49-F238E27FC236}">
                  <a16:creationId xmlns:a16="http://schemas.microsoft.com/office/drawing/2014/main" id="{87A987C5-B3EA-4515-B050-67E7B05ACC5F}"/>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31" name="Freeform 9">
              <a:extLst>
                <a:ext uri="{FF2B5EF4-FFF2-40B4-BE49-F238E27FC236}">
                  <a16:creationId xmlns:a16="http://schemas.microsoft.com/office/drawing/2014/main" id="{1628313A-AD77-4C95-A6CB-376A5B922478}"/>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32" name="Freeform 10">
              <a:extLst>
                <a:ext uri="{FF2B5EF4-FFF2-40B4-BE49-F238E27FC236}">
                  <a16:creationId xmlns:a16="http://schemas.microsoft.com/office/drawing/2014/main" id="{7ADF9B4D-071C-4BD8-B312-1ADEA87C18FD}"/>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33" name="Freeform 11">
              <a:extLst>
                <a:ext uri="{FF2B5EF4-FFF2-40B4-BE49-F238E27FC236}">
                  <a16:creationId xmlns:a16="http://schemas.microsoft.com/office/drawing/2014/main" id="{138B42F9-CCF7-4C79-8C2C-DEA985B2FF3D}"/>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34" name="Freeform 12">
              <a:extLst>
                <a:ext uri="{FF2B5EF4-FFF2-40B4-BE49-F238E27FC236}">
                  <a16:creationId xmlns:a16="http://schemas.microsoft.com/office/drawing/2014/main" id="{4D4056C8-7245-42F1-9DD3-287BAC03C4D4}"/>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35" name="Freeform 13">
              <a:extLst>
                <a:ext uri="{FF2B5EF4-FFF2-40B4-BE49-F238E27FC236}">
                  <a16:creationId xmlns:a16="http://schemas.microsoft.com/office/drawing/2014/main" id="{1ECB61E9-E7A2-4D75-9A56-4401C1D0C02F}"/>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36" name="Freeform 14">
              <a:extLst>
                <a:ext uri="{FF2B5EF4-FFF2-40B4-BE49-F238E27FC236}">
                  <a16:creationId xmlns:a16="http://schemas.microsoft.com/office/drawing/2014/main" id="{64809954-1F63-4D7B-8436-E447049C434C}"/>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37" name="Freeform 15">
              <a:extLst>
                <a:ext uri="{FF2B5EF4-FFF2-40B4-BE49-F238E27FC236}">
                  <a16:creationId xmlns:a16="http://schemas.microsoft.com/office/drawing/2014/main" id="{BAB82F91-D02C-429F-ADBE-D812BFD3DFA1}"/>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38" name="Freeform 16">
              <a:extLst>
                <a:ext uri="{FF2B5EF4-FFF2-40B4-BE49-F238E27FC236}">
                  <a16:creationId xmlns:a16="http://schemas.microsoft.com/office/drawing/2014/main" id="{C9110F29-6C62-472F-B362-9FD9EA0A15C7}"/>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39" name="Freeform 17">
              <a:extLst>
                <a:ext uri="{FF2B5EF4-FFF2-40B4-BE49-F238E27FC236}">
                  <a16:creationId xmlns:a16="http://schemas.microsoft.com/office/drawing/2014/main" id="{B30590D0-1317-495E-991A-1EEE4ECE1A0C}"/>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40" name="Freeform 18">
              <a:extLst>
                <a:ext uri="{FF2B5EF4-FFF2-40B4-BE49-F238E27FC236}">
                  <a16:creationId xmlns:a16="http://schemas.microsoft.com/office/drawing/2014/main" id="{E87C5DA7-1273-431D-84A9-18DC97F073DA}"/>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56" name="Freeform 19">
              <a:extLst>
                <a:ext uri="{FF2B5EF4-FFF2-40B4-BE49-F238E27FC236}">
                  <a16:creationId xmlns:a16="http://schemas.microsoft.com/office/drawing/2014/main" id="{ABB33BDA-4052-40DE-8E0B-3857F856A5C5}"/>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57" name="Freeform 20">
              <a:extLst>
                <a:ext uri="{FF2B5EF4-FFF2-40B4-BE49-F238E27FC236}">
                  <a16:creationId xmlns:a16="http://schemas.microsoft.com/office/drawing/2014/main" id="{F42F7E82-2AEB-465E-B96B-2B09F6A9FB00}"/>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58" name="Freeform 21">
              <a:extLst>
                <a:ext uri="{FF2B5EF4-FFF2-40B4-BE49-F238E27FC236}">
                  <a16:creationId xmlns:a16="http://schemas.microsoft.com/office/drawing/2014/main" id="{15586121-6E93-4575-A68E-BA5AA53255B6}"/>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61" name="Freeform 22">
              <a:extLst>
                <a:ext uri="{FF2B5EF4-FFF2-40B4-BE49-F238E27FC236}">
                  <a16:creationId xmlns:a16="http://schemas.microsoft.com/office/drawing/2014/main" id="{BC32CEE7-90E8-48C4-97A2-567C8C7F096C}"/>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61196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6" name="Rectangle 65"/>
          <p:cNvSpPr>
            <a:spLocks/>
          </p:cNvSpPr>
          <p:nvPr/>
        </p:nvSpPr>
        <p:spPr bwMode="auto">
          <a:xfrm>
            <a:off x="665318" y="453850"/>
            <a:ext cx="505048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1800" b="1" spc="-1" dirty="0">
                <a:solidFill>
                  <a:schemeClr val="bg1"/>
                </a:solidFill>
                <a:uFill>
                  <a:solidFill>
                    <a:srgbClr val="FFFFFF"/>
                  </a:solidFill>
                </a:uFill>
                <a:latin typeface="Century Gothic" panose="020B0502020202020204" pitchFamily="34" charset="0"/>
                <a:ea typeface="Lato" charset="0"/>
                <a:cs typeface="Lato" charset="0"/>
              </a:rPr>
              <a:t>Land Pooling / Land Readjustment: </a:t>
            </a:r>
            <a:r>
              <a:rPr lang="en-US" sz="1800" b="1" i="1" spc="-1" dirty="0">
                <a:solidFill>
                  <a:schemeClr val="bg1"/>
                </a:solidFill>
                <a:uFill>
                  <a:solidFill>
                    <a:srgbClr val="FFFFFF"/>
                  </a:solidFill>
                </a:uFill>
                <a:latin typeface="Century Gothic" panose="020B0502020202020204" pitchFamily="34" charset="0"/>
                <a:ea typeface="Lato" charset="0"/>
                <a:cs typeface="Lato" charset="0"/>
              </a:rPr>
              <a:t>Overview</a:t>
            </a:r>
            <a:endParaRPr lang="x-none" sz="18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67" name="Rectangle 66"/>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latin typeface="Lato Regular"/>
                <a:ea typeface="ＭＳ Ｐゴシック" charset="0"/>
                <a:cs typeface="Lato Regular"/>
                <a:sym typeface="Montserrat-Regular" charset="0"/>
              </a:rPr>
              <a:t>INVESTMENT IN INFRASTRUCTURE</a:t>
            </a:r>
          </a:p>
        </p:txBody>
      </p:sp>
      <p:sp>
        <p:nvSpPr>
          <p:cNvPr id="69" name="Rectangle 68"/>
          <p:cNvSpPr/>
          <p:nvPr/>
        </p:nvSpPr>
        <p:spPr>
          <a:xfrm>
            <a:off x="656035" y="818731"/>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32" name="Rectangle 31"/>
          <p:cNvSpPr/>
          <p:nvPr/>
        </p:nvSpPr>
        <p:spPr>
          <a:xfrm>
            <a:off x="665318" y="1064147"/>
            <a:ext cx="8027269" cy="3575338"/>
          </a:xfrm>
          <a:prstGeom prst="rect">
            <a:avLst/>
          </a:prstGeom>
        </p:spPr>
        <p:txBody>
          <a:bodyPr wrap="square">
            <a:spAutoFit/>
          </a:bodyPr>
          <a:lstStyle/>
          <a:p>
            <a:pPr marL="1080">
              <a:spcBef>
                <a:spcPts val="1350"/>
              </a:spcBef>
              <a:buClr>
                <a:srgbClr val="000000"/>
              </a:buClr>
            </a:pPr>
            <a:r>
              <a:rPr lang="en-US" sz="1200" b="1"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DESCRIPTION</a:t>
            </a:r>
            <a:endParaRPr lang="en-US" sz="1800" b="1"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a:p>
            <a:pPr marL="600210" lvl="1" indent="-256230">
              <a:spcBef>
                <a:spcPts val="675"/>
              </a:spcBef>
              <a:buClr>
                <a:srgbClr val="000000"/>
              </a:buClr>
              <a:buFont typeface="Arial"/>
              <a:buChar char="•"/>
            </a:pPr>
            <a:r>
              <a:rPr lang="en-US"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A participatory process in which land </a:t>
            </a:r>
            <a:r>
              <a:rPr lang="ru-RU"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owners </a:t>
            </a:r>
            <a:r>
              <a:rPr lang="en-US"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a:t>
            </a:r>
            <a:r>
              <a:rPr lang="ru-RU"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or occupants</a:t>
            </a:r>
            <a:r>
              <a:rPr lang="en-US"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a:t>
            </a:r>
            <a:r>
              <a:rPr lang="ru-RU"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voluntarily contribute </a:t>
            </a:r>
            <a:r>
              <a:rPr lang="en-US"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a certain percentage </a:t>
            </a:r>
            <a:r>
              <a:rPr lang="ru-RU"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of their land for infrastructure development and for sale to cover </a:t>
            </a:r>
            <a:r>
              <a:rPr lang="en-US"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part of </a:t>
            </a:r>
            <a:r>
              <a:rPr lang="ru-RU"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project cost. In return, each land owner receives a serviced plot of smaller area</a:t>
            </a:r>
            <a:r>
              <a:rPr lang="en-US"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 but with </a:t>
            </a:r>
            <a:r>
              <a:rPr lang="ru-RU"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higher value within the same neighborhood</a:t>
            </a:r>
            <a:endParaRPr lang="en-US"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endParaRPr>
          </a:p>
          <a:p>
            <a:pPr marL="600210" lvl="1" indent="-256230">
              <a:spcBef>
                <a:spcPts val="675"/>
              </a:spcBef>
              <a:buClr>
                <a:srgbClr val="000000"/>
              </a:buClr>
              <a:buFont typeface="Arial"/>
              <a:buChar char="•"/>
            </a:pPr>
            <a:r>
              <a:rPr lang="en-US"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LP/R provides an alternative to expropriation, with minimal displacement</a:t>
            </a:r>
          </a:p>
          <a:p>
            <a:pPr marL="600210" lvl="1" indent="-256230">
              <a:spcBef>
                <a:spcPts val="675"/>
              </a:spcBef>
              <a:buClr>
                <a:srgbClr val="000000"/>
              </a:buClr>
              <a:buFont typeface="Arial"/>
              <a:buChar char="•"/>
            </a:pPr>
            <a:r>
              <a:rPr lang="en-US"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Many countries used LP/R to facilitate peri-urbanization, urban regeneration including slum upgrading, and post-disaster and post-conflict reconstruction</a:t>
            </a:r>
          </a:p>
          <a:p>
            <a:pPr marL="1080">
              <a:spcBef>
                <a:spcPts val="1350"/>
              </a:spcBef>
              <a:buClr>
                <a:srgbClr val="000000"/>
              </a:buClr>
            </a:pPr>
            <a:r>
              <a:rPr lang="en-US" sz="1200" b="1"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KEY REQUIREMENTS / IMPLEMENTATION FACTORS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Generally requires consent of supermajority of land owners to approve the project</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Appropriate legal framework that empowers local authority to legally take land from dissenting landowners when supermajority agrees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More feasible in areas with high land value increase potential after project completes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Shall be guided by a city’s mater plan </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Regular" panose="020F0502020204030203" pitchFamily="34" charset="0"/>
                <a:ea typeface="Lato Regular" panose="020F0502020204030203" pitchFamily="34" charset="0"/>
                <a:cs typeface="Lato Regular" panose="020F0502020204030203" pitchFamily="34" charset="0"/>
              </a:rPr>
              <a:t>Quality of property records and cadaster map is important to expedite implementation</a:t>
            </a:r>
          </a:p>
        </p:txBody>
      </p:sp>
      <p:grpSp>
        <p:nvGrpSpPr>
          <p:cNvPr id="8" name="Group 7"/>
          <p:cNvGrpSpPr/>
          <p:nvPr/>
        </p:nvGrpSpPr>
        <p:grpSpPr>
          <a:xfrm>
            <a:off x="237436" y="4550390"/>
            <a:ext cx="817469" cy="393452"/>
            <a:chOff x="-358311" y="1913954"/>
            <a:chExt cx="1157832" cy="557270"/>
          </a:xfrm>
          <a:solidFill>
            <a:schemeClr val="bg1"/>
          </a:solidFill>
        </p:grpSpPr>
        <p:sp>
          <p:nvSpPr>
            <p:cNvPr id="9"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grpFill/>
            <a:ln>
              <a:noFill/>
            </a:ln>
            <a:effectLst/>
            <a:extLst/>
          </p:spPr>
          <p:txBody>
            <a:bodyPr wrap="none" anchor="ctr"/>
            <a:lstStyle/>
            <a:p>
              <a:endParaRPr lang="en-US"/>
            </a:p>
          </p:txBody>
        </p:sp>
        <p:sp>
          <p:nvSpPr>
            <p:cNvPr id="10"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1"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grpFill/>
            <a:ln>
              <a:noFill/>
            </a:ln>
            <a:effectLst/>
            <a:extLst/>
          </p:spPr>
          <p:txBody>
            <a:bodyPr wrap="none" anchor="ctr"/>
            <a:lstStyle/>
            <a:p>
              <a:endParaRPr lang="en-US"/>
            </a:p>
          </p:txBody>
        </p:sp>
        <p:sp>
          <p:nvSpPr>
            <p:cNvPr id="12"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grpFill/>
            <a:ln>
              <a:noFill/>
            </a:ln>
            <a:effectLst/>
            <a:extLst/>
          </p:spPr>
          <p:txBody>
            <a:bodyPr wrap="none" anchor="ctr"/>
            <a:lstStyle/>
            <a:p>
              <a:endParaRPr lang="en-US"/>
            </a:p>
          </p:txBody>
        </p:sp>
        <p:sp>
          <p:nvSpPr>
            <p:cNvPr id="13"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grpFill/>
            <a:ln>
              <a:noFill/>
            </a:ln>
            <a:effectLst/>
            <a:extLst/>
          </p:spPr>
          <p:txBody>
            <a:bodyPr wrap="none" anchor="ctr"/>
            <a:lstStyle/>
            <a:p>
              <a:endParaRPr lang="en-US"/>
            </a:p>
          </p:txBody>
        </p:sp>
        <p:sp>
          <p:nvSpPr>
            <p:cNvPr id="14"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grpFill/>
            <a:ln>
              <a:noFill/>
            </a:ln>
            <a:effectLst/>
            <a:extLst/>
          </p:spPr>
          <p:txBody>
            <a:bodyPr wrap="none" anchor="ctr"/>
            <a:lstStyle/>
            <a:p>
              <a:endParaRPr lang="en-US"/>
            </a:p>
          </p:txBody>
        </p:sp>
        <p:sp>
          <p:nvSpPr>
            <p:cNvPr id="15"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grpFill/>
            <a:ln>
              <a:noFill/>
            </a:ln>
            <a:effectLst/>
            <a:extLst/>
          </p:spPr>
          <p:txBody>
            <a:bodyPr wrap="none" anchor="ctr"/>
            <a:lstStyle/>
            <a:p>
              <a:endParaRPr lang="en-US"/>
            </a:p>
          </p:txBody>
        </p:sp>
        <p:sp>
          <p:nvSpPr>
            <p:cNvPr id="16"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7"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grpFill/>
            <a:ln>
              <a:noFill/>
            </a:ln>
            <a:effectLst/>
            <a:extLst/>
          </p:spPr>
          <p:txBody>
            <a:bodyPr wrap="none" anchor="ctr"/>
            <a:lstStyle/>
            <a:p>
              <a:endParaRPr lang="en-US"/>
            </a:p>
          </p:txBody>
        </p:sp>
        <p:sp>
          <p:nvSpPr>
            <p:cNvPr id="18"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grpFill/>
            <a:ln>
              <a:noFill/>
            </a:ln>
            <a:effectLst/>
            <a:extLst/>
          </p:spPr>
          <p:txBody>
            <a:bodyPr wrap="none" anchor="ctr"/>
            <a:lstStyle/>
            <a:p>
              <a:endParaRPr lang="en-US"/>
            </a:p>
          </p:txBody>
        </p:sp>
        <p:sp>
          <p:nvSpPr>
            <p:cNvPr id="19"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grpFill/>
            <a:ln>
              <a:noFill/>
            </a:ln>
            <a:effectLst/>
            <a:extLst/>
          </p:spPr>
          <p:txBody>
            <a:bodyPr wrap="none" anchor="ctr"/>
            <a:lstStyle/>
            <a:p>
              <a:endParaRPr lang="en-US"/>
            </a:p>
          </p:txBody>
        </p:sp>
        <p:sp>
          <p:nvSpPr>
            <p:cNvPr id="20"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grpFill/>
            <a:ln>
              <a:noFill/>
            </a:ln>
            <a:effectLst/>
            <a:extLst/>
          </p:spPr>
          <p:txBody>
            <a:bodyPr wrap="none" anchor="ctr"/>
            <a:lstStyle/>
            <a:p>
              <a:endParaRPr lang="en-US"/>
            </a:p>
          </p:txBody>
        </p:sp>
        <p:sp>
          <p:nvSpPr>
            <p:cNvPr id="21"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grpFill/>
            <a:ln>
              <a:noFill/>
            </a:ln>
            <a:effectLst/>
            <a:extLst/>
          </p:spPr>
          <p:txBody>
            <a:bodyPr wrap="none" anchor="ctr"/>
            <a:lstStyle/>
            <a:p>
              <a:endParaRPr lang="en-US"/>
            </a:p>
          </p:txBody>
        </p:sp>
        <p:sp>
          <p:nvSpPr>
            <p:cNvPr id="22"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grpFill/>
            <a:ln>
              <a:noFill/>
            </a:ln>
            <a:effectLst/>
            <a:extLst/>
          </p:spPr>
          <p:txBody>
            <a:bodyPr wrap="none" anchor="ctr"/>
            <a:lstStyle/>
            <a:p>
              <a:endParaRPr lang="en-US"/>
            </a:p>
          </p:txBody>
        </p:sp>
        <p:sp>
          <p:nvSpPr>
            <p:cNvPr id="23"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grpFill/>
            <a:ln>
              <a:noFill/>
            </a:ln>
            <a:effectLst/>
            <a:extLst/>
          </p:spPr>
          <p:txBody>
            <a:bodyPr wrap="none" anchor="ctr"/>
            <a:lstStyle/>
            <a:p>
              <a:endParaRPr lang="en-US"/>
            </a:p>
          </p:txBody>
        </p:sp>
        <p:sp>
          <p:nvSpPr>
            <p:cNvPr id="24"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grpFill/>
            <a:ln>
              <a:noFill/>
            </a:ln>
            <a:effectLst/>
            <a:extLst/>
          </p:spPr>
          <p:txBody>
            <a:bodyPr wrap="none" anchor="ctr"/>
            <a:lstStyle/>
            <a:p>
              <a:endParaRPr lang="en-US"/>
            </a:p>
          </p:txBody>
        </p:sp>
        <p:sp>
          <p:nvSpPr>
            <p:cNvPr id="25"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grpFill/>
            <a:ln>
              <a:noFill/>
            </a:ln>
            <a:effectLst/>
            <a:extLst/>
          </p:spPr>
          <p:txBody>
            <a:bodyPr wrap="none" anchor="ctr"/>
            <a:lstStyle/>
            <a:p>
              <a:endParaRPr lang="en-US"/>
            </a:p>
          </p:txBody>
        </p:sp>
        <p:sp>
          <p:nvSpPr>
            <p:cNvPr id="26"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grpFill/>
            <a:ln>
              <a:noFill/>
            </a:ln>
            <a:effectLst/>
            <a:extLst/>
          </p:spPr>
          <p:txBody>
            <a:bodyPr wrap="none" anchor="ctr"/>
            <a:lstStyle/>
            <a:p>
              <a:endParaRPr lang="en-US"/>
            </a:p>
          </p:txBody>
        </p:sp>
        <p:sp>
          <p:nvSpPr>
            <p:cNvPr id="27"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grpFill/>
            <a:ln>
              <a:noFill/>
            </a:ln>
            <a:effectLst/>
            <a:extLst/>
          </p:spPr>
          <p:txBody>
            <a:bodyPr wrap="none" anchor="ctr"/>
            <a:lstStyle/>
            <a:p>
              <a:endParaRPr lang="en-US"/>
            </a:p>
          </p:txBody>
        </p:sp>
        <p:sp>
          <p:nvSpPr>
            <p:cNvPr id="28"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grpFill/>
            <a:ln>
              <a:noFill/>
            </a:ln>
            <a:effectLst/>
            <a:extLst/>
          </p:spPr>
          <p:txBody>
            <a:bodyPr wrap="none" anchor="ctr"/>
            <a:lstStyle/>
            <a:p>
              <a:endParaRPr lang="en-US"/>
            </a:p>
          </p:txBody>
        </p:sp>
        <p:sp>
          <p:nvSpPr>
            <p:cNvPr id="29"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grpFill/>
            <a:ln>
              <a:noFill/>
            </a:ln>
            <a:effectLst/>
            <a:extLst/>
          </p:spPr>
          <p:txBody>
            <a:bodyPr wrap="none" anchor="ctr"/>
            <a:lstStyle/>
            <a:p>
              <a:endParaRPr lang="en-US"/>
            </a:p>
          </p:txBody>
        </p:sp>
        <p:sp>
          <p:nvSpPr>
            <p:cNvPr id="30"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0608933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0"/>
          <p:cNvSpPr>
            <a:spLocks/>
          </p:cNvSpPr>
          <p:nvPr/>
        </p:nvSpPr>
        <p:spPr bwMode="auto">
          <a:xfrm>
            <a:off x="1191" y="0"/>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dirty="0">
              <a:solidFill>
                <a:schemeClr val="bg1"/>
              </a:solidFill>
              <a:latin typeface="Century Gothic" panose="020B0502020202020204" pitchFamily="34" charset="0"/>
              <a:cs typeface="Lato" charset="0"/>
            </a:endParaRPr>
          </a:p>
        </p:txBody>
      </p:sp>
      <p:sp>
        <p:nvSpPr>
          <p:cNvPr id="53" name="Rectangle 1"/>
          <p:cNvSpPr>
            <a:spLocks/>
          </p:cNvSpPr>
          <p:nvPr/>
        </p:nvSpPr>
        <p:spPr bwMode="auto">
          <a:xfrm>
            <a:off x="640848" y="444370"/>
            <a:ext cx="580139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1800" b="1" spc="-1" dirty="0">
                <a:solidFill>
                  <a:schemeClr val="bg1"/>
                </a:solidFill>
                <a:uFill>
                  <a:solidFill>
                    <a:srgbClr val="FFFFFF"/>
                  </a:solidFill>
                </a:uFill>
                <a:latin typeface="Century Gothic" panose="020B0502020202020204" pitchFamily="34" charset="0"/>
                <a:ea typeface="Lato" charset="0"/>
                <a:cs typeface="Lato" charset="0"/>
              </a:rPr>
              <a:t>Land Pooling / Land Readjustment: </a:t>
            </a:r>
            <a:r>
              <a:rPr lang="en-US" sz="1800" b="1" i="1" spc="-1" dirty="0">
                <a:solidFill>
                  <a:schemeClr val="bg1"/>
                </a:solidFill>
                <a:uFill>
                  <a:solidFill>
                    <a:srgbClr val="FFFFFF"/>
                  </a:solidFill>
                </a:uFill>
                <a:latin typeface="Century Gothic" panose="020B0502020202020204" pitchFamily="34" charset="0"/>
                <a:ea typeface="Lato" charset="0"/>
                <a:cs typeface="Lato" charset="0"/>
              </a:rPr>
              <a:t>Lessons Learned</a:t>
            </a:r>
            <a:endParaRPr lang="x-none" sz="18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85" name="Rectangle 84"/>
          <p:cNvSpPr/>
          <p:nvPr/>
        </p:nvSpPr>
        <p:spPr>
          <a:xfrm>
            <a:off x="4878273" y="1500366"/>
            <a:ext cx="3172722" cy="3495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86" name="Rectangle 85"/>
          <p:cNvSpPr/>
          <p:nvPr/>
        </p:nvSpPr>
        <p:spPr>
          <a:xfrm>
            <a:off x="4878273" y="1500367"/>
            <a:ext cx="3172722" cy="4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6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OPPORTUNITIES</a:t>
            </a:r>
            <a:endParaRPr lang="en-US" sz="506" dirty="0">
              <a:solidFill>
                <a:schemeClr val="bg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19" name="Rectangle 118"/>
          <p:cNvSpPr/>
          <p:nvPr/>
        </p:nvSpPr>
        <p:spPr>
          <a:xfrm>
            <a:off x="1105534" y="1500366"/>
            <a:ext cx="3172722" cy="28816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120" name="Rectangle 119"/>
          <p:cNvSpPr/>
          <p:nvPr/>
        </p:nvSpPr>
        <p:spPr>
          <a:xfrm>
            <a:off x="1105533" y="1500367"/>
            <a:ext cx="3172722" cy="419072"/>
          </a:xfrm>
          <a:prstGeom prst="rect">
            <a:avLst/>
          </a:prstGeom>
          <a:solidFill>
            <a:srgbClr val="57606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6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CHALLENGES</a:t>
            </a:r>
          </a:p>
        </p:txBody>
      </p:sp>
      <p:sp>
        <p:nvSpPr>
          <p:cNvPr id="25" name="TextBox 24"/>
          <p:cNvSpPr txBox="1"/>
          <p:nvPr/>
        </p:nvSpPr>
        <p:spPr>
          <a:xfrm>
            <a:off x="5056583" y="2113011"/>
            <a:ext cx="2856969" cy="3050835"/>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Assembles land for urban expansion and revitalization with minimal displacement.</a:t>
            </a:r>
          </a:p>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Helps recover a portion of the project cost. </a:t>
            </a:r>
          </a:p>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Promotes intensification of land use, thereby enhancing land value for landowners and expanding the property tax base for the municipality. </a:t>
            </a:r>
          </a:p>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Distributes land redevelopment costs and benefits equitably among landowners and other stakeholders such as the municipality, private developers, and the community, especially the urban poor and landless.</a:t>
            </a:r>
          </a:p>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Encourages public participation in policy decision-making. </a:t>
            </a:r>
          </a:p>
          <a:p>
            <a:pPr marL="171450" lvl="1" indent="-171450" defTabSz="566738">
              <a:lnSpc>
                <a:spcPct val="110000"/>
              </a:lnSpc>
              <a:spcBef>
                <a:spcPts val="600"/>
              </a:spcBef>
              <a:buFont typeface="Wingdings" charset="2"/>
              <a:buChar char="§"/>
            </a:pPr>
            <a:endParaRPr lang="en-US" sz="105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29" name="TextBox 28"/>
          <p:cNvSpPr txBox="1"/>
          <p:nvPr/>
        </p:nvSpPr>
        <p:spPr>
          <a:xfrm>
            <a:off x="1271683" y="2113011"/>
            <a:ext cx="2856969" cy="1753557"/>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Land owners’ consensus can be difficult to obtain especially if projects fully rely on their voluntary participation</a:t>
            </a:r>
          </a:p>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Requires strong project management and technical capacity, particularly in negotiation and building consensus with land owners</a:t>
            </a:r>
          </a:p>
          <a:p>
            <a:pPr marL="171450" lvl="1" indent="-171450" defTabSz="566738">
              <a:lnSpc>
                <a:spcPct val="110000"/>
              </a:lnSpc>
              <a:spcBef>
                <a:spcPts val="600"/>
              </a:spcBef>
              <a:buFont typeface="Wingdings" charset="2"/>
              <a:buChar char="§"/>
            </a:pPr>
            <a:r>
              <a:rPr lang="en-US" sz="1050" dirty="0">
                <a:latin typeface="Lato Regular" panose="020F0502020204030203" pitchFamily="34" charset="0"/>
                <a:ea typeface="Lato Regular" panose="020F0502020204030203" pitchFamily="34" charset="0"/>
                <a:cs typeface="Lato Regular" panose="020F0502020204030203" pitchFamily="34" charset="0"/>
              </a:rPr>
              <a:t>Not all projects can achieve self-financing and may require public funding to cover part of project cost</a:t>
            </a:r>
          </a:p>
        </p:txBody>
      </p:sp>
    </p:spTree>
    <p:extLst>
      <p:ext uri="{BB962C8B-B14F-4D97-AF65-F5344CB8AC3E}">
        <p14:creationId xmlns:p14="http://schemas.microsoft.com/office/powerpoint/2010/main" val="41330048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30">
            <a:extLst>
              <a:ext uri="{FF2B5EF4-FFF2-40B4-BE49-F238E27FC236}">
                <a16:creationId xmlns:a16="http://schemas.microsoft.com/office/drawing/2014/main" id="{EC9A90AC-DE6A-4D36-9493-C9BC73BCA718}"/>
              </a:ext>
            </a:extLst>
          </p:cNvPr>
          <p:cNvSpPr>
            <a:spLocks/>
          </p:cNvSpPr>
          <p:nvPr/>
        </p:nvSpPr>
        <p:spPr bwMode="auto">
          <a:xfrm>
            <a:off x="1191" y="0"/>
            <a:ext cx="9141619" cy="1024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dirty="0">
              <a:solidFill>
                <a:schemeClr val="bg1"/>
              </a:solidFill>
              <a:latin typeface="Century Gothic" panose="020B0502020202020204" pitchFamily="34" charset="0"/>
              <a:cs typeface="Lato" charset="0"/>
            </a:endParaRPr>
          </a:p>
        </p:txBody>
      </p:sp>
      <p:sp>
        <p:nvSpPr>
          <p:cNvPr id="53" name="Rectangle 1"/>
          <p:cNvSpPr>
            <a:spLocks/>
          </p:cNvSpPr>
          <p:nvPr/>
        </p:nvSpPr>
        <p:spPr bwMode="auto">
          <a:xfrm>
            <a:off x="640848" y="444370"/>
            <a:ext cx="589424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1800" b="1" spc="-1" dirty="0">
                <a:solidFill>
                  <a:schemeClr val="bg1"/>
                </a:solidFill>
                <a:uFill>
                  <a:solidFill>
                    <a:srgbClr val="FFFFFF"/>
                  </a:solidFill>
                </a:uFill>
                <a:latin typeface="Century Gothic" panose="020B0502020202020204" pitchFamily="34" charset="0"/>
                <a:ea typeface="Lato" charset="0"/>
                <a:cs typeface="Lato" charset="0"/>
              </a:rPr>
              <a:t>Land Pooling / Land Readjustment : </a:t>
            </a:r>
            <a:r>
              <a:rPr lang="en-US" sz="1800" b="1" i="1" spc="-1" dirty="0">
                <a:solidFill>
                  <a:schemeClr val="bg1"/>
                </a:solidFill>
                <a:uFill>
                  <a:solidFill>
                    <a:srgbClr val="FFFFFF"/>
                  </a:solidFill>
                </a:uFill>
                <a:latin typeface="Century Gothic" panose="020B0502020202020204" pitchFamily="34" charset="0"/>
                <a:ea typeface="Lato" charset="0"/>
                <a:cs typeface="Lato" charset="0"/>
              </a:rPr>
              <a:t>Sampled Project</a:t>
            </a:r>
            <a:endParaRPr lang="x-none" sz="18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rgbClr val="FC7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24" name="Прямая соединительная линия 3"/>
          <p:cNvSpPr/>
          <p:nvPr/>
        </p:nvSpPr>
        <p:spPr>
          <a:xfrm>
            <a:off x="457200" y="1695683"/>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1" name="Полилиния 4"/>
          <p:cNvSpPr/>
          <p:nvPr/>
        </p:nvSpPr>
        <p:spPr>
          <a:xfrm>
            <a:off x="457199" y="1695682"/>
            <a:ext cx="1663242" cy="1596407"/>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500" b="1" dirty="0">
                <a:latin typeface="Calibri"/>
                <a:cs typeface="Calibri"/>
              </a:rPr>
              <a:t>Project Description</a:t>
            </a:r>
            <a:endParaRPr lang="en-US" sz="1500" dirty="0">
              <a:latin typeface="Calibri"/>
              <a:cs typeface="Calibri"/>
            </a:endParaRPr>
          </a:p>
        </p:txBody>
      </p:sp>
      <p:sp>
        <p:nvSpPr>
          <p:cNvPr id="42" name="Полилиния 5"/>
          <p:cNvSpPr/>
          <p:nvPr/>
        </p:nvSpPr>
        <p:spPr>
          <a:xfrm>
            <a:off x="2245184" y="1691760"/>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latin typeface="Calibri"/>
                <a:cs typeface="Calibri"/>
              </a:rPr>
              <a:t>With technical assistance from the World Bank, Tra Vinh city in Vietnam is currently piloting land pooling/readjustment approach to redeveloping a centrally located low income neighborhood, in order to address issues of flooding and lack of drainage network and access roads. The city has very limited budget, and LP/R becomes the only viable approach as development cost is shared between the city and local residents. </a:t>
            </a:r>
          </a:p>
          <a:p>
            <a:endParaRPr lang="en-US" sz="1050" dirty="0">
              <a:latin typeface="Calibri"/>
              <a:cs typeface="Calibri"/>
            </a:endParaRPr>
          </a:p>
        </p:txBody>
      </p:sp>
      <p:sp>
        <p:nvSpPr>
          <p:cNvPr id="43" name="Прямая соединительная линия 6"/>
          <p:cNvSpPr/>
          <p:nvPr/>
        </p:nvSpPr>
        <p:spPr>
          <a:xfrm>
            <a:off x="2120441" y="2397960"/>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44" name="Полилиния 7"/>
          <p:cNvSpPr/>
          <p:nvPr/>
        </p:nvSpPr>
        <p:spPr>
          <a:xfrm>
            <a:off x="2245184" y="2400648"/>
            <a:ext cx="6528225" cy="543475"/>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50" dirty="0">
                <a:cs typeface="Calibri"/>
              </a:rPr>
              <a:t>The neighborhood has an area of about 24 hectares, including about 1000 land plots that belong to 480 land users (under Vietnam’s public leasehold system). A sub-area of 4 hectares was selected as the pilot site. Site plan ensures access to every land parcel yet avoid demolition of existing structures to the extent possible. Over 90% of the land users in the pilot area have agreed to participate in the project so far. </a:t>
            </a:r>
          </a:p>
          <a:p>
            <a:pPr defTabSz="433388">
              <a:lnSpc>
                <a:spcPct val="90000"/>
              </a:lnSpc>
              <a:spcBef>
                <a:spcPct val="0"/>
              </a:spcBef>
              <a:spcAft>
                <a:spcPct val="35000"/>
              </a:spcAft>
            </a:pPr>
            <a:endParaRPr lang="en-US" sz="1050" dirty="0">
              <a:latin typeface="Calibri"/>
              <a:cs typeface="Calibri"/>
            </a:endParaRPr>
          </a:p>
        </p:txBody>
      </p:sp>
      <p:sp>
        <p:nvSpPr>
          <p:cNvPr id="45" name="Прямая соединительная линия 8"/>
          <p:cNvSpPr/>
          <p:nvPr/>
        </p:nvSpPr>
        <p:spPr>
          <a:xfrm>
            <a:off x="2120441" y="3048200"/>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46" name="Прямая соединительная линия 10"/>
          <p:cNvSpPr/>
          <p:nvPr/>
        </p:nvSpPr>
        <p:spPr>
          <a:xfrm>
            <a:off x="457200" y="3463442"/>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Полилиния 11"/>
          <p:cNvSpPr/>
          <p:nvPr/>
        </p:nvSpPr>
        <p:spPr>
          <a:xfrm>
            <a:off x="457199" y="3479682"/>
            <a:ext cx="1663242" cy="569130"/>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500" b="1" dirty="0">
                <a:latin typeface="Calibri"/>
                <a:cs typeface="Calibri"/>
              </a:rPr>
              <a:t>Value Capture Component</a:t>
            </a:r>
            <a:endParaRPr lang="en-US" sz="1500" dirty="0">
              <a:latin typeface="Calibri"/>
              <a:cs typeface="Calibri"/>
            </a:endParaRPr>
          </a:p>
        </p:txBody>
      </p:sp>
      <p:sp>
        <p:nvSpPr>
          <p:cNvPr id="48" name="Полилиния 12"/>
          <p:cNvSpPr/>
          <p:nvPr/>
        </p:nvSpPr>
        <p:spPr>
          <a:xfrm>
            <a:off x="2245184" y="3456522"/>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cs typeface="Calibri"/>
              </a:rPr>
              <a:t>As this is the first pilot project, the city plans to cover about 70% of the total investment cost from its budget in order to reduce land contribution from the land users and gain support from the community. The remaining 30% of the total cost will be covered by sale of surplus land.</a:t>
            </a:r>
            <a:endParaRPr lang="en-US" sz="1050" dirty="0">
              <a:latin typeface="Calibri"/>
              <a:cs typeface="Calibri"/>
            </a:endParaRPr>
          </a:p>
        </p:txBody>
      </p:sp>
      <p:sp>
        <p:nvSpPr>
          <p:cNvPr id="49" name="Прямая соединительная линия 13"/>
          <p:cNvSpPr/>
          <p:nvPr/>
        </p:nvSpPr>
        <p:spPr>
          <a:xfrm>
            <a:off x="2120441" y="4008306"/>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50" name="Прямоугольник 18"/>
          <p:cNvSpPr/>
          <p:nvPr/>
        </p:nvSpPr>
        <p:spPr>
          <a:xfrm>
            <a:off x="422342" y="1077680"/>
            <a:ext cx="8357555" cy="369332"/>
          </a:xfrm>
          <a:prstGeom prst="rect">
            <a:avLst/>
          </a:prstGeom>
          <a:solidFill>
            <a:srgbClr val="57606C"/>
          </a:solidFill>
        </p:spPr>
        <p:txBody>
          <a:bodyPr wrap="square">
            <a:spAutoFit/>
          </a:bodyPr>
          <a:lstStyle/>
          <a:p>
            <a:pPr defTabSz="342900">
              <a:defRPr/>
            </a:pPr>
            <a:r>
              <a:rPr lang="en-US" sz="1800" b="1" dirty="0">
                <a:solidFill>
                  <a:schemeClr val="bg1"/>
                </a:solidFill>
                <a:latin typeface="Calibri"/>
                <a:cs typeface="Calibri"/>
              </a:rPr>
              <a:t>Land Pooling/Readjustment Pilot,  Tra Vinh, Vietnam</a:t>
            </a:r>
          </a:p>
        </p:txBody>
      </p:sp>
      <p:sp>
        <p:nvSpPr>
          <p:cNvPr id="51" name="Полилиния 20"/>
          <p:cNvSpPr/>
          <p:nvPr/>
        </p:nvSpPr>
        <p:spPr>
          <a:xfrm>
            <a:off x="2251379" y="2820632"/>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endParaRPr lang="en-US" sz="1050" dirty="0">
              <a:latin typeface="Calibri"/>
              <a:cs typeface="Calibri"/>
            </a:endParaRPr>
          </a:p>
        </p:txBody>
      </p:sp>
      <p:sp>
        <p:nvSpPr>
          <p:cNvPr id="52" name="Прямоугольник 2"/>
          <p:cNvSpPr/>
          <p:nvPr/>
        </p:nvSpPr>
        <p:spPr>
          <a:xfrm>
            <a:off x="2257137" y="3985694"/>
            <a:ext cx="6603649" cy="5479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cs typeface="Calibri"/>
              </a:rPr>
              <a:t>For agriculture land, each land user will contribute 33% of their land area into the project, and for residential land each land user will contribute 13%. Preliminary land value assessment shows that land price on average is estimated to increase by 3.5 to 5 times after the pilot project. </a:t>
            </a:r>
          </a:p>
          <a:p>
            <a:endParaRPr lang="en-US" sz="1050" dirty="0">
              <a:latin typeface="Calibri"/>
              <a:cs typeface="Calibri"/>
            </a:endParaRPr>
          </a:p>
        </p:txBody>
      </p:sp>
      <p:sp>
        <p:nvSpPr>
          <p:cNvPr id="59" name="Полилиния 15"/>
          <p:cNvSpPr/>
          <p:nvPr/>
        </p:nvSpPr>
        <p:spPr>
          <a:xfrm>
            <a:off x="2258465" y="3057546"/>
            <a:ext cx="6528225" cy="363558"/>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cs typeface="Calibri"/>
              </a:rPr>
              <a:t>With World Bank support, a new decree that includes LP/R provisions was approved in January 2017, which became the first legal framework for LP/R in Vietnam.</a:t>
            </a:r>
            <a:endParaRPr lang="en-US" sz="1050" dirty="0">
              <a:latin typeface="Calibri"/>
              <a:cs typeface="Calibri"/>
            </a:endParaRPr>
          </a:p>
        </p:txBody>
      </p:sp>
      <p:sp>
        <p:nvSpPr>
          <p:cNvPr id="60" name="Прямая соединительная линия 16"/>
          <p:cNvSpPr/>
          <p:nvPr/>
        </p:nvSpPr>
        <p:spPr>
          <a:xfrm>
            <a:off x="2125100" y="4521964"/>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21" name="Прямоугольник 2"/>
          <p:cNvSpPr/>
          <p:nvPr/>
        </p:nvSpPr>
        <p:spPr>
          <a:xfrm>
            <a:off x="2260856" y="4517232"/>
            <a:ext cx="6603649" cy="412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cs typeface="Calibri"/>
              </a:rPr>
              <a:t>The city expects that future revenue from land in </a:t>
            </a:r>
            <a:r>
              <a:rPr lang="en-US" sz="1050">
                <a:cs typeface="Calibri"/>
              </a:rPr>
              <a:t>the project area, </a:t>
            </a:r>
            <a:r>
              <a:rPr lang="en-US" sz="1050" dirty="0">
                <a:cs typeface="Calibri"/>
              </a:rPr>
              <a:t>such as land transaction tax, land use conversion fee (from agricultural to residential), and land tax, will also increase substantially as a result of the pilot project. </a:t>
            </a:r>
          </a:p>
        </p:txBody>
      </p:sp>
      <p:sp>
        <p:nvSpPr>
          <p:cNvPr id="22" name="Прямая соединительная линия 16"/>
          <p:cNvSpPr/>
          <p:nvPr/>
        </p:nvSpPr>
        <p:spPr>
          <a:xfrm>
            <a:off x="2128819" y="4934557"/>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719589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6" name="Rectangle 65"/>
          <p:cNvSpPr>
            <a:spLocks/>
          </p:cNvSpPr>
          <p:nvPr/>
        </p:nvSpPr>
        <p:spPr bwMode="auto">
          <a:xfrm>
            <a:off x="665318" y="438461"/>
            <a:ext cx="294805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2000" spc="-1" dirty="0">
                <a:solidFill>
                  <a:schemeClr val="bg1"/>
                </a:solidFill>
                <a:uFill>
                  <a:solidFill>
                    <a:srgbClr val="FFFFFF"/>
                  </a:solidFill>
                </a:uFill>
                <a:latin typeface="Lato" charset="0"/>
                <a:ea typeface="Lato" charset="0"/>
                <a:cs typeface="Lato" charset="0"/>
              </a:rPr>
              <a:t>Land Value Tax: </a:t>
            </a:r>
            <a:r>
              <a:rPr lang="en-US" sz="2000" i="1" spc="-1" dirty="0">
                <a:solidFill>
                  <a:schemeClr val="bg1"/>
                </a:solidFill>
                <a:uFill>
                  <a:solidFill>
                    <a:srgbClr val="FFFFFF"/>
                  </a:solidFill>
                </a:uFill>
                <a:latin typeface="Lato" charset="0"/>
                <a:ea typeface="Lato" charset="0"/>
                <a:cs typeface="Lato" charset="0"/>
              </a:rPr>
              <a:t>Overview</a:t>
            </a:r>
            <a:endParaRPr lang="x-none" sz="2000" i="1" spc="-1" dirty="0">
              <a:solidFill>
                <a:schemeClr val="bg1"/>
              </a:solidFill>
              <a:uFill>
                <a:solidFill>
                  <a:srgbClr val="FFFFFF"/>
                </a:solidFill>
              </a:uFill>
              <a:latin typeface="Lato" charset="0"/>
              <a:ea typeface="Lato" charset="0"/>
              <a:cs typeface="Lato" charset="0"/>
            </a:endParaRPr>
          </a:p>
        </p:txBody>
      </p:sp>
      <p:sp>
        <p:nvSpPr>
          <p:cNvPr id="67" name="Rectangle 66"/>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69" name="Rectangle 68"/>
          <p:cNvSpPr/>
          <p:nvPr/>
        </p:nvSpPr>
        <p:spPr>
          <a:xfrm>
            <a:off x="656035" y="818731"/>
            <a:ext cx="398870" cy="21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32" name="Rectangle 31"/>
          <p:cNvSpPr/>
          <p:nvPr/>
        </p:nvSpPr>
        <p:spPr>
          <a:xfrm>
            <a:off x="665318" y="1226917"/>
            <a:ext cx="8027269" cy="3300904"/>
          </a:xfrm>
          <a:prstGeom prst="rect">
            <a:avLst/>
          </a:prstGeom>
        </p:spPr>
        <p:txBody>
          <a:bodyPr wrap="square">
            <a:spAutoFit/>
          </a:bodyPr>
          <a:lstStyle/>
          <a:p>
            <a:pPr marL="1080">
              <a:spcBef>
                <a:spcPts val="1350"/>
              </a:spcBef>
              <a:buClr>
                <a:srgbClr val="000000"/>
              </a:buClr>
            </a:pPr>
            <a:r>
              <a:rPr lang="en-US" sz="1200" b="1" spc="-1" dirty="0">
                <a:solidFill>
                  <a:schemeClr val="accent5"/>
                </a:solidFill>
                <a:uFill>
                  <a:solidFill>
                    <a:srgbClr val="FFFFFF"/>
                  </a:solidFill>
                </a:uFill>
                <a:latin typeface="Lato" charset="0"/>
                <a:ea typeface="Lato" charset="0"/>
                <a:cs typeface="Lato" charset="0"/>
              </a:rPr>
              <a:t>DESCRIPTION</a:t>
            </a:r>
            <a:endParaRPr lang="en-US" sz="1800" b="1" spc="-1" dirty="0">
              <a:solidFill>
                <a:schemeClr val="accent5"/>
              </a:solidFill>
              <a:uFill>
                <a:solidFill>
                  <a:srgbClr val="FFFFFF"/>
                </a:solidFill>
              </a:uFill>
              <a:latin typeface="Lato" charset="0"/>
              <a:ea typeface="Lato" charset="0"/>
              <a:cs typeface="Lato" charset="0"/>
            </a:endParaRP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Tax  instrument that assesses value of land “as unimproved”, opposite to conventional property tax that focuses on taxing factual value of land with improvements.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Aims to differentiate tax burden to land owners based on “windfall” benefits of unimproved land </a:t>
            </a:r>
            <a:r>
              <a:rPr lang="mr-IN" sz="1200" spc="-1" dirty="0">
                <a:solidFill>
                  <a:schemeClr val="bg1"/>
                </a:solidFill>
                <a:uFill>
                  <a:solidFill>
                    <a:srgbClr val="FFFFFF"/>
                  </a:solidFill>
                </a:uFill>
                <a:latin typeface="Lato" charset="0"/>
                <a:ea typeface="Lato" charset="0"/>
                <a:cs typeface="Lato" charset="0"/>
              </a:rPr>
              <a:t>–</a:t>
            </a:r>
            <a:r>
              <a:rPr lang="en-US" sz="1200" spc="-1" dirty="0">
                <a:solidFill>
                  <a:schemeClr val="bg1"/>
                </a:solidFill>
                <a:uFill>
                  <a:solidFill>
                    <a:srgbClr val="FFFFFF"/>
                  </a:solidFill>
                </a:uFill>
                <a:latin typeface="Lato" charset="0"/>
                <a:ea typeface="Lato" charset="0"/>
                <a:cs typeface="Lato" charset="0"/>
              </a:rPr>
              <a:t> location, physical characteristics and neighboring uses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Directed at incentivizing improvement of underused urban sites  by making land idling and holding prime lands for speculation a burdensome option for landowners</a:t>
            </a:r>
          </a:p>
          <a:p>
            <a:pPr marL="1080">
              <a:spcBef>
                <a:spcPts val="1350"/>
              </a:spcBef>
              <a:buClr>
                <a:srgbClr val="000000"/>
              </a:buClr>
            </a:pPr>
            <a:r>
              <a:rPr lang="en-US" sz="1200" b="1" spc="-1" dirty="0">
                <a:solidFill>
                  <a:schemeClr val="accent5"/>
                </a:solidFill>
                <a:uFill>
                  <a:solidFill>
                    <a:srgbClr val="FFFFFF"/>
                  </a:solidFill>
                </a:uFill>
                <a:latin typeface="Lato" charset="0"/>
                <a:ea typeface="Lato" charset="0"/>
                <a:cs typeface="Lato" charset="0"/>
              </a:rPr>
              <a:t>KEY REQUIREMENTS / IMPLEMENTATION FACTORS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Robust land cadaster, land assessment and regular re-assessment practice</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Effective tax administration capacity at the local level </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Strong local real estate market that naturally differentiates values of land in unimproved condition based purely on location quality and preeminent development potential</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Fiscal decentralization</a:t>
            </a:r>
          </a:p>
        </p:txBody>
      </p:sp>
    </p:spTree>
    <p:extLst>
      <p:ext uri="{BB962C8B-B14F-4D97-AF65-F5344CB8AC3E}">
        <p14:creationId xmlns:p14="http://schemas.microsoft.com/office/powerpoint/2010/main" val="391471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0"/>
          <p:cNvSpPr>
            <a:spLocks/>
          </p:cNvSpPr>
          <p:nvPr/>
        </p:nvSpPr>
        <p:spPr bwMode="auto">
          <a:xfrm>
            <a:off x="1191" y="0"/>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53" name="Rectangle 1"/>
          <p:cNvSpPr>
            <a:spLocks/>
          </p:cNvSpPr>
          <p:nvPr/>
        </p:nvSpPr>
        <p:spPr bwMode="auto">
          <a:xfrm>
            <a:off x="640848" y="444370"/>
            <a:ext cx="365728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1800" b="1" spc="-1" dirty="0">
                <a:solidFill>
                  <a:schemeClr val="bg1"/>
                </a:solidFill>
                <a:uFill>
                  <a:solidFill>
                    <a:srgbClr val="FFFFFF"/>
                  </a:solidFill>
                </a:uFill>
                <a:latin typeface="Century Gothic" panose="020B0502020202020204" pitchFamily="34" charset="0"/>
                <a:ea typeface="Lato" charset="0"/>
                <a:cs typeface="Lato" charset="0"/>
              </a:rPr>
              <a:t>Land Value Tax: </a:t>
            </a:r>
            <a:r>
              <a:rPr lang="en-US" sz="1800" b="1" i="1" spc="-1" dirty="0">
                <a:solidFill>
                  <a:schemeClr val="bg1"/>
                </a:solidFill>
                <a:uFill>
                  <a:solidFill>
                    <a:srgbClr val="FFFFFF"/>
                  </a:solidFill>
                </a:uFill>
                <a:latin typeface="Century Gothic" panose="020B0502020202020204" pitchFamily="34" charset="0"/>
                <a:ea typeface="Lato" charset="0"/>
                <a:cs typeface="Lato" charset="0"/>
              </a:rPr>
              <a:t>Lessons Learned</a:t>
            </a:r>
            <a:endParaRPr lang="x-none" sz="18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85" name="Rectangle 84"/>
          <p:cNvSpPr/>
          <p:nvPr/>
        </p:nvSpPr>
        <p:spPr>
          <a:xfrm>
            <a:off x="4827645" y="1447236"/>
            <a:ext cx="3172722" cy="2955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86" name="Rectangle 85"/>
          <p:cNvSpPr/>
          <p:nvPr/>
        </p:nvSpPr>
        <p:spPr>
          <a:xfrm>
            <a:off x="4827645" y="1447236"/>
            <a:ext cx="3172722" cy="419072"/>
          </a:xfrm>
          <a:prstGeom prst="rect">
            <a:avLst/>
          </a:prstGeom>
          <a:solidFill>
            <a:srgbClr val="FC7D0B"/>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600" dirty="0">
                <a:solidFill>
                  <a:schemeClr val="bg1"/>
                </a:solidFill>
                <a:latin typeface="Lato Regular"/>
                <a:cs typeface="Lato Regular"/>
              </a:rPr>
              <a:t>OPPORTUNITIES</a:t>
            </a:r>
            <a:endParaRPr lang="en-US" sz="506" dirty="0">
              <a:solidFill>
                <a:schemeClr val="bg1"/>
              </a:solidFill>
              <a:latin typeface="Lato Regular"/>
              <a:cs typeface="Lato Regular"/>
            </a:endParaRPr>
          </a:p>
        </p:txBody>
      </p:sp>
      <p:sp>
        <p:nvSpPr>
          <p:cNvPr id="119" name="Rectangle 118"/>
          <p:cNvSpPr/>
          <p:nvPr/>
        </p:nvSpPr>
        <p:spPr>
          <a:xfrm>
            <a:off x="1054906" y="1447235"/>
            <a:ext cx="3172722" cy="2955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120" name="Rectangle 119"/>
          <p:cNvSpPr/>
          <p:nvPr/>
        </p:nvSpPr>
        <p:spPr>
          <a:xfrm>
            <a:off x="1054905" y="1447236"/>
            <a:ext cx="3172722" cy="419072"/>
          </a:xfrm>
          <a:prstGeom prst="rect">
            <a:avLst/>
          </a:prstGeom>
          <a:solidFill>
            <a:srgbClr val="57606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600" dirty="0">
                <a:solidFill>
                  <a:schemeClr val="bg1"/>
                </a:solidFill>
                <a:latin typeface="Lato Regular"/>
                <a:cs typeface="Lato Regular"/>
              </a:rPr>
              <a:t>CHALLENGES</a:t>
            </a:r>
          </a:p>
        </p:txBody>
      </p:sp>
      <p:sp>
        <p:nvSpPr>
          <p:cNvPr id="25" name="TextBox 24"/>
          <p:cNvSpPr txBox="1"/>
          <p:nvPr/>
        </p:nvSpPr>
        <p:spPr>
          <a:xfrm>
            <a:off x="5005955" y="2059880"/>
            <a:ext cx="2856969" cy="1999330"/>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Incentivizes development of unimproved/underutilized land in prime urban locations</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Can leverage property tax assessment systems already in place</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Can be an effective tool to spur revitalization in areas affected by natural hazards</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If adequately structured and implemented can increase tax revenue providing additional funds for public works</a:t>
            </a:r>
          </a:p>
        </p:txBody>
      </p:sp>
      <p:sp>
        <p:nvSpPr>
          <p:cNvPr id="29" name="TextBox 28"/>
          <p:cNvSpPr txBox="1"/>
          <p:nvPr/>
        </p:nvSpPr>
        <p:spPr>
          <a:xfrm>
            <a:off x="1221055" y="2059880"/>
            <a:ext cx="2856969" cy="1560042"/>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Might increase complexities of tax administration</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Needs technical capacity at municipal level for maintaining advanced land cadaster and land reassessment systems</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Fiscal powers have to be devolved so that municipalities could structure and impose such a tax</a:t>
            </a:r>
          </a:p>
        </p:txBody>
      </p:sp>
      <p:grpSp>
        <p:nvGrpSpPr>
          <p:cNvPr id="12" name="Group 11">
            <a:extLst>
              <a:ext uri="{FF2B5EF4-FFF2-40B4-BE49-F238E27FC236}">
                <a16:creationId xmlns:a16="http://schemas.microsoft.com/office/drawing/2014/main" id="{9F042457-7486-4F1C-9FCD-041D13C2AB4B}"/>
              </a:ext>
            </a:extLst>
          </p:cNvPr>
          <p:cNvGrpSpPr/>
          <p:nvPr/>
        </p:nvGrpSpPr>
        <p:grpSpPr>
          <a:xfrm>
            <a:off x="237436" y="4550390"/>
            <a:ext cx="817469" cy="393452"/>
            <a:chOff x="-358311" y="1913954"/>
            <a:chExt cx="1157832" cy="557270"/>
          </a:xfrm>
        </p:grpSpPr>
        <p:sp>
          <p:nvSpPr>
            <p:cNvPr id="13" name="Freeform 1">
              <a:extLst>
                <a:ext uri="{FF2B5EF4-FFF2-40B4-BE49-F238E27FC236}">
                  <a16:creationId xmlns:a16="http://schemas.microsoft.com/office/drawing/2014/main" id="{93B9FECD-ACBB-45CF-A9C7-3F1DA9E8F209}"/>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14" name="Freeform 2">
              <a:extLst>
                <a:ext uri="{FF2B5EF4-FFF2-40B4-BE49-F238E27FC236}">
                  <a16:creationId xmlns:a16="http://schemas.microsoft.com/office/drawing/2014/main" id="{02B3F743-C268-4246-A1ED-EC0528EB6660}"/>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15" name="Freeform 3">
              <a:extLst>
                <a:ext uri="{FF2B5EF4-FFF2-40B4-BE49-F238E27FC236}">
                  <a16:creationId xmlns:a16="http://schemas.microsoft.com/office/drawing/2014/main" id="{8D75D764-B08B-4B53-8B54-64A2AA66CE29}"/>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16" name="Freeform 4">
              <a:extLst>
                <a:ext uri="{FF2B5EF4-FFF2-40B4-BE49-F238E27FC236}">
                  <a16:creationId xmlns:a16="http://schemas.microsoft.com/office/drawing/2014/main" id="{911409FC-31D2-499A-BB0B-413FAEA45FD6}"/>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17" name="Freeform 5">
              <a:extLst>
                <a:ext uri="{FF2B5EF4-FFF2-40B4-BE49-F238E27FC236}">
                  <a16:creationId xmlns:a16="http://schemas.microsoft.com/office/drawing/2014/main" id="{5864FC3B-D32D-4939-8860-6688D74F4429}"/>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18" name="Freeform 6">
              <a:extLst>
                <a:ext uri="{FF2B5EF4-FFF2-40B4-BE49-F238E27FC236}">
                  <a16:creationId xmlns:a16="http://schemas.microsoft.com/office/drawing/2014/main" id="{27752702-71EE-4424-8069-FF58CBA575CF}"/>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19" name="Freeform 7">
              <a:extLst>
                <a:ext uri="{FF2B5EF4-FFF2-40B4-BE49-F238E27FC236}">
                  <a16:creationId xmlns:a16="http://schemas.microsoft.com/office/drawing/2014/main" id="{9D72AAA2-FD7A-41AE-AD73-20AD28EE96D4}"/>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20" name="Freeform 8">
              <a:extLst>
                <a:ext uri="{FF2B5EF4-FFF2-40B4-BE49-F238E27FC236}">
                  <a16:creationId xmlns:a16="http://schemas.microsoft.com/office/drawing/2014/main" id="{FF11A89E-0C17-4356-AB8A-6670FFD367F6}"/>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1" name="Freeform 9">
              <a:extLst>
                <a:ext uri="{FF2B5EF4-FFF2-40B4-BE49-F238E27FC236}">
                  <a16:creationId xmlns:a16="http://schemas.microsoft.com/office/drawing/2014/main" id="{A1F10E21-D8CA-4005-8488-AA44556A97CB}"/>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22" name="Freeform 10">
              <a:extLst>
                <a:ext uri="{FF2B5EF4-FFF2-40B4-BE49-F238E27FC236}">
                  <a16:creationId xmlns:a16="http://schemas.microsoft.com/office/drawing/2014/main" id="{42594A3C-9C3F-4EC6-97F9-9E2629DFB1BE}"/>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23" name="Freeform 11">
              <a:extLst>
                <a:ext uri="{FF2B5EF4-FFF2-40B4-BE49-F238E27FC236}">
                  <a16:creationId xmlns:a16="http://schemas.microsoft.com/office/drawing/2014/main" id="{2EC705D6-6A82-4744-9C8B-1ABF2372FE54}"/>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24" name="Freeform 12">
              <a:extLst>
                <a:ext uri="{FF2B5EF4-FFF2-40B4-BE49-F238E27FC236}">
                  <a16:creationId xmlns:a16="http://schemas.microsoft.com/office/drawing/2014/main" id="{BD9B41CC-348B-474C-8CBC-872EFAA3E0A8}"/>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26" name="Freeform 13">
              <a:extLst>
                <a:ext uri="{FF2B5EF4-FFF2-40B4-BE49-F238E27FC236}">
                  <a16:creationId xmlns:a16="http://schemas.microsoft.com/office/drawing/2014/main" id="{C889B4D4-635D-4784-A196-32191C642C84}"/>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27" name="Freeform 14">
              <a:extLst>
                <a:ext uri="{FF2B5EF4-FFF2-40B4-BE49-F238E27FC236}">
                  <a16:creationId xmlns:a16="http://schemas.microsoft.com/office/drawing/2014/main" id="{E66A9CE6-143D-4B9B-B2C1-F04EF6F66A73}"/>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28" name="Freeform 15">
              <a:extLst>
                <a:ext uri="{FF2B5EF4-FFF2-40B4-BE49-F238E27FC236}">
                  <a16:creationId xmlns:a16="http://schemas.microsoft.com/office/drawing/2014/main" id="{271D0E08-5D6B-4CD3-BAB0-090DD9FF7B29}"/>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30" name="Freeform 16">
              <a:extLst>
                <a:ext uri="{FF2B5EF4-FFF2-40B4-BE49-F238E27FC236}">
                  <a16:creationId xmlns:a16="http://schemas.microsoft.com/office/drawing/2014/main" id="{2B42240B-884C-411A-A656-1687FEE2DAC7}"/>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31" name="Freeform 17">
              <a:extLst>
                <a:ext uri="{FF2B5EF4-FFF2-40B4-BE49-F238E27FC236}">
                  <a16:creationId xmlns:a16="http://schemas.microsoft.com/office/drawing/2014/main" id="{F4260D96-F503-4B68-9455-7CE3CF722FB1}"/>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32" name="Freeform 18">
              <a:extLst>
                <a:ext uri="{FF2B5EF4-FFF2-40B4-BE49-F238E27FC236}">
                  <a16:creationId xmlns:a16="http://schemas.microsoft.com/office/drawing/2014/main" id="{76EE3627-AF96-483C-908C-3046951804A1}"/>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33" name="Freeform 19">
              <a:extLst>
                <a:ext uri="{FF2B5EF4-FFF2-40B4-BE49-F238E27FC236}">
                  <a16:creationId xmlns:a16="http://schemas.microsoft.com/office/drawing/2014/main" id="{85989D52-5A6F-4A64-8E0C-CEF90235E002}"/>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34" name="Freeform 20">
              <a:extLst>
                <a:ext uri="{FF2B5EF4-FFF2-40B4-BE49-F238E27FC236}">
                  <a16:creationId xmlns:a16="http://schemas.microsoft.com/office/drawing/2014/main" id="{45244027-9EB7-451B-81FF-DFADC51729AD}"/>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35" name="Freeform 21">
              <a:extLst>
                <a:ext uri="{FF2B5EF4-FFF2-40B4-BE49-F238E27FC236}">
                  <a16:creationId xmlns:a16="http://schemas.microsoft.com/office/drawing/2014/main" id="{3685CDE3-62F8-4C12-B737-5F59EC5252E3}"/>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36" name="Freeform 22">
              <a:extLst>
                <a:ext uri="{FF2B5EF4-FFF2-40B4-BE49-F238E27FC236}">
                  <a16:creationId xmlns:a16="http://schemas.microsoft.com/office/drawing/2014/main" id="{5F30C2E6-3665-4EE1-B72A-17D46FFB66E1}"/>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8154145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30"/>
          <p:cNvSpPr>
            <a:spLocks/>
          </p:cNvSpPr>
          <p:nvPr/>
        </p:nvSpPr>
        <p:spPr bwMode="auto">
          <a:xfrm>
            <a:off x="1191" y="0"/>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53" name="Rectangle 1"/>
          <p:cNvSpPr>
            <a:spLocks/>
          </p:cNvSpPr>
          <p:nvPr/>
        </p:nvSpPr>
        <p:spPr bwMode="auto">
          <a:xfrm>
            <a:off x="640848" y="444370"/>
            <a:ext cx="368613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1800" b="1" spc="-1" dirty="0">
                <a:solidFill>
                  <a:schemeClr val="bg1"/>
                </a:solidFill>
                <a:uFill>
                  <a:solidFill>
                    <a:srgbClr val="FFFFFF"/>
                  </a:solidFill>
                </a:uFill>
                <a:latin typeface="Century Gothic" panose="020B0502020202020204" pitchFamily="34" charset="0"/>
                <a:ea typeface="Lato" charset="0"/>
                <a:cs typeface="Lato" charset="0"/>
              </a:rPr>
              <a:t>Land Value Tax: </a:t>
            </a:r>
            <a:r>
              <a:rPr lang="en-US" sz="1800" b="1" i="1" spc="-1" dirty="0">
                <a:solidFill>
                  <a:schemeClr val="bg1"/>
                </a:solidFill>
                <a:uFill>
                  <a:solidFill>
                    <a:srgbClr val="FFFFFF"/>
                  </a:solidFill>
                </a:uFill>
                <a:latin typeface="Century Gothic" panose="020B0502020202020204" pitchFamily="34" charset="0"/>
                <a:ea typeface="Lato" charset="0"/>
                <a:cs typeface="Lato" charset="0"/>
              </a:rPr>
              <a:t>Sampled Project</a:t>
            </a:r>
            <a:endParaRPr lang="x-none" sz="18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24" name="Прямая соединительная линия 3"/>
          <p:cNvSpPr/>
          <p:nvPr/>
        </p:nvSpPr>
        <p:spPr>
          <a:xfrm>
            <a:off x="457200" y="1936238"/>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1" name="Полилиния 4"/>
          <p:cNvSpPr/>
          <p:nvPr/>
        </p:nvSpPr>
        <p:spPr>
          <a:xfrm>
            <a:off x="457199" y="1936237"/>
            <a:ext cx="1663242" cy="1596407"/>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400" b="1" dirty="0">
                <a:latin typeface="Lato Regular" panose="020F0502020204030203" pitchFamily="34" charset="0"/>
                <a:ea typeface="Lato Regular" panose="020F0502020204030203" pitchFamily="34" charset="0"/>
                <a:cs typeface="Lato Regular" panose="020F0502020204030203" pitchFamily="34" charset="0"/>
              </a:rPr>
              <a:t>Project Description</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42" name="Полилиния 5"/>
          <p:cNvSpPr/>
          <p:nvPr/>
        </p:nvSpPr>
        <p:spPr>
          <a:xfrm>
            <a:off x="2245184" y="1932315"/>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00" dirty="0">
                <a:latin typeface="Lato Regular" panose="020F0502020204030203" pitchFamily="34" charset="0"/>
                <a:ea typeface="Lato Regular" panose="020F0502020204030203" pitchFamily="34" charset="0"/>
                <a:cs typeface="Lato Regular" panose="020F0502020204030203" pitchFamily="34" charset="0"/>
              </a:rPr>
              <a:t>In 1989 the city of Mexicali diverted from conventional practice assessing a composite property tax on both land and permanent structures and started taxing only the value of the land</a:t>
            </a:r>
          </a:p>
          <a:p>
            <a:endParaRPr lang="en-US" sz="10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43" name="Прямая соединительная линия 6"/>
          <p:cNvSpPr/>
          <p:nvPr/>
        </p:nvSpPr>
        <p:spPr>
          <a:xfrm>
            <a:off x="2120441" y="2407845"/>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44" name="Полилиния 7"/>
          <p:cNvSpPr/>
          <p:nvPr/>
        </p:nvSpPr>
        <p:spPr>
          <a:xfrm>
            <a:off x="2245184" y="2434944"/>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This fiscal policy shift involved major changes in tax administration including changes in land assessment promoted by consensus of representatives from real estate organizations and professional appraisal associations</a:t>
            </a:r>
          </a:p>
        </p:txBody>
      </p:sp>
      <p:sp>
        <p:nvSpPr>
          <p:cNvPr id="45" name="Прямая соединительная линия 8"/>
          <p:cNvSpPr/>
          <p:nvPr/>
        </p:nvSpPr>
        <p:spPr>
          <a:xfrm>
            <a:off x="2120441" y="2879453"/>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46" name="Прямая соединительная линия 9"/>
          <p:cNvSpPr/>
          <p:nvPr/>
        </p:nvSpPr>
        <p:spPr>
          <a:xfrm>
            <a:off x="457200" y="3891763"/>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Полилиния 10"/>
          <p:cNvSpPr/>
          <p:nvPr/>
        </p:nvSpPr>
        <p:spPr>
          <a:xfrm>
            <a:off x="489489" y="3899282"/>
            <a:ext cx="1663242" cy="611901"/>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400" b="1" dirty="0">
                <a:latin typeface="Lato Regular" panose="020F0502020204030203" pitchFamily="34" charset="0"/>
                <a:ea typeface="Lato Regular" panose="020F0502020204030203" pitchFamily="34" charset="0"/>
                <a:cs typeface="Lato Regular" panose="020F0502020204030203" pitchFamily="34" charset="0"/>
              </a:rPr>
              <a:t>Value Capture Component</a:t>
            </a:r>
            <a:endParaRPr lang="en-US" sz="14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48" name="Полилиния 11"/>
          <p:cNvSpPr/>
          <p:nvPr/>
        </p:nvSpPr>
        <p:spPr>
          <a:xfrm>
            <a:off x="2245184" y="3944314"/>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00" dirty="0">
                <a:latin typeface="Lato Regular" panose="020F0502020204030203" pitchFamily="34" charset="0"/>
                <a:ea typeface="Lato Regular" panose="020F0502020204030203" pitchFamily="34" charset="0"/>
                <a:cs typeface="Lato Regular" panose="020F0502020204030203" pitchFamily="34" charset="0"/>
              </a:rPr>
              <a:t>During the first periods of implementation the new taxing system allowed the Citi of Mexicali to increase property tax revenue twofold generating additional revenue for infrastructure upgrades</a:t>
            </a:r>
          </a:p>
        </p:txBody>
      </p:sp>
      <p:sp>
        <p:nvSpPr>
          <p:cNvPr id="49" name="Прямая соединительная линия 12"/>
          <p:cNvSpPr/>
          <p:nvPr/>
        </p:nvSpPr>
        <p:spPr>
          <a:xfrm>
            <a:off x="2120441" y="4511183"/>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50" name="Прямоугольник 13"/>
          <p:cNvSpPr/>
          <p:nvPr/>
        </p:nvSpPr>
        <p:spPr>
          <a:xfrm>
            <a:off x="422342" y="1318235"/>
            <a:ext cx="8357555" cy="338554"/>
          </a:xfrm>
          <a:prstGeom prst="rect">
            <a:avLst/>
          </a:prstGeom>
          <a:solidFill>
            <a:schemeClr val="accent3"/>
          </a:solidFill>
        </p:spPr>
        <p:txBody>
          <a:bodyPr wrap="square">
            <a:spAutoFit/>
          </a:bodyPr>
          <a:lstStyle/>
          <a:p>
            <a:pPr defTabSz="342900">
              <a:defRPr/>
            </a:pPr>
            <a:r>
              <a:rPr lang="en-US" sz="1600" b="1"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Introduction of Land Value Tax in the City of Mexicali,  Mexico</a:t>
            </a:r>
          </a:p>
        </p:txBody>
      </p:sp>
      <p:sp>
        <p:nvSpPr>
          <p:cNvPr id="51" name="Полилиния 14"/>
          <p:cNvSpPr/>
          <p:nvPr/>
        </p:nvSpPr>
        <p:spPr>
          <a:xfrm>
            <a:off x="2251379" y="2867471"/>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endParaRPr lang="en-US" sz="1050" dirty="0">
              <a:latin typeface="Calibri"/>
              <a:cs typeface="Calibri"/>
            </a:endParaRPr>
          </a:p>
        </p:txBody>
      </p:sp>
      <p:sp>
        <p:nvSpPr>
          <p:cNvPr id="52" name="Полилиния 16"/>
          <p:cNvSpPr/>
          <p:nvPr/>
        </p:nvSpPr>
        <p:spPr>
          <a:xfrm>
            <a:off x="2258465" y="2894726"/>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00" dirty="0">
                <a:latin typeface="Lato Regular" panose="020F0502020204030203" pitchFamily="34" charset="0"/>
                <a:ea typeface="Lato Regular" panose="020F0502020204030203" pitchFamily="34" charset="0"/>
                <a:cs typeface="Lato Regular" panose="020F0502020204030203" pitchFamily="34" charset="0"/>
              </a:rPr>
              <a:t>New tax rates were specified based on distance from pre-specified “high-value locations”. Separate flat-rate surcharges were applied to residential and commercial lands.</a:t>
            </a:r>
          </a:p>
        </p:txBody>
      </p:sp>
      <p:sp>
        <p:nvSpPr>
          <p:cNvPr id="59" name="Полилиния 18"/>
          <p:cNvSpPr/>
          <p:nvPr/>
        </p:nvSpPr>
        <p:spPr>
          <a:xfrm>
            <a:off x="2230325" y="3307955"/>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00" dirty="0">
                <a:latin typeface="Lato Regular" panose="020F0502020204030203" pitchFamily="34" charset="0"/>
                <a:ea typeface="Lato Regular" panose="020F0502020204030203" pitchFamily="34" charset="0"/>
                <a:cs typeface="Lato Regular" panose="020F0502020204030203" pitchFamily="34" charset="0"/>
              </a:rPr>
              <a:t>This new tax policy waned out after changes in Mexicali’s municipal administration and the land value tax was eventually  terminated in the City of Mexicali. However, the positive results in the first years of land taxing in Mexicali prompted other municipalities of the state of Baja California to implement land value taxing in their jurisdictions</a:t>
            </a:r>
          </a:p>
        </p:txBody>
      </p:sp>
      <p:sp>
        <p:nvSpPr>
          <p:cNvPr id="60" name="Прямая соединительная линия 19"/>
          <p:cNvSpPr/>
          <p:nvPr/>
        </p:nvSpPr>
        <p:spPr>
          <a:xfrm>
            <a:off x="2105582" y="3300459"/>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grpSp>
        <p:nvGrpSpPr>
          <p:cNvPr id="21" name="Group 20">
            <a:extLst>
              <a:ext uri="{FF2B5EF4-FFF2-40B4-BE49-F238E27FC236}">
                <a16:creationId xmlns:a16="http://schemas.microsoft.com/office/drawing/2014/main" id="{A92BDD76-3193-4324-9F39-BA7C850F57B3}"/>
              </a:ext>
            </a:extLst>
          </p:cNvPr>
          <p:cNvGrpSpPr/>
          <p:nvPr/>
        </p:nvGrpSpPr>
        <p:grpSpPr>
          <a:xfrm>
            <a:off x="237436" y="4550390"/>
            <a:ext cx="817469" cy="393452"/>
            <a:chOff x="-358311" y="1913954"/>
            <a:chExt cx="1157832" cy="557270"/>
          </a:xfrm>
        </p:grpSpPr>
        <p:sp>
          <p:nvSpPr>
            <p:cNvPr id="22" name="Freeform 1">
              <a:extLst>
                <a:ext uri="{FF2B5EF4-FFF2-40B4-BE49-F238E27FC236}">
                  <a16:creationId xmlns:a16="http://schemas.microsoft.com/office/drawing/2014/main" id="{B64B498E-4A9E-4AAA-9FD7-43F7E0CB93D9}"/>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23" name="Freeform 2">
              <a:extLst>
                <a:ext uri="{FF2B5EF4-FFF2-40B4-BE49-F238E27FC236}">
                  <a16:creationId xmlns:a16="http://schemas.microsoft.com/office/drawing/2014/main" id="{1B5DDA58-775C-40B0-986C-5CF00AC85C1E}"/>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5" name="Freeform 3">
              <a:extLst>
                <a:ext uri="{FF2B5EF4-FFF2-40B4-BE49-F238E27FC236}">
                  <a16:creationId xmlns:a16="http://schemas.microsoft.com/office/drawing/2014/main" id="{698CE02C-67B1-4788-892C-7F58E7DEAF5A}"/>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26" name="Freeform 4">
              <a:extLst>
                <a:ext uri="{FF2B5EF4-FFF2-40B4-BE49-F238E27FC236}">
                  <a16:creationId xmlns:a16="http://schemas.microsoft.com/office/drawing/2014/main" id="{BB323398-7035-4F27-A442-B8B8681B3009}"/>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27" name="Freeform 5">
              <a:extLst>
                <a:ext uri="{FF2B5EF4-FFF2-40B4-BE49-F238E27FC236}">
                  <a16:creationId xmlns:a16="http://schemas.microsoft.com/office/drawing/2014/main" id="{D3A546E3-181D-441B-89B8-F068DE694539}"/>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28" name="Freeform 6">
              <a:extLst>
                <a:ext uri="{FF2B5EF4-FFF2-40B4-BE49-F238E27FC236}">
                  <a16:creationId xmlns:a16="http://schemas.microsoft.com/office/drawing/2014/main" id="{8FC0B953-8A80-42A7-A0E7-9090F5182146}"/>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29" name="Freeform 7">
              <a:extLst>
                <a:ext uri="{FF2B5EF4-FFF2-40B4-BE49-F238E27FC236}">
                  <a16:creationId xmlns:a16="http://schemas.microsoft.com/office/drawing/2014/main" id="{4EC51EA9-4C0F-4533-8438-39AD57239A3B}"/>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30" name="Freeform 8">
              <a:extLst>
                <a:ext uri="{FF2B5EF4-FFF2-40B4-BE49-F238E27FC236}">
                  <a16:creationId xmlns:a16="http://schemas.microsoft.com/office/drawing/2014/main" id="{37E5C8D9-2C36-4784-B9D3-6861DBA27D1F}"/>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31" name="Freeform 9">
              <a:extLst>
                <a:ext uri="{FF2B5EF4-FFF2-40B4-BE49-F238E27FC236}">
                  <a16:creationId xmlns:a16="http://schemas.microsoft.com/office/drawing/2014/main" id="{A1C04EC2-3CC6-4FD2-AABA-565E54EC5265}"/>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32" name="Freeform 10">
              <a:extLst>
                <a:ext uri="{FF2B5EF4-FFF2-40B4-BE49-F238E27FC236}">
                  <a16:creationId xmlns:a16="http://schemas.microsoft.com/office/drawing/2014/main" id="{8683258C-C53E-48A3-BC6F-F2F43E6D18E2}"/>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33" name="Freeform 11">
              <a:extLst>
                <a:ext uri="{FF2B5EF4-FFF2-40B4-BE49-F238E27FC236}">
                  <a16:creationId xmlns:a16="http://schemas.microsoft.com/office/drawing/2014/main" id="{7236422D-34A2-41A6-A86C-40AB67BD7338}"/>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34" name="Freeform 12">
              <a:extLst>
                <a:ext uri="{FF2B5EF4-FFF2-40B4-BE49-F238E27FC236}">
                  <a16:creationId xmlns:a16="http://schemas.microsoft.com/office/drawing/2014/main" id="{03BD0D8A-E138-4533-A248-85D6248F3296}"/>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35" name="Freeform 13">
              <a:extLst>
                <a:ext uri="{FF2B5EF4-FFF2-40B4-BE49-F238E27FC236}">
                  <a16:creationId xmlns:a16="http://schemas.microsoft.com/office/drawing/2014/main" id="{B8F570A2-5FCE-44AC-89CA-81E669A3614B}"/>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36" name="Freeform 14">
              <a:extLst>
                <a:ext uri="{FF2B5EF4-FFF2-40B4-BE49-F238E27FC236}">
                  <a16:creationId xmlns:a16="http://schemas.microsoft.com/office/drawing/2014/main" id="{C84095D5-1183-4F52-9ECF-95B27A8EC199}"/>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37" name="Freeform 15">
              <a:extLst>
                <a:ext uri="{FF2B5EF4-FFF2-40B4-BE49-F238E27FC236}">
                  <a16:creationId xmlns:a16="http://schemas.microsoft.com/office/drawing/2014/main" id="{D1342B80-552C-4D1F-A574-42B5C9DF6BFF}"/>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38" name="Freeform 16">
              <a:extLst>
                <a:ext uri="{FF2B5EF4-FFF2-40B4-BE49-F238E27FC236}">
                  <a16:creationId xmlns:a16="http://schemas.microsoft.com/office/drawing/2014/main" id="{97944248-C699-472F-B2FF-2B6CFF3BBB26}"/>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39" name="Freeform 17">
              <a:extLst>
                <a:ext uri="{FF2B5EF4-FFF2-40B4-BE49-F238E27FC236}">
                  <a16:creationId xmlns:a16="http://schemas.microsoft.com/office/drawing/2014/main" id="{63D38B11-973A-46B5-B3DC-E2571287E7AE}"/>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40" name="Freeform 18">
              <a:extLst>
                <a:ext uri="{FF2B5EF4-FFF2-40B4-BE49-F238E27FC236}">
                  <a16:creationId xmlns:a16="http://schemas.microsoft.com/office/drawing/2014/main" id="{4DB49A3F-6639-44F4-9ECB-E8388F2689B2}"/>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56" name="Freeform 19">
              <a:extLst>
                <a:ext uri="{FF2B5EF4-FFF2-40B4-BE49-F238E27FC236}">
                  <a16:creationId xmlns:a16="http://schemas.microsoft.com/office/drawing/2014/main" id="{79ADBA19-36A6-496B-8AFE-FF51632BA32F}"/>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57" name="Freeform 20">
              <a:extLst>
                <a:ext uri="{FF2B5EF4-FFF2-40B4-BE49-F238E27FC236}">
                  <a16:creationId xmlns:a16="http://schemas.microsoft.com/office/drawing/2014/main" id="{6C8BDA47-8151-479F-AE37-B84086CD1304}"/>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58" name="Freeform 21">
              <a:extLst>
                <a:ext uri="{FF2B5EF4-FFF2-40B4-BE49-F238E27FC236}">
                  <a16:creationId xmlns:a16="http://schemas.microsoft.com/office/drawing/2014/main" id="{0C5A5277-C941-4873-A172-3C7215CAC786}"/>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61" name="Freeform 22">
              <a:extLst>
                <a:ext uri="{FF2B5EF4-FFF2-40B4-BE49-F238E27FC236}">
                  <a16:creationId xmlns:a16="http://schemas.microsoft.com/office/drawing/2014/main" id="{4DCE8379-8882-4962-93A4-9008DBA0A20A}"/>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5793584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857" b="8857"/>
          <a:stretch>
            <a:fillRect/>
          </a:stretch>
        </p:blipFill>
        <p:spPr/>
      </p:pic>
      <p:sp>
        <p:nvSpPr>
          <p:cNvPr id="44" name="Line 5"/>
          <p:cNvSpPr>
            <a:spLocks noChangeShapeType="1"/>
          </p:cNvSpPr>
          <p:nvPr/>
        </p:nvSpPr>
        <p:spPr bwMode="auto">
          <a:xfrm>
            <a:off x="561433" y="-655638"/>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24" tIns="45712" rIns="91424" bIns="45712" numCol="1" anchor="t" anchorCtr="0" compatLnSpc="1">
            <a:prstTxWarp prst="textNoShape">
              <a:avLst/>
            </a:prstTxWarp>
          </a:bodyPr>
          <a:lstStyle/>
          <a:p>
            <a:endParaRPr lang="en-US" sz="506"/>
          </a:p>
        </p:txBody>
      </p:sp>
      <p:sp>
        <p:nvSpPr>
          <p:cNvPr id="45" name="Line 6"/>
          <p:cNvSpPr>
            <a:spLocks noChangeShapeType="1"/>
          </p:cNvSpPr>
          <p:nvPr/>
        </p:nvSpPr>
        <p:spPr bwMode="auto">
          <a:xfrm>
            <a:off x="561433" y="-655638"/>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24" tIns="45712" rIns="91424" bIns="45712" numCol="1" anchor="t" anchorCtr="0" compatLnSpc="1">
            <a:prstTxWarp prst="textNoShape">
              <a:avLst/>
            </a:prstTxWarp>
          </a:bodyPr>
          <a:lstStyle/>
          <a:p>
            <a:endParaRPr lang="en-US" sz="506"/>
          </a:p>
        </p:txBody>
      </p:sp>
      <p:sp>
        <p:nvSpPr>
          <p:cNvPr id="190" name="Freeform 189"/>
          <p:cNvSpPr/>
          <p:nvPr/>
        </p:nvSpPr>
        <p:spPr>
          <a:xfrm flipH="1">
            <a:off x="1191" y="-12358"/>
            <a:ext cx="4686963" cy="5157125"/>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 name="connsiteX0" fmla="*/ 2021826 w 4999212"/>
              <a:gd name="connsiteY0" fmla="*/ 0 h 5143500"/>
              <a:gd name="connsiteX1" fmla="*/ 2986999 w 4999212"/>
              <a:gd name="connsiteY1" fmla="*/ 0 h 5143500"/>
              <a:gd name="connsiteX2" fmla="*/ 4256381 w 4999212"/>
              <a:gd name="connsiteY2" fmla="*/ 0 h 5143500"/>
              <a:gd name="connsiteX3" fmla="*/ 4280021 w 4999212"/>
              <a:gd name="connsiteY3" fmla="*/ 0 h 5143500"/>
              <a:gd name="connsiteX4" fmla="*/ 4856895 w 4999212"/>
              <a:gd name="connsiteY4" fmla="*/ 0 h 5143500"/>
              <a:gd name="connsiteX5" fmla="*/ 4999212 w 4999212"/>
              <a:gd name="connsiteY5" fmla="*/ 0 h 5143500"/>
              <a:gd name="connsiteX6" fmla="*/ 4999212 w 4999212"/>
              <a:gd name="connsiteY6" fmla="*/ 5143500 h 5143500"/>
              <a:gd name="connsiteX7" fmla="*/ 4856895 w 4999212"/>
              <a:gd name="connsiteY7" fmla="*/ 5143500 h 5143500"/>
              <a:gd name="connsiteX8" fmla="*/ 4280021 w 4999212"/>
              <a:gd name="connsiteY8" fmla="*/ 5143500 h 5143500"/>
              <a:gd name="connsiteX9" fmla="*/ 4256381 w 4999212"/>
              <a:gd name="connsiteY9" fmla="*/ 5143500 h 5143500"/>
              <a:gd name="connsiteX10" fmla="*/ 2986999 w 4999212"/>
              <a:gd name="connsiteY10" fmla="*/ 5143500 h 5143500"/>
              <a:gd name="connsiteX11" fmla="*/ 0 w 4999212"/>
              <a:gd name="connsiteY11" fmla="*/ 5143500 h 5143500"/>
              <a:gd name="connsiteX12" fmla="*/ 2021826 w 4999212"/>
              <a:gd name="connsiteY12" fmla="*/ 0 h 5143500"/>
              <a:gd name="connsiteX0" fmla="*/ 2140447 w 4999212"/>
              <a:gd name="connsiteY0" fmla="*/ 0 h 5155854"/>
              <a:gd name="connsiteX1" fmla="*/ 2986999 w 4999212"/>
              <a:gd name="connsiteY1" fmla="*/ 12354 h 5155854"/>
              <a:gd name="connsiteX2" fmla="*/ 4256381 w 4999212"/>
              <a:gd name="connsiteY2" fmla="*/ 12354 h 5155854"/>
              <a:gd name="connsiteX3" fmla="*/ 4280021 w 4999212"/>
              <a:gd name="connsiteY3" fmla="*/ 12354 h 5155854"/>
              <a:gd name="connsiteX4" fmla="*/ 4856895 w 4999212"/>
              <a:gd name="connsiteY4" fmla="*/ 12354 h 5155854"/>
              <a:gd name="connsiteX5" fmla="*/ 4999212 w 4999212"/>
              <a:gd name="connsiteY5" fmla="*/ 12354 h 5155854"/>
              <a:gd name="connsiteX6" fmla="*/ 4999212 w 4999212"/>
              <a:gd name="connsiteY6" fmla="*/ 5155854 h 5155854"/>
              <a:gd name="connsiteX7" fmla="*/ 4856895 w 4999212"/>
              <a:gd name="connsiteY7" fmla="*/ 5155854 h 5155854"/>
              <a:gd name="connsiteX8" fmla="*/ 4280021 w 4999212"/>
              <a:gd name="connsiteY8" fmla="*/ 5155854 h 5155854"/>
              <a:gd name="connsiteX9" fmla="*/ 4256381 w 4999212"/>
              <a:gd name="connsiteY9" fmla="*/ 5155854 h 5155854"/>
              <a:gd name="connsiteX10" fmla="*/ 2986999 w 4999212"/>
              <a:gd name="connsiteY10" fmla="*/ 5155854 h 5155854"/>
              <a:gd name="connsiteX11" fmla="*/ 0 w 4999212"/>
              <a:gd name="connsiteY11" fmla="*/ 5155854 h 5155854"/>
              <a:gd name="connsiteX12" fmla="*/ 2140447 w 4999212"/>
              <a:gd name="connsiteY12" fmla="*/ 0 h 51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9212" h="5155854">
                <a:moveTo>
                  <a:pt x="2140447" y="0"/>
                </a:moveTo>
                <a:lnTo>
                  <a:pt x="2986999" y="12354"/>
                </a:lnTo>
                <a:lnTo>
                  <a:pt x="4256381" y="12354"/>
                </a:lnTo>
                <a:lnTo>
                  <a:pt x="4280021" y="12354"/>
                </a:lnTo>
                <a:lnTo>
                  <a:pt x="4856895" y="12354"/>
                </a:lnTo>
                <a:lnTo>
                  <a:pt x="4999212" y="12354"/>
                </a:lnTo>
                <a:lnTo>
                  <a:pt x="4999212" y="5155854"/>
                </a:lnTo>
                <a:lnTo>
                  <a:pt x="4856895" y="5155854"/>
                </a:lnTo>
                <a:lnTo>
                  <a:pt x="4280021" y="5155854"/>
                </a:lnTo>
                <a:lnTo>
                  <a:pt x="4256381" y="5155854"/>
                </a:lnTo>
                <a:lnTo>
                  <a:pt x="2986999" y="5155854"/>
                </a:lnTo>
                <a:lnTo>
                  <a:pt x="0" y="5155854"/>
                </a:lnTo>
                <a:cubicBezTo>
                  <a:pt x="827708" y="3441354"/>
                  <a:pt x="1312739" y="1714500"/>
                  <a:pt x="2140447" y="0"/>
                </a:cubicBezTo>
                <a:close/>
              </a:path>
            </a:pathLst>
          </a:custGeom>
          <a:solidFill>
            <a:srgbClr val="FC7D0B">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6"/>
          </a:p>
        </p:txBody>
      </p:sp>
      <p:sp>
        <p:nvSpPr>
          <p:cNvPr id="13" name="TextBox 12"/>
          <p:cNvSpPr txBox="1"/>
          <p:nvPr/>
        </p:nvSpPr>
        <p:spPr>
          <a:xfrm>
            <a:off x="590608" y="742293"/>
            <a:ext cx="3631785" cy="3539430"/>
          </a:xfrm>
          <a:prstGeom prst="rect">
            <a:avLst/>
          </a:prstGeom>
          <a:noFill/>
        </p:spPr>
        <p:txBody>
          <a:bodyPr wrap="square" rtlCol="0">
            <a:spAutoFit/>
          </a:bodyPr>
          <a:lstStyle/>
          <a:p>
            <a:pPr>
              <a:lnSpc>
                <a:spcPct val="80000"/>
              </a:lnSpc>
            </a:pPr>
            <a:r>
              <a:rPr lang="en-US" sz="4000" b="1" dirty="0">
                <a:solidFill>
                  <a:schemeClr val="bg1"/>
                </a:solidFill>
                <a:latin typeface="Lato Regular"/>
                <a:cs typeface="Lato Regular"/>
              </a:rPr>
              <a:t>LVC is a financial </a:t>
            </a:r>
            <a:br>
              <a:rPr lang="en-US" sz="4000" b="1" dirty="0">
                <a:solidFill>
                  <a:schemeClr val="bg1"/>
                </a:solidFill>
                <a:latin typeface="Lato Regular"/>
                <a:cs typeface="Lato Regular"/>
              </a:rPr>
            </a:br>
            <a:r>
              <a:rPr lang="en-US" sz="4000" b="1" dirty="0">
                <a:solidFill>
                  <a:schemeClr val="bg1"/>
                </a:solidFill>
                <a:latin typeface="Lato Regular"/>
                <a:cs typeface="Lato Regular"/>
              </a:rPr>
              <a:t>policy mechanism that helps governments to:</a:t>
            </a:r>
          </a:p>
        </p:txBody>
      </p:sp>
      <p:sp>
        <p:nvSpPr>
          <p:cNvPr id="5" name="Freeform 4"/>
          <p:cNvSpPr/>
          <p:nvPr/>
        </p:nvSpPr>
        <p:spPr>
          <a:xfrm>
            <a:off x="2683898" y="-20320"/>
            <a:ext cx="7222101" cy="5169666"/>
          </a:xfrm>
          <a:custGeom>
            <a:avLst/>
            <a:gdLst>
              <a:gd name="connsiteX0" fmla="*/ 6055360 w 6055360"/>
              <a:gd name="connsiteY0" fmla="*/ 0 h 5181600"/>
              <a:gd name="connsiteX1" fmla="*/ 6055360 w 6055360"/>
              <a:gd name="connsiteY1" fmla="*/ 5181600 h 5181600"/>
              <a:gd name="connsiteX2" fmla="*/ 2590800 w 6055360"/>
              <a:gd name="connsiteY2" fmla="*/ 5130800 h 5181600"/>
              <a:gd name="connsiteX3" fmla="*/ 0 w 6055360"/>
              <a:gd name="connsiteY3" fmla="*/ 10160 h 5181600"/>
              <a:gd name="connsiteX4" fmla="*/ 6055360 w 6055360"/>
              <a:gd name="connsiteY4" fmla="*/ 0 h 5181600"/>
              <a:gd name="connsiteX0" fmla="*/ 6055360 w 6055360"/>
              <a:gd name="connsiteY0" fmla="*/ 0 h 5181600"/>
              <a:gd name="connsiteX1" fmla="*/ 6055360 w 6055360"/>
              <a:gd name="connsiteY1" fmla="*/ 5181600 h 5181600"/>
              <a:gd name="connsiteX2" fmla="*/ 1941707 w 6055360"/>
              <a:gd name="connsiteY2" fmla="*/ 5080784 h 5181600"/>
              <a:gd name="connsiteX3" fmla="*/ 0 w 6055360"/>
              <a:gd name="connsiteY3" fmla="*/ 10160 h 5181600"/>
              <a:gd name="connsiteX4" fmla="*/ 6055360 w 6055360"/>
              <a:gd name="connsiteY4" fmla="*/ 0 h 5181600"/>
              <a:gd name="connsiteX0" fmla="*/ 6055360 w 6055360"/>
              <a:gd name="connsiteY0" fmla="*/ 0 h 5181600"/>
              <a:gd name="connsiteX1" fmla="*/ 6055360 w 6055360"/>
              <a:gd name="connsiteY1" fmla="*/ 5181600 h 5181600"/>
              <a:gd name="connsiteX2" fmla="*/ 1651323 w 6055360"/>
              <a:gd name="connsiteY2" fmla="*/ 5070781 h 5181600"/>
              <a:gd name="connsiteX3" fmla="*/ 0 w 6055360"/>
              <a:gd name="connsiteY3" fmla="*/ 10160 h 5181600"/>
              <a:gd name="connsiteX4" fmla="*/ 6055360 w 6055360"/>
              <a:gd name="connsiteY4" fmla="*/ 0 h 5181600"/>
              <a:gd name="connsiteX0" fmla="*/ 6055360 w 6055360"/>
              <a:gd name="connsiteY0" fmla="*/ 0 h 5181600"/>
              <a:gd name="connsiteX1" fmla="*/ 6055360 w 6055360"/>
              <a:gd name="connsiteY1" fmla="*/ 5181600 h 5181600"/>
              <a:gd name="connsiteX2" fmla="*/ 1654785 w 6055360"/>
              <a:gd name="connsiteY2" fmla="*/ 5082947 h 5181600"/>
              <a:gd name="connsiteX3" fmla="*/ 0 w 6055360"/>
              <a:gd name="connsiteY3" fmla="*/ 10160 h 5181600"/>
              <a:gd name="connsiteX4" fmla="*/ 6055360 w 6055360"/>
              <a:gd name="connsiteY4" fmla="*/ 0 h 5181600"/>
              <a:gd name="connsiteX0" fmla="*/ 6055360 w 6055360"/>
              <a:gd name="connsiteY0" fmla="*/ 0 h 5082947"/>
              <a:gd name="connsiteX1" fmla="*/ 6055360 w 6055360"/>
              <a:gd name="connsiteY1" fmla="*/ 5076162 h 5082947"/>
              <a:gd name="connsiteX2" fmla="*/ 1654785 w 6055360"/>
              <a:gd name="connsiteY2" fmla="*/ 5082947 h 5082947"/>
              <a:gd name="connsiteX3" fmla="*/ 0 w 6055360"/>
              <a:gd name="connsiteY3" fmla="*/ 10160 h 5082947"/>
              <a:gd name="connsiteX4" fmla="*/ 6055360 w 6055360"/>
              <a:gd name="connsiteY4" fmla="*/ 0 h 5082947"/>
              <a:gd name="connsiteX0" fmla="*/ 6055360 w 6055360"/>
              <a:gd name="connsiteY0" fmla="*/ 0 h 5088329"/>
              <a:gd name="connsiteX1" fmla="*/ 6055360 w 6055360"/>
              <a:gd name="connsiteY1" fmla="*/ 5088329 h 5088329"/>
              <a:gd name="connsiteX2" fmla="*/ 1654785 w 6055360"/>
              <a:gd name="connsiteY2" fmla="*/ 5082947 h 5088329"/>
              <a:gd name="connsiteX3" fmla="*/ 0 w 6055360"/>
              <a:gd name="connsiteY3" fmla="*/ 10160 h 5088329"/>
              <a:gd name="connsiteX4" fmla="*/ 6055360 w 6055360"/>
              <a:gd name="connsiteY4" fmla="*/ 0 h 5088329"/>
              <a:gd name="connsiteX0" fmla="*/ 6055360 w 6055360"/>
              <a:gd name="connsiteY0" fmla="*/ 0 h 5088329"/>
              <a:gd name="connsiteX1" fmla="*/ 6055360 w 6055360"/>
              <a:gd name="connsiteY1" fmla="*/ 5088329 h 5088329"/>
              <a:gd name="connsiteX2" fmla="*/ 1654785 w 6055360"/>
              <a:gd name="connsiteY2" fmla="*/ 5087003 h 5088329"/>
              <a:gd name="connsiteX3" fmla="*/ 0 w 6055360"/>
              <a:gd name="connsiteY3" fmla="*/ 10160 h 5088329"/>
              <a:gd name="connsiteX4" fmla="*/ 6055360 w 6055360"/>
              <a:gd name="connsiteY4" fmla="*/ 0 h 5088329"/>
              <a:gd name="connsiteX0" fmla="*/ 6055360 w 6055360"/>
              <a:gd name="connsiteY0" fmla="*/ 0 h 5088329"/>
              <a:gd name="connsiteX1" fmla="*/ 6055360 w 6055360"/>
              <a:gd name="connsiteY1" fmla="*/ 5088329 h 5088329"/>
              <a:gd name="connsiteX2" fmla="*/ 1627576 w 6055360"/>
              <a:gd name="connsiteY2" fmla="*/ 5071069 h 5088329"/>
              <a:gd name="connsiteX3" fmla="*/ 0 w 6055360"/>
              <a:gd name="connsiteY3" fmla="*/ 10160 h 5088329"/>
              <a:gd name="connsiteX4" fmla="*/ 6055360 w 6055360"/>
              <a:gd name="connsiteY4" fmla="*/ 0 h 5088329"/>
              <a:gd name="connsiteX0" fmla="*/ 6055360 w 6055360"/>
              <a:gd name="connsiteY0" fmla="*/ 0 h 5088329"/>
              <a:gd name="connsiteX1" fmla="*/ 6055360 w 6055360"/>
              <a:gd name="connsiteY1" fmla="*/ 5088329 h 5088329"/>
              <a:gd name="connsiteX2" fmla="*/ 1627576 w 6055360"/>
              <a:gd name="connsiteY2" fmla="*/ 5071069 h 5088329"/>
              <a:gd name="connsiteX3" fmla="*/ 426338 w 6055360"/>
              <a:gd name="connsiteY3" fmla="*/ 1318367 h 5088329"/>
              <a:gd name="connsiteX4" fmla="*/ 0 w 6055360"/>
              <a:gd name="connsiteY4" fmla="*/ 10160 h 5088329"/>
              <a:gd name="connsiteX5" fmla="*/ 6055360 w 6055360"/>
              <a:gd name="connsiteY5" fmla="*/ 0 h 5088329"/>
              <a:gd name="connsiteX0" fmla="*/ 6055360 w 6055360"/>
              <a:gd name="connsiteY0" fmla="*/ 0 h 5088329"/>
              <a:gd name="connsiteX1" fmla="*/ 6055360 w 6055360"/>
              <a:gd name="connsiteY1" fmla="*/ 5088329 h 5088329"/>
              <a:gd name="connsiteX2" fmla="*/ 1627576 w 6055360"/>
              <a:gd name="connsiteY2" fmla="*/ 5071069 h 5088329"/>
              <a:gd name="connsiteX3" fmla="*/ 415880 w 6055360"/>
              <a:gd name="connsiteY3" fmla="*/ 1312242 h 5088329"/>
              <a:gd name="connsiteX4" fmla="*/ 0 w 6055360"/>
              <a:gd name="connsiteY4" fmla="*/ 10160 h 5088329"/>
              <a:gd name="connsiteX5" fmla="*/ 6055360 w 6055360"/>
              <a:gd name="connsiteY5" fmla="*/ 0 h 5088329"/>
              <a:gd name="connsiteX0" fmla="*/ 6071047 w 6071047"/>
              <a:gd name="connsiteY0" fmla="*/ 0 h 5088329"/>
              <a:gd name="connsiteX1" fmla="*/ 6071047 w 6071047"/>
              <a:gd name="connsiteY1" fmla="*/ 5088329 h 5088329"/>
              <a:gd name="connsiteX2" fmla="*/ 1643263 w 6071047"/>
              <a:gd name="connsiteY2" fmla="*/ 5071069 h 5088329"/>
              <a:gd name="connsiteX3" fmla="*/ 431567 w 6071047"/>
              <a:gd name="connsiteY3" fmla="*/ 1312242 h 5088329"/>
              <a:gd name="connsiteX4" fmla="*/ 0 w 6071047"/>
              <a:gd name="connsiteY4" fmla="*/ 16284 h 5088329"/>
              <a:gd name="connsiteX5" fmla="*/ 6071047 w 6071047"/>
              <a:gd name="connsiteY5" fmla="*/ 0 h 5088329"/>
              <a:gd name="connsiteX0" fmla="*/ 6071047 w 6071047"/>
              <a:gd name="connsiteY0" fmla="*/ 0 h 5089826"/>
              <a:gd name="connsiteX1" fmla="*/ 6071047 w 6071047"/>
              <a:gd name="connsiteY1" fmla="*/ 5088329 h 5089826"/>
              <a:gd name="connsiteX2" fmla="*/ 1643263 w 6071047"/>
              <a:gd name="connsiteY2" fmla="*/ 5089826 h 5089826"/>
              <a:gd name="connsiteX3" fmla="*/ 431567 w 6071047"/>
              <a:gd name="connsiteY3" fmla="*/ 1312242 h 5089826"/>
              <a:gd name="connsiteX4" fmla="*/ 0 w 6071047"/>
              <a:gd name="connsiteY4" fmla="*/ 16284 h 5089826"/>
              <a:gd name="connsiteX5" fmla="*/ 6071047 w 6071047"/>
              <a:gd name="connsiteY5" fmla="*/ 0 h 508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047" h="5089826">
                <a:moveTo>
                  <a:pt x="6071047" y="0"/>
                </a:moveTo>
                <a:lnTo>
                  <a:pt x="6071047" y="5088329"/>
                </a:lnTo>
                <a:lnTo>
                  <a:pt x="1643263" y="5089826"/>
                </a:lnTo>
                <a:lnTo>
                  <a:pt x="431567" y="1312242"/>
                </a:lnTo>
                <a:lnTo>
                  <a:pt x="0" y="16284"/>
                </a:lnTo>
                <a:lnTo>
                  <a:pt x="6071047" y="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222394" y="417059"/>
            <a:ext cx="4921606" cy="4207819"/>
          </a:xfrm>
          <a:prstGeom prst="rect">
            <a:avLst/>
          </a:prstGeom>
        </p:spPr>
        <p:txBody>
          <a:bodyPr wrap="square">
            <a:spAutoFit/>
          </a:bodyPr>
          <a:lstStyle/>
          <a:p>
            <a:pPr lvl="1" indent="-342900" defTabSz="800100">
              <a:lnSpc>
                <a:spcPct val="110000"/>
              </a:lnSpc>
              <a:spcBef>
                <a:spcPts val="2250"/>
              </a:spcBef>
              <a:buFont typeface="Wingdings" charset="2"/>
              <a:buChar char="ü"/>
            </a:pPr>
            <a:r>
              <a:rPr lang="en-US" sz="1200" dirty="0">
                <a:latin typeface="Lato" charset="0"/>
                <a:ea typeface="Lato" charset="0"/>
                <a:cs typeface="Lato" charset="0"/>
              </a:rPr>
              <a:t>Finance public investment in infrastructure to reduce physical vulnerabilities due to floods, environmental degradation, </a:t>
            </a:r>
            <a:r>
              <a:rPr lang="en-US" sz="1200" dirty="0" err="1">
                <a:latin typeface="Lato" charset="0"/>
                <a:ea typeface="Lato" charset="0"/>
                <a:cs typeface="Lato" charset="0"/>
              </a:rPr>
              <a:t>etc</a:t>
            </a:r>
            <a:r>
              <a:rPr lang="en-US" sz="1200" dirty="0">
                <a:latin typeface="Lato" charset="0"/>
                <a:ea typeface="Lato" charset="0"/>
                <a:cs typeface="Lato" charset="0"/>
              </a:rPr>
              <a:t>, thereby unlocking land values that are then captured by the city</a:t>
            </a:r>
          </a:p>
          <a:p>
            <a:pPr lvl="1" indent="-342900" defTabSz="800100">
              <a:lnSpc>
                <a:spcPct val="110000"/>
              </a:lnSpc>
              <a:spcBef>
                <a:spcPts val="2250"/>
              </a:spcBef>
              <a:buFont typeface="Wingdings" charset="2"/>
              <a:buChar char="ü"/>
            </a:pPr>
            <a:r>
              <a:rPr lang="en-US" sz="1200" dirty="0">
                <a:latin typeface="Lato" charset="0"/>
                <a:ea typeface="Lato" charset="0"/>
                <a:cs typeface="Lato" charset="0"/>
              </a:rPr>
              <a:t>Secure (or reimburse) upfront infrastructure funding by recouping real estate value gains generated by infrastructure upgrades</a:t>
            </a:r>
          </a:p>
          <a:p>
            <a:pPr lvl="1" indent="-342900" defTabSz="800100">
              <a:lnSpc>
                <a:spcPct val="110000"/>
              </a:lnSpc>
              <a:spcBef>
                <a:spcPts val="2250"/>
              </a:spcBef>
              <a:buFont typeface="Wingdings" charset="2"/>
              <a:buChar char="ü"/>
            </a:pPr>
            <a:r>
              <a:rPr lang="en-US" sz="1200" dirty="0">
                <a:latin typeface="Lato" charset="0"/>
                <a:ea typeface="Lato" charset="0"/>
                <a:cs typeface="Lato" charset="0"/>
              </a:rPr>
              <a:t>Levy direct beneficiaries of public improvements, which would otherwise benefit from such improvements as “windfall gains”</a:t>
            </a:r>
          </a:p>
          <a:p>
            <a:pPr lvl="1" indent="-342900" defTabSz="800100">
              <a:lnSpc>
                <a:spcPct val="110000"/>
              </a:lnSpc>
              <a:spcBef>
                <a:spcPts val="2250"/>
              </a:spcBef>
              <a:buFont typeface="Wingdings" charset="2"/>
              <a:buChar char="ü"/>
            </a:pPr>
            <a:r>
              <a:rPr lang="en-US" sz="1200" dirty="0">
                <a:latin typeface="Lato" charset="0"/>
                <a:ea typeface="Lato" charset="0"/>
                <a:cs typeface="Lato" charset="0"/>
              </a:rPr>
              <a:t>Unlock additional funding in conditions of limited access to traditional sources of public sector financing</a:t>
            </a:r>
          </a:p>
          <a:p>
            <a:pPr lvl="1" indent="-342900" defTabSz="800100">
              <a:lnSpc>
                <a:spcPct val="110000"/>
              </a:lnSpc>
              <a:spcBef>
                <a:spcPts val="2250"/>
              </a:spcBef>
              <a:buFont typeface="Wingdings" charset="2"/>
              <a:buChar char="ü"/>
            </a:pPr>
            <a:r>
              <a:rPr lang="en-US" sz="1200" dirty="0">
                <a:latin typeface="Lato" charset="0"/>
                <a:ea typeface="Lato" charset="0"/>
                <a:cs typeface="Lato" charset="0"/>
              </a:rPr>
              <a:t>Promote infrastructure cost-sharing with win-win outcomes to public and private stakeholders</a:t>
            </a:r>
          </a:p>
          <a:p>
            <a:pPr lvl="1" indent="-342900" defTabSz="800100">
              <a:lnSpc>
                <a:spcPct val="110000"/>
              </a:lnSpc>
              <a:spcBef>
                <a:spcPts val="2250"/>
              </a:spcBef>
              <a:buFont typeface="Wingdings" charset="2"/>
              <a:buChar char="ü"/>
            </a:pPr>
            <a:r>
              <a:rPr lang="en-US" sz="1200" dirty="0">
                <a:latin typeface="Lato" charset="0"/>
                <a:ea typeface="Lato" charset="0"/>
                <a:cs typeface="Lato" charset="0"/>
              </a:rPr>
              <a:t>Incentivize wider policy measures that increase land value, e.g. reduction of local risks</a:t>
            </a:r>
          </a:p>
        </p:txBody>
      </p:sp>
      <p:grpSp>
        <p:nvGrpSpPr>
          <p:cNvPr id="36" name="Group 35"/>
          <p:cNvGrpSpPr/>
          <p:nvPr/>
        </p:nvGrpSpPr>
        <p:grpSpPr>
          <a:xfrm>
            <a:off x="237436" y="4550390"/>
            <a:ext cx="817469" cy="393452"/>
            <a:chOff x="-358311" y="1913954"/>
            <a:chExt cx="1157832" cy="557270"/>
          </a:xfrm>
          <a:solidFill>
            <a:schemeClr val="bg1"/>
          </a:solidFill>
        </p:grpSpPr>
        <p:sp>
          <p:nvSpPr>
            <p:cNvPr id="37"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grpFill/>
            <a:ln>
              <a:noFill/>
            </a:ln>
            <a:effectLst/>
            <a:extLst/>
          </p:spPr>
          <p:txBody>
            <a:bodyPr wrap="none" anchor="ctr"/>
            <a:lstStyle/>
            <a:p>
              <a:endParaRPr lang="en-US"/>
            </a:p>
          </p:txBody>
        </p:sp>
        <p:sp>
          <p:nvSpPr>
            <p:cNvPr id="38"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39"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grpFill/>
            <a:ln>
              <a:noFill/>
            </a:ln>
            <a:effectLst/>
            <a:extLst/>
          </p:spPr>
          <p:txBody>
            <a:bodyPr wrap="none" anchor="ctr"/>
            <a:lstStyle/>
            <a:p>
              <a:endParaRPr lang="en-US"/>
            </a:p>
          </p:txBody>
        </p:sp>
        <p:sp>
          <p:nvSpPr>
            <p:cNvPr id="40"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grpFill/>
            <a:ln>
              <a:noFill/>
            </a:ln>
            <a:effectLst/>
            <a:extLst/>
          </p:spPr>
          <p:txBody>
            <a:bodyPr wrap="none" anchor="ctr"/>
            <a:lstStyle/>
            <a:p>
              <a:endParaRPr lang="en-US"/>
            </a:p>
          </p:txBody>
        </p:sp>
        <p:sp>
          <p:nvSpPr>
            <p:cNvPr id="41"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grpFill/>
            <a:ln>
              <a:noFill/>
            </a:ln>
            <a:effectLst/>
            <a:extLst/>
          </p:spPr>
          <p:txBody>
            <a:bodyPr wrap="none" anchor="ctr"/>
            <a:lstStyle/>
            <a:p>
              <a:endParaRPr lang="en-US"/>
            </a:p>
          </p:txBody>
        </p:sp>
        <p:sp>
          <p:nvSpPr>
            <p:cNvPr id="42"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grpFill/>
            <a:ln>
              <a:noFill/>
            </a:ln>
            <a:effectLst/>
            <a:extLst/>
          </p:spPr>
          <p:txBody>
            <a:bodyPr wrap="none" anchor="ctr"/>
            <a:lstStyle/>
            <a:p>
              <a:endParaRPr lang="en-US"/>
            </a:p>
          </p:txBody>
        </p:sp>
        <p:sp>
          <p:nvSpPr>
            <p:cNvPr id="43"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grpFill/>
            <a:ln>
              <a:noFill/>
            </a:ln>
            <a:effectLst/>
            <a:extLst/>
          </p:spPr>
          <p:txBody>
            <a:bodyPr wrap="none" anchor="ctr"/>
            <a:lstStyle/>
            <a:p>
              <a:endParaRPr lang="en-US"/>
            </a:p>
          </p:txBody>
        </p:sp>
        <p:sp>
          <p:nvSpPr>
            <p:cNvPr id="46"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47"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grpFill/>
            <a:ln>
              <a:noFill/>
            </a:ln>
            <a:effectLst/>
            <a:extLst/>
          </p:spPr>
          <p:txBody>
            <a:bodyPr wrap="none" anchor="ctr"/>
            <a:lstStyle/>
            <a:p>
              <a:endParaRPr lang="en-US"/>
            </a:p>
          </p:txBody>
        </p:sp>
        <p:sp>
          <p:nvSpPr>
            <p:cNvPr id="48"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grpFill/>
            <a:ln>
              <a:noFill/>
            </a:ln>
            <a:effectLst/>
            <a:extLst/>
          </p:spPr>
          <p:txBody>
            <a:bodyPr wrap="none" anchor="ctr"/>
            <a:lstStyle/>
            <a:p>
              <a:endParaRPr lang="en-US"/>
            </a:p>
          </p:txBody>
        </p:sp>
        <p:sp>
          <p:nvSpPr>
            <p:cNvPr id="49"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grpFill/>
            <a:ln>
              <a:noFill/>
            </a:ln>
            <a:effectLst/>
            <a:extLst/>
          </p:spPr>
          <p:txBody>
            <a:bodyPr wrap="none" anchor="ctr"/>
            <a:lstStyle/>
            <a:p>
              <a:endParaRPr lang="en-US"/>
            </a:p>
          </p:txBody>
        </p:sp>
        <p:sp>
          <p:nvSpPr>
            <p:cNvPr id="50"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grpFill/>
            <a:ln>
              <a:noFill/>
            </a:ln>
            <a:effectLst/>
            <a:extLst/>
          </p:spPr>
          <p:txBody>
            <a:bodyPr wrap="none" anchor="ctr"/>
            <a:lstStyle/>
            <a:p>
              <a:endParaRPr lang="en-US"/>
            </a:p>
          </p:txBody>
        </p:sp>
        <p:sp>
          <p:nvSpPr>
            <p:cNvPr id="51"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grpFill/>
            <a:ln>
              <a:noFill/>
            </a:ln>
            <a:effectLst/>
            <a:extLst/>
          </p:spPr>
          <p:txBody>
            <a:bodyPr wrap="none" anchor="ctr"/>
            <a:lstStyle/>
            <a:p>
              <a:endParaRPr lang="en-US"/>
            </a:p>
          </p:txBody>
        </p:sp>
        <p:sp>
          <p:nvSpPr>
            <p:cNvPr id="52"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grpFill/>
            <a:ln>
              <a:noFill/>
            </a:ln>
            <a:effectLst/>
            <a:extLst/>
          </p:spPr>
          <p:txBody>
            <a:bodyPr wrap="none" anchor="ctr"/>
            <a:lstStyle/>
            <a:p>
              <a:endParaRPr lang="en-US"/>
            </a:p>
          </p:txBody>
        </p:sp>
        <p:sp>
          <p:nvSpPr>
            <p:cNvPr id="53"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grpFill/>
            <a:ln>
              <a:noFill/>
            </a:ln>
            <a:effectLst/>
            <a:extLst/>
          </p:spPr>
          <p:txBody>
            <a:bodyPr wrap="none" anchor="ctr"/>
            <a:lstStyle/>
            <a:p>
              <a:endParaRPr lang="en-US"/>
            </a:p>
          </p:txBody>
        </p:sp>
        <p:sp>
          <p:nvSpPr>
            <p:cNvPr id="54"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grpFill/>
            <a:ln>
              <a:noFill/>
            </a:ln>
            <a:effectLst/>
            <a:extLst/>
          </p:spPr>
          <p:txBody>
            <a:bodyPr wrap="none" anchor="ctr"/>
            <a:lstStyle/>
            <a:p>
              <a:endParaRPr lang="en-US"/>
            </a:p>
          </p:txBody>
        </p:sp>
        <p:sp>
          <p:nvSpPr>
            <p:cNvPr id="55"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grpFill/>
            <a:ln>
              <a:noFill/>
            </a:ln>
            <a:effectLst/>
            <a:extLst/>
          </p:spPr>
          <p:txBody>
            <a:bodyPr wrap="none" anchor="ctr"/>
            <a:lstStyle/>
            <a:p>
              <a:endParaRPr lang="en-US"/>
            </a:p>
          </p:txBody>
        </p:sp>
        <p:sp>
          <p:nvSpPr>
            <p:cNvPr id="56"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grpFill/>
            <a:ln>
              <a:noFill/>
            </a:ln>
            <a:effectLst/>
            <a:extLst/>
          </p:spPr>
          <p:txBody>
            <a:bodyPr wrap="none" anchor="ctr"/>
            <a:lstStyle/>
            <a:p>
              <a:endParaRPr lang="en-US"/>
            </a:p>
          </p:txBody>
        </p:sp>
        <p:sp>
          <p:nvSpPr>
            <p:cNvPr id="57"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grpFill/>
            <a:ln>
              <a:noFill/>
            </a:ln>
            <a:effectLst/>
            <a:extLst/>
          </p:spPr>
          <p:txBody>
            <a:bodyPr wrap="none" anchor="ctr"/>
            <a:lstStyle/>
            <a:p>
              <a:endParaRPr lang="en-US"/>
            </a:p>
          </p:txBody>
        </p:sp>
        <p:sp>
          <p:nvSpPr>
            <p:cNvPr id="58"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grpFill/>
            <a:ln>
              <a:noFill/>
            </a:ln>
            <a:effectLst/>
            <a:extLst/>
          </p:spPr>
          <p:txBody>
            <a:bodyPr wrap="none" anchor="ctr"/>
            <a:lstStyle/>
            <a:p>
              <a:endParaRPr lang="en-US"/>
            </a:p>
          </p:txBody>
        </p:sp>
        <p:sp>
          <p:nvSpPr>
            <p:cNvPr id="59"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grpFill/>
            <a:ln>
              <a:noFill/>
            </a:ln>
            <a:effectLst/>
            <a:extLst/>
          </p:spPr>
          <p:txBody>
            <a:bodyPr wrap="none" anchor="ctr"/>
            <a:lstStyle/>
            <a:p>
              <a:endParaRPr lang="en-US"/>
            </a:p>
          </p:txBody>
        </p:sp>
        <p:sp>
          <p:nvSpPr>
            <p:cNvPr id="60"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431001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6" name="Rectangle 65"/>
          <p:cNvSpPr>
            <a:spLocks/>
          </p:cNvSpPr>
          <p:nvPr/>
        </p:nvSpPr>
        <p:spPr bwMode="auto">
          <a:xfrm>
            <a:off x="665318" y="438461"/>
            <a:ext cx="32842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2000" spc="-1" dirty="0">
                <a:solidFill>
                  <a:schemeClr val="bg1"/>
                </a:solidFill>
                <a:uFill>
                  <a:solidFill>
                    <a:srgbClr val="FFFFFF"/>
                  </a:solidFill>
                </a:uFill>
                <a:latin typeface="Lato" charset="0"/>
                <a:ea typeface="Lato" charset="0"/>
                <a:cs typeface="Lato" charset="0"/>
              </a:rPr>
              <a:t>Betterment Levies: </a:t>
            </a:r>
            <a:r>
              <a:rPr lang="en-US" sz="2000" i="1" spc="-1" dirty="0">
                <a:solidFill>
                  <a:schemeClr val="bg1"/>
                </a:solidFill>
                <a:uFill>
                  <a:solidFill>
                    <a:srgbClr val="FFFFFF"/>
                  </a:solidFill>
                </a:uFill>
                <a:latin typeface="Lato" charset="0"/>
                <a:ea typeface="Lato" charset="0"/>
                <a:cs typeface="Lato" charset="0"/>
              </a:rPr>
              <a:t>Overview</a:t>
            </a:r>
            <a:endParaRPr lang="x-none" sz="2000" i="1" spc="-1" dirty="0">
              <a:solidFill>
                <a:schemeClr val="bg1"/>
              </a:solidFill>
              <a:uFill>
                <a:solidFill>
                  <a:srgbClr val="FFFFFF"/>
                </a:solidFill>
              </a:uFill>
              <a:latin typeface="Lato" charset="0"/>
              <a:ea typeface="Lato" charset="0"/>
              <a:cs typeface="Lato" charset="0"/>
            </a:endParaRPr>
          </a:p>
        </p:txBody>
      </p:sp>
      <p:sp>
        <p:nvSpPr>
          <p:cNvPr id="67" name="Rectangle 66"/>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69" name="Rectangle 68"/>
          <p:cNvSpPr/>
          <p:nvPr/>
        </p:nvSpPr>
        <p:spPr>
          <a:xfrm>
            <a:off x="656035" y="818731"/>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32" name="Rectangle 31"/>
          <p:cNvSpPr/>
          <p:nvPr/>
        </p:nvSpPr>
        <p:spPr>
          <a:xfrm>
            <a:off x="571189" y="1065553"/>
            <a:ext cx="8027269" cy="3300904"/>
          </a:xfrm>
          <a:prstGeom prst="rect">
            <a:avLst/>
          </a:prstGeom>
        </p:spPr>
        <p:txBody>
          <a:bodyPr wrap="square">
            <a:spAutoFit/>
          </a:bodyPr>
          <a:lstStyle/>
          <a:p>
            <a:pPr marL="1080">
              <a:spcBef>
                <a:spcPts val="1350"/>
              </a:spcBef>
              <a:buClr>
                <a:srgbClr val="000000"/>
              </a:buClr>
            </a:pPr>
            <a:r>
              <a:rPr lang="en-US" sz="1200" b="1" spc="-1" dirty="0">
                <a:solidFill>
                  <a:schemeClr val="accent5"/>
                </a:solidFill>
                <a:uFill>
                  <a:solidFill>
                    <a:srgbClr val="FFFFFF"/>
                  </a:solidFill>
                </a:uFill>
                <a:latin typeface="Lato" charset="0"/>
                <a:ea typeface="Lato" charset="0"/>
                <a:cs typeface="Lato" charset="0"/>
              </a:rPr>
              <a:t>DESCRIPTION</a:t>
            </a:r>
            <a:endParaRPr lang="en-US" sz="1800" b="1" spc="-1" dirty="0">
              <a:solidFill>
                <a:schemeClr val="accent5"/>
              </a:solidFill>
              <a:uFill>
                <a:solidFill>
                  <a:srgbClr val="FFFFFF"/>
                </a:solidFill>
              </a:uFill>
              <a:latin typeface="Lato" charset="0"/>
              <a:ea typeface="Lato" charset="0"/>
              <a:cs typeface="Lato" charset="0"/>
            </a:endParaRP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An additional tax/special rate levied to property owners within a specifically defined geographic area, which is regarded as the main concentration of beneficiaries of respective publicly funded infrastructure upgrades </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Betterment levies are also called special assessments in some countries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Application of betterment levy can be narrowed down to specific types of users or owners within the defined geographic area, such as owners of large commercial building or owners who have an intent to develop in the area and are seeking construction permit</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Rate and length of time of the levy depends on when and how funding requirement is fulfilled</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In contrast to Tax Increment Financing (TIF), betterment levy is applied to full assessed value, whereas in TIF a special assessment applies to incremental property value increase.</a:t>
            </a:r>
          </a:p>
          <a:p>
            <a:pPr marL="1080">
              <a:spcBef>
                <a:spcPts val="1350"/>
              </a:spcBef>
              <a:buClr>
                <a:srgbClr val="000000"/>
              </a:buClr>
            </a:pPr>
            <a:r>
              <a:rPr lang="en-US" sz="1200" b="1" spc="-1" dirty="0">
                <a:solidFill>
                  <a:schemeClr val="accent5"/>
                </a:solidFill>
                <a:uFill>
                  <a:solidFill>
                    <a:srgbClr val="FFFFFF"/>
                  </a:solidFill>
                </a:uFill>
                <a:latin typeface="Lato" charset="0"/>
                <a:ea typeface="Lato" charset="0"/>
                <a:cs typeface="Lato" charset="0"/>
              </a:rPr>
              <a:t>KEY REQUIREMENTS / IMPLEMENTATION FACTORS</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Systemwide fiscal regulations should allow special tax assessment and collection at municipal level</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Robust property appraisal and land cadaster systems</a:t>
            </a:r>
          </a:p>
        </p:txBody>
      </p:sp>
      <p:grpSp>
        <p:nvGrpSpPr>
          <p:cNvPr id="9" name="Group 8"/>
          <p:cNvGrpSpPr/>
          <p:nvPr/>
        </p:nvGrpSpPr>
        <p:grpSpPr>
          <a:xfrm>
            <a:off x="237436" y="4550390"/>
            <a:ext cx="817469" cy="393452"/>
            <a:chOff x="-358311" y="1913954"/>
            <a:chExt cx="1157832" cy="557270"/>
          </a:xfrm>
          <a:solidFill>
            <a:schemeClr val="bg1"/>
          </a:solidFill>
        </p:grpSpPr>
        <p:sp>
          <p:nvSpPr>
            <p:cNvPr id="10"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grpFill/>
            <a:ln>
              <a:noFill/>
            </a:ln>
            <a:effectLst/>
            <a:extLst/>
          </p:spPr>
          <p:txBody>
            <a:bodyPr wrap="none" anchor="ctr"/>
            <a:lstStyle/>
            <a:p>
              <a:endParaRPr lang="en-US"/>
            </a:p>
          </p:txBody>
        </p:sp>
        <p:sp>
          <p:nvSpPr>
            <p:cNvPr id="11"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2"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grpFill/>
            <a:ln>
              <a:noFill/>
            </a:ln>
            <a:effectLst/>
            <a:extLst/>
          </p:spPr>
          <p:txBody>
            <a:bodyPr wrap="none" anchor="ctr"/>
            <a:lstStyle/>
            <a:p>
              <a:endParaRPr lang="en-US"/>
            </a:p>
          </p:txBody>
        </p:sp>
        <p:sp>
          <p:nvSpPr>
            <p:cNvPr id="13"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grpFill/>
            <a:ln>
              <a:noFill/>
            </a:ln>
            <a:effectLst/>
            <a:extLst/>
          </p:spPr>
          <p:txBody>
            <a:bodyPr wrap="none" anchor="ctr"/>
            <a:lstStyle/>
            <a:p>
              <a:endParaRPr lang="en-US"/>
            </a:p>
          </p:txBody>
        </p:sp>
        <p:sp>
          <p:nvSpPr>
            <p:cNvPr id="14"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grpFill/>
            <a:ln>
              <a:noFill/>
            </a:ln>
            <a:effectLst/>
            <a:extLst/>
          </p:spPr>
          <p:txBody>
            <a:bodyPr wrap="none" anchor="ctr"/>
            <a:lstStyle/>
            <a:p>
              <a:endParaRPr lang="en-US"/>
            </a:p>
          </p:txBody>
        </p:sp>
        <p:sp>
          <p:nvSpPr>
            <p:cNvPr id="15"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grpFill/>
            <a:ln>
              <a:noFill/>
            </a:ln>
            <a:effectLst/>
            <a:extLst/>
          </p:spPr>
          <p:txBody>
            <a:bodyPr wrap="none" anchor="ctr"/>
            <a:lstStyle/>
            <a:p>
              <a:endParaRPr lang="en-US"/>
            </a:p>
          </p:txBody>
        </p:sp>
        <p:sp>
          <p:nvSpPr>
            <p:cNvPr id="16"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grpFill/>
            <a:ln>
              <a:noFill/>
            </a:ln>
            <a:effectLst/>
            <a:extLst/>
          </p:spPr>
          <p:txBody>
            <a:bodyPr wrap="none" anchor="ctr"/>
            <a:lstStyle/>
            <a:p>
              <a:endParaRPr lang="en-US"/>
            </a:p>
          </p:txBody>
        </p:sp>
        <p:sp>
          <p:nvSpPr>
            <p:cNvPr id="17"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8"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grpFill/>
            <a:ln>
              <a:noFill/>
            </a:ln>
            <a:effectLst/>
            <a:extLst/>
          </p:spPr>
          <p:txBody>
            <a:bodyPr wrap="none" anchor="ctr"/>
            <a:lstStyle/>
            <a:p>
              <a:endParaRPr lang="en-US"/>
            </a:p>
          </p:txBody>
        </p:sp>
        <p:sp>
          <p:nvSpPr>
            <p:cNvPr id="19"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grpFill/>
            <a:ln>
              <a:noFill/>
            </a:ln>
            <a:effectLst/>
            <a:extLst/>
          </p:spPr>
          <p:txBody>
            <a:bodyPr wrap="none" anchor="ctr"/>
            <a:lstStyle/>
            <a:p>
              <a:endParaRPr lang="en-US"/>
            </a:p>
          </p:txBody>
        </p:sp>
        <p:sp>
          <p:nvSpPr>
            <p:cNvPr id="20"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grpFill/>
            <a:ln>
              <a:noFill/>
            </a:ln>
            <a:effectLst/>
            <a:extLst/>
          </p:spPr>
          <p:txBody>
            <a:bodyPr wrap="none" anchor="ctr"/>
            <a:lstStyle/>
            <a:p>
              <a:endParaRPr lang="en-US"/>
            </a:p>
          </p:txBody>
        </p:sp>
        <p:sp>
          <p:nvSpPr>
            <p:cNvPr id="21"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grpFill/>
            <a:ln>
              <a:noFill/>
            </a:ln>
            <a:effectLst/>
            <a:extLst/>
          </p:spPr>
          <p:txBody>
            <a:bodyPr wrap="none" anchor="ctr"/>
            <a:lstStyle/>
            <a:p>
              <a:endParaRPr lang="en-US"/>
            </a:p>
          </p:txBody>
        </p:sp>
        <p:sp>
          <p:nvSpPr>
            <p:cNvPr id="22"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grpFill/>
            <a:ln>
              <a:noFill/>
            </a:ln>
            <a:effectLst/>
            <a:extLst/>
          </p:spPr>
          <p:txBody>
            <a:bodyPr wrap="none" anchor="ctr"/>
            <a:lstStyle/>
            <a:p>
              <a:endParaRPr lang="en-US"/>
            </a:p>
          </p:txBody>
        </p:sp>
        <p:sp>
          <p:nvSpPr>
            <p:cNvPr id="23"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grpFill/>
            <a:ln>
              <a:noFill/>
            </a:ln>
            <a:effectLst/>
            <a:extLst/>
          </p:spPr>
          <p:txBody>
            <a:bodyPr wrap="none" anchor="ctr"/>
            <a:lstStyle/>
            <a:p>
              <a:endParaRPr lang="en-US"/>
            </a:p>
          </p:txBody>
        </p:sp>
        <p:sp>
          <p:nvSpPr>
            <p:cNvPr id="24"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grpFill/>
            <a:ln>
              <a:noFill/>
            </a:ln>
            <a:effectLst/>
            <a:extLst/>
          </p:spPr>
          <p:txBody>
            <a:bodyPr wrap="none" anchor="ctr"/>
            <a:lstStyle/>
            <a:p>
              <a:endParaRPr lang="en-US"/>
            </a:p>
          </p:txBody>
        </p:sp>
        <p:sp>
          <p:nvSpPr>
            <p:cNvPr id="25"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grpFill/>
            <a:ln>
              <a:noFill/>
            </a:ln>
            <a:effectLst/>
            <a:extLst/>
          </p:spPr>
          <p:txBody>
            <a:bodyPr wrap="none" anchor="ctr"/>
            <a:lstStyle/>
            <a:p>
              <a:endParaRPr lang="en-US"/>
            </a:p>
          </p:txBody>
        </p:sp>
        <p:sp>
          <p:nvSpPr>
            <p:cNvPr id="26"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grpFill/>
            <a:ln>
              <a:noFill/>
            </a:ln>
            <a:effectLst/>
            <a:extLst/>
          </p:spPr>
          <p:txBody>
            <a:bodyPr wrap="none" anchor="ctr"/>
            <a:lstStyle/>
            <a:p>
              <a:endParaRPr lang="en-US"/>
            </a:p>
          </p:txBody>
        </p:sp>
        <p:sp>
          <p:nvSpPr>
            <p:cNvPr id="27"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grpFill/>
            <a:ln>
              <a:noFill/>
            </a:ln>
            <a:effectLst/>
            <a:extLst/>
          </p:spPr>
          <p:txBody>
            <a:bodyPr wrap="none" anchor="ctr"/>
            <a:lstStyle/>
            <a:p>
              <a:endParaRPr lang="en-US"/>
            </a:p>
          </p:txBody>
        </p:sp>
        <p:sp>
          <p:nvSpPr>
            <p:cNvPr id="28"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grpFill/>
            <a:ln>
              <a:noFill/>
            </a:ln>
            <a:effectLst/>
            <a:extLst/>
          </p:spPr>
          <p:txBody>
            <a:bodyPr wrap="none" anchor="ctr"/>
            <a:lstStyle/>
            <a:p>
              <a:endParaRPr lang="en-US"/>
            </a:p>
          </p:txBody>
        </p:sp>
        <p:sp>
          <p:nvSpPr>
            <p:cNvPr id="29"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grpFill/>
            <a:ln>
              <a:noFill/>
            </a:ln>
            <a:effectLst/>
            <a:extLst/>
          </p:spPr>
          <p:txBody>
            <a:bodyPr wrap="none" anchor="ctr"/>
            <a:lstStyle/>
            <a:p>
              <a:endParaRPr lang="en-US"/>
            </a:p>
          </p:txBody>
        </p:sp>
        <p:sp>
          <p:nvSpPr>
            <p:cNvPr id="30"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grpFill/>
            <a:ln>
              <a:noFill/>
            </a:ln>
            <a:effectLst/>
            <a:extLst/>
          </p:spPr>
          <p:txBody>
            <a:bodyPr wrap="none" anchor="ctr"/>
            <a:lstStyle/>
            <a:p>
              <a:endParaRPr lang="en-US"/>
            </a:p>
          </p:txBody>
        </p:sp>
        <p:sp>
          <p:nvSpPr>
            <p:cNvPr id="31"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3006570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AutoShape 30">
            <a:extLst>
              <a:ext uri="{FF2B5EF4-FFF2-40B4-BE49-F238E27FC236}">
                <a16:creationId xmlns:a16="http://schemas.microsoft.com/office/drawing/2014/main" id="{033667AE-DB70-4856-81FC-EAAC29D8D63F}"/>
              </a:ext>
            </a:extLst>
          </p:cNvPr>
          <p:cNvSpPr>
            <a:spLocks/>
          </p:cNvSpPr>
          <p:nvPr/>
        </p:nvSpPr>
        <p:spPr bwMode="auto">
          <a:xfrm>
            <a:off x="1191" y="0"/>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dirty="0">
              <a:solidFill>
                <a:schemeClr val="bg1"/>
              </a:solidFill>
              <a:cs typeface="Lato" charset="0"/>
            </a:endParaRPr>
          </a:p>
        </p:txBody>
      </p:sp>
      <p:sp>
        <p:nvSpPr>
          <p:cNvPr id="53" name="Rectangle 1"/>
          <p:cNvSpPr>
            <a:spLocks/>
          </p:cNvSpPr>
          <p:nvPr/>
        </p:nvSpPr>
        <p:spPr bwMode="auto">
          <a:xfrm>
            <a:off x="640848" y="444370"/>
            <a:ext cx="392620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1800" b="1" spc="-1" dirty="0">
                <a:solidFill>
                  <a:schemeClr val="bg1"/>
                </a:solidFill>
                <a:uFill>
                  <a:solidFill>
                    <a:srgbClr val="FFFFFF"/>
                  </a:solidFill>
                </a:uFill>
                <a:latin typeface="Century Gothic" panose="020B0502020202020204" pitchFamily="34" charset="0"/>
                <a:ea typeface="Lato" charset="0"/>
                <a:cs typeface="Lato" charset="0"/>
              </a:rPr>
              <a:t>Betterment Levies: </a:t>
            </a:r>
            <a:r>
              <a:rPr lang="en-US" sz="1800" b="1" i="1" spc="-1" dirty="0">
                <a:solidFill>
                  <a:schemeClr val="bg1"/>
                </a:solidFill>
                <a:uFill>
                  <a:solidFill>
                    <a:srgbClr val="FFFFFF"/>
                  </a:solidFill>
                </a:uFill>
                <a:latin typeface="Century Gothic" panose="020B0502020202020204" pitchFamily="34" charset="0"/>
                <a:ea typeface="Lato" charset="0"/>
                <a:cs typeface="Lato" charset="0"/>
              </a:rPr>
              <a:t>Lessons Learned</a:t>
            </a:r>
            <a:endParaRPr lang="x-none" sz="18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rgbClr val="FC7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85" name="Rectangle 84"/>
          <p:cNvSpPr/>
          <p:nvPr/>
        </p:nvSpPr>
        <p:spPr>
          <a:xfrm>
            <a:off x="4878273" y="1285214"/>
            <a:ext cx="3172722" cy="32733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86" name="Rectangle 85"/>
          <p:cNvSpPr/>
          <p:nvPr/>
        </p:nvSpPr>
        <p:spPr>
          <a:xfrm>
            <a:off x="4878273" y="1285215"/>
            <a:ext cx="3172722" cy="4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600" dirty="0">
                <a:solidFill>
                  <a:schemeClr val="bg1"/>
                </a:solidFill>
                <a:latin typeface="Lato Regular"/>
                <a:cs typeface="Lato Regular"/>
              </a:rPr>
              <a:t>OPPORTUNITIES</a:t>
            </a:r>
            <a:endParaRPr lang="en-US" sz="506" dirty="0">
              <a:solidFill>
                <a:schemeClr val="bg1"/>
              </a:solidFill>
              <a:latin typeface="Lato Regular"/>
              <a:cs typeface="Lato Regular"/>
            </a:endParaRPr>
          </a:p>
        </p:txBody>
      </p:sp>
      <p:sp>
        <p:nvSpPr>
          <p:cNvPr id="119" name="Rectangle 118"/>
          <p:cNvSpPr/>
          <p:nvPr/>
        </p:nvSpPr>
        <p:spPr>
          <a:xfrm>
            <a:off x="1105534" y="1285214"/>
            <a:ext cx="3172722" cy="2654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120" name="Rectangle 119"/>
          <p:cNvSpPr/>
          <p:nvPr/>
        </p:nvSpPr>
        <p:spPr>
          <a:xfrm>
            <a:off x="1105533" y="1285215"/>
            <a:ext cx="3172722" cy="419072"/>
          </a:xfrm>
          <a:prstGeom prst="rect">
            <a:avLst/>
          </a:prstGeom>
          <a:solidFill>
            <a:srgbClr val="57606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600" dirty="0">
                <a:solidFill>
                  <a:schemeClr val="bg1"/>
                </a:solidFill>
                <a:latin typeface="Lato Regular"/>
                <a:cs typeface="Lato Regular"/>
              </a:rPr>
              <a:t>CHALLENGES</a:t>
            </a:r>
          </a:p>
        </p:txBody>
      </p:sp>
      <p:sp>
        <p:nvSpPr>
          <p:cNvPr id="25" name="TextBox 24"/>
          <p:cNvSpPr txBox="1"/>
          <p:nvPr/>
        </p:nvSpPr>
        <p:spPr>
          <a:xfrm>
            <a:off x="5056583" y="1897859"/>
            <a:ext cx="2856969" cy="2424895"/>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Generally allows to raise money off balance sheet without increasing city-wide property taxes</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Tends to align costs of public improvements with those who will benefit the most from such improvements </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Recurrent and reliable source of municipal revenue</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Less complex than TIF as another tax-based LVC</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Cost effective alternative to municipal borrowing with no negative fiscal impact</a:t>
            </a:r>
          </a:p>
        </p:txBody>
      </p:sp>
      <p:sp>
        <p:nvSpPr>
          <p:cNvPr id="29" name="TextBox 28"/>
          <p:cNvSpPr txBox="1"/>
          <p:nvPr/>
        </p:nvSpPr>
        <p:spPr>
          <a:xfrm>
            <a:off x="1271683" y="1897859"/>
            <a:ext cx="2856969" cy="1821589"/>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Can be a legally complex and time-consuming arrangement</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Requires adoption of special fiscal regulations that are out of control of municipality</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Administration of such tax may be costly</a:t>
            </a:r>
          </a:p>
          <a:p>
            <a:pPr marL="171450" lvl="1" indent="-171450" defTabSz="566738">
              <a:lnSpc>
                <a:spcPct val="110000"/>
              </a:lnSpc>
              <a:spcBef>
                <a:spcPts val="600"/>
              </a:spcBef>
              <a:buFont typeface="Wingdings" charset="2"/>
              <a:buChar char="§"/>
            </a:pPr>
            <a:r>
              <a:rPr lang="en-US" sz="1050" dirty="0">
                <a:latin typeface="Lato" charset="0"/>
                <a:ea typeface="Lato" charset="0"/>
                <a:cs typeface="Lato" charset="0"/>
              </a:rPr>
              <a:t>Delineation of special assessment area often follows jurisdictional borders which causes imperfection in allocation of cost to actual beneficiaries</a:t>
            </a:r>
          </a:p>
        </p:txBody>
      </p:sp>
      <p:grpSp>
        <p:nvGrpSpPr>
          <p:cNvPr id="11" name="Group 10">
            <a:extLst>
              <a:ext uri="{FF2B5EF4-FFF2-40B4-BE49-F238E27FC236}">
                <a16:creationId xmlns:a16="http://schemas.microsoft.com/office/drawing/2014/main" id="{0872134B-CB62-44FD-A717-E4D8DA501D42}"/>
              </a:ext>
            </a:extLst>
          </p:cNvPr>
          <p:cNvGrpSpPr/>
          <p:nvPr/>
        </p:nvGrpSpPr>
        <p:grpSpPr>
          <a:xfrm>
            <a:off x="237436" y="4550390"/>
            <a:ext cx="817469" cy="393452"/>
            <a:chOff x="-358311" y="1913954"/>
            <a:chExt cx="1157832" cy="557270"/>
          </a:xfrm>
        </p:grpSpPr>
        <p:sp>
          <p:nvSpPr>
            <p:cNvPr id="12" name="Freeform 1">
              <a:extLst>
                <a:ext uri="{FF2B5EF4-FFF2-40B4-BE49-F238E27FC236}">
                  <a16:creationId xmlns:a16="http://schemas.microsoft.com/office/drawing/2014/main" id="{BBAE5356-6F9E-4746-8F7F-1E7671191260}"/>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13" name="Freeform 2">
              <a:extLst>
                <a:ext uri="{FF2B5EF4-FFF2-40B4-BE49-F238E27FC236}">
                  <a16:creationId xmlns:a16="http://schemas.microsoft.com/office/drawing/2014/main" id="{C9538AAC-C77E-414E-B2A6-D5B191CAD035}"/>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14" name="Freeform 3">
              <a:extLst>
                <a:ext uri="{FF2B5EF4-FFF2-40B4-BE49-F238E27FC236}">
                  <a16:creationId xmlns:a16="http://schemas.microsoft.com/office/drawing/2014/main" id="{7F702B36-4800-4359-AE56-0E02ACE66CBE}"/>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15" name="Freeform 4">
              <a:extLst>
                <a:ext uri="{FF2B5EF4-FFF2-40B4-BE49-F238E27FC236}">
                  <a16:creationId xmlns:a16="http://schemas.microsoft.com/office/drawing/2014/main" id="{9AB855CC-DC8E-42D1-A40B-01F6C2A1B244}"/>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16" name="Freeform 5">
              <a:extLst>
                <a:ext uri="{FF2B5EF4-FFF2-40B4-BE49-F238E27FC236}">
                  <a16:creationId xmlns:a16="http://schemas.microsoft.com/office/drawing/2014/main" id="{D9907AD2-967A-41A2-B05A-ADD28FEC09D1}"/>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17" name="Freeform 6">
              <a:extLst>
                <a:ext uri="{FF2B5EF4-FFF2-40B4-BE49-F238E27FC236}">
                  <a16:creationId xmlns:a16="http://schemas.microsoft.com/office/drawing/2014/main" id="{DF32559B-7D64-4672-A9F0-AE4E238ADA05}"/>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18" name="Freeform 7">
              <a:extLst>
                <a:ext uri="{FF2B5EF4-FFF2-40B4-BE49-F238E27FC236}">
                  <a16:creationId xmlns:a16="http://schemas.microsoft.com/office/drawing/2014/main" id="{5FE525BF-FC27-4827-AD66-AC6F284CBD25}"/>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19" name="Freeform 8">
              <a:extLst>
                <a:ext uri="{FF2B5EF4-FFF2-40B4-BE49-F238E27FC236}">
                  <a16:creationId xmlns:a16="http://schemas.microsoft.com/office/drawing/2014/main" id="{D2A9DB9B-97F6-4EB4-A48C-FAA0854AA558}"/>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0" name="Freeform 9">
              <a:extLst>
                <a:ext uri="{FF2B5EF4-FFF2-40B4-BE49-F238E27FC236}">
                  <a16:creationId xmlns:a16="http://schemas.microsoft.com/office/drawing/2014/main" id="{28D48E29-BE0A-4773-A53C-B2E7518F4D89}"/>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21" name="Freeform 10">
              <a:extLst>
                <a:ext uri="{FF2B5EF4-FFF2-40B4-BE49-F238E27FC236}">
                  <a16:creationId xmlns:a16="http://schemas.microsoft.com/office/drawing/2014/main" id="{4DB9FBD7-7B31-41E9-9F14-57E3D48533F7}"/>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22" name="Freeform 11">
              <a:extLst>
                <a:ext uri="{FF2B5EF4-FFF2-40B4-BE49-F238E27FC236}">
                  <a16:creationId xmlns:a16="http://schemas.microsoft.com/office/drawing/2014/main" id="{B659E8F0-CAED-4105-8EF7-4FEE7096E8CF}"/>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23" name="Freeform 12">
              <a:extLst>
                <a:ext uri="{FF2B5EF4-FFF2-40B4-BE49-F238E27FC236}">
                  <a16:creationId xmlns:a16="http://schemas.microsoft.com/office/drawing/2014/main" id="{61D6CCC8-E579-4D91-B4B0-6264DFEDE015}"/>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24" name="Freeform 13">
              <a:extLst>
                <a:ext uri="{FF2B5EF4-FFF2-40B4-BE49-F238E27FC236}">
                  <a16:creationId xmlns:a16="http://schemas.microsoft.com/office/drawing/2014/main" id="{96ADE81D-6A9A-4966-B25C-B93CF73D207B}"/>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26" name="Freeform 14">
              <a:extLst>
                <a:ext uri="{FF2B5EF4-FFF2-40B4-BE49-F238E27FC236}">
                  <a16:creationId xmlns:a16="http://schemas.microsoft.com/office/drawing/2014/main" id="{95A5E1EE-0A8D-4DF7-A566-8968BF440D3C}"/>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27" name="Freeform 15">
              <a:extLst>
                <a:ext uri="{FF2B5EF4-FFF2-40B4-BE49-F238E27FC236}">
                  <a16:creationId xmlns:a16="http://schemas.microsoft.com/office/drawing/2014/main" id="{46F7FA60-0989-4B3E-B053-BAF9DD5CAB77}"/>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28" name="Freeform 16">
              <a:extLst>
                <a:ext uri="{FF2B5EF4-FFF2-40B4-BE49-F238E27FC236}">
                  <a16:creationId xmlns:a16="http://schemas.microsoft.com/office/drawing/2014/main" id="{5B3C7489-EA28-42F6-A604-C4AF367E74C2}"/>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30" name="Freeform 17">
              <a:extLst>
                <a:ext uri="{FF2B5EF4-FFF2-40B4-BE49-F238E27FC236}">
                  <a16:creationId xmlns:a16="http://schemas.microsoft.com/office/drawing/2014/main" id="{44A52DC4-1446-4804-947B-6A617DB991ED}"/>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31" name="Freeform 18">
              <a:extLst>
                <a:ext uri="{FF2B5EF4-FFF2-40B4-BE49-F238E27FC236}">
                  <a16:creationId xmlns:a16="http://schemas.microsoft.com/office/drawing/2014/main" id="{5A097B7E-A361-438A-90D0-D0AE6EC4DCFA}"/>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32" name="Freeform 19">
              <a:extLst>
                <a:ext uri="{FF2B5EF4-FFF2-40B4-BE49-F238E27FC236}">
                  <a16:creationId xmlns:a16="http://schemas.microsoft.com/office/drawing/2014/main" id="{97DC57E3-15A1-4584-B3EB-D9E05BE69681}"/>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33" name="Freeform 20">
              <a:extLst>
                <a:ext uri="{FF2B5EF4-FFF2-40B4-BE49-F238E27FC236}">
                  <a16:creationId xmlns:a16="http://schemas.microsoft.com/office/drawing/2014/main" id="{95E961F3-F16B-49B5-A9F9-6FFC7496FBF8}"/>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34" name="Freeform 21">
              <a:extLst>
                <a:ext uri="{FF2B5EF4-FFF2-40B4-BE49-F238E27FC236}">
                  <a16:creationId xmlns:a16="http://schemas.microsoft.com/office/drawing/2014/main" id="{961DAC1F-4F9D-4063-97BC-84746D4E7D6A}"/>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35" name="Freeform 22">
              <a:extLst>
                <a:ext uri="{FF2B5EF4-FFF2-40B4-BE49-F238E27FC236}">
                  <a16:creationId xmlns:a16="http://schemas.microsoft.com/office/drawing/2014/main" id="{7BD4AE1D-CB1D-4697-871E-D40DECC71D92}"/>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9066772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AutoShape 30">
            <a:extLst>
              <a:ext uri="{FF2B5EF4-FFF2-40B4-BE49-F238E27FC236}">
                <a16:creationId xmlns:a16="http://schemas.microsoft.com/office/drawing/2014/main" id="{92DFE818-5813-4542-BD0F-756732133A61}"/>
              </a:ext>
            </a:extLst>
          </p:cNvPr>
          <p:cNvSpPr>
            <a:spLocks/>
          </p:cNvSpPr>
          <p:nvPr/>
        </p:nvSpPr>
        <p:spPr bwMode="auto">
          <a:xfrm>
            <a:off x="1191" y="0"/>
            <a:ext cx="9141619" cy="1034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dirty="0">
              <a:solidFill>
                <a:schemeClr val="bg1"/>
              </a:solidFill>
              <a:cs typeface="Lato" charset="0"/>
            </a:endParaRPr>
          </a:p>
        </p:txBody>
      </p:sp>
      <p:sp>
        <p:nvSpPr>
          <p:cNvPr id="53" name="Rectangle 1"/>
          <p:cNvSpPr>
            <a:spLocks/>
          </p:cNvSpPr>
          <p:nvPr/>
        </p:nvSpPr>
        <p:spPr bwMode="auto">
          <a:xfrm>
            <a:off x="640848" y="444370"/>
            <a:ext cx="395505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100000"/>
              </a:lnSpc>
            </a:pPr>
            <a:r>
              <a:rPr lang="en-US" sz="1800" b="1" spc="-1" dirty="0">
                <a:solidFill>
                  <a:schemeClr val="bg1"/>
                </a:solidFill>
                <a:uFill>
                  <a:solidFill>
                    <a:srgbClr val="FFFFFF"/>
                  </a:solidFill>
                </a:uFill>
                <a:latin typeface="Century Gothic" panose="020B0502020202020204" pitchFamily="34" charset="0"/>
                <a:ea typeface="Lato" charset="0"/>
                <a:cs typeface="Lato" charset="0"/>
              </a:rPr>
              <a:t>Betterment Levies: </a:t>
            </a:r>
            <a:r>
              <a:rPr lang="en-US" sz="1800" b="1" i="1" spc="-1" dirty="0">
                <a:solidFill>
                  <a:schemeClr val="bg1"/>
                </a:solidFill>
                <a:uFill>
                  <a:solidFill>
                    <a:srgbClr val="FFFFFF"/>
                  </a:solidFill>
                </a:uFill>
                <a:latin typeface="Century Gothic" panose="020B0502020202020204" pitchFamily="34" charset="0"/>
                <a:ea typeface="Lato" charset="0"/>
                <a:cs typeface="Lato" charset="0"/>
              </a:rPr>
              <a:t>Sampled Project</a:t>
            </a:r>
            <a:endParaRPr lang="x-none" sz="1800" b="1" i="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25" name="Прямая соединительная линия 3"/>
          <p:cNvSpPr/>
          <p:nvPr/>
        </p:nvSpPr>
        <p:spPr>
          <a:xfrm>
            <a:off x="457200" y="1615001"/>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Полилиния 4"/>
          <p:cNvSpPr/>
          <p:nvPr/>
        </p:nvSpPr>
        <p:spPr>
          <a:xfrm>
            <a:off x="457199" y="1615000"/>
            <a:ext cx="1663242" cy="1596407"/>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500" b="1" dirty="0">
                <a:latin typeface="Calibri"/>
                <a:cs typeface="Calibri"/>
              </a:rPr>
              <a:t>Project Description</a:t>
            </a:r>
            <a:endParaRPr lang="en-US" sz="1500" dirty="0">
              <a:latin typeface="Calibri"/>
              <a:cs typeface="Calibri"/>
            </a:endParaRPr>
          </a:p>
        </p:txBody>
      </p:sp>
      <p:sp>
        <p:nvSpPr>
          <p:cNvPr id="27" name="Полилиния 5"/>
          <p:cNvSpPr/>
          <p:nvPr/>
        </p:nvSpPr>
        <p:spPr>
          <a:xfrm>
            <a:off x="2245184" y="1611078"/>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latin typeface="Calibri"/>
                <a:cs typeface="Calibri"/>
              </a:rPr>
              <a:t>Local Municipal Corporation is considering complex improvements on the banks of three rivers flowing through the municipality (building embankments for flood protection, sewage treatment, desilting, landscaping, and enhancing connectivity between the banks)</a:t>
            </a:r>
          </a:p>
          <a:p>
            <a:endParaRPr lang="en-US" sz="1050" dirty="0">
              <a:latin typeface="Calibri"/>
              <a:cs typeface="Calibri"/>
            </a:endParaRPr>
          </a:p>
        </p:txBody>
      </p:sp>
      <p:sp>
        <p:nvSpPr>
          <p:cNvPr id="28" name="Прямая соединительная линия 6"/>
          <p:cNvSpPr/>
          <p:nvPr/>
        </p:nvSpPr>
        <p:spPr>
          <a:xfrm>
            <a:off x="2120441" y="2183466"/>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29" name="Полилиния 7"/>
          <p:cNvSpPr/>
          <p:nvPr/>
        </p:nvSpPr>
        <p:spPr>
          <a:xfrm>
            <a:off x="2245184" y="2210565"/>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r>
              <a:rPr lang="en-US" sz="1050" dirty="0">
                <a:latin typeface="Calibri"/>
                <a:cs typeface="Calibri"/>
              </a:rPr>
              <a:t>$18 million, concept stage – master planning works started in 2016</a:t>
            </a:r>
          </a:p>
        </p:txBody>
      </p:sp>
      <p:sp>
        <p:nvSpPr>
          <p:cNvPr id="30" name="Прямая соединительная линия 8"/>
          <p:cNvSpPr/>
          <p:nvPr/>
        </p:nvSpPr>
        <p:spPr>
          <a:xfrm>
            <a:off x="2120441" y="2557916"/>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31" name="Прямая соединительная линия 9"/>
          <p:cNvSpPr/>
          <p:nvPr/>
        </p:nvSpPr>
        <p:spPr>
          <a:xfrm>
            <a:off x="457200" y="2963974"/>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Полилиния 10"/>
          <p:cNvSpPr/>
          <p:nvPr/>
        </p:nvSpPr>
        <p:spPr>
          <a:xfrm>
            <a:off x="2245184" y="3016525"/>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latin typeface="Calibri"/>
                <a:cs typeface="Calibri"/>
              </a:rPr>
              <a:t>Recovery of municipal costs through charging flood premiums on top of construction permitting fees </a:t>
            </a:r>
          </a:p>
        </p:txBody>
      </p:sp>
      <p:sp>
        <p:nvSpPr>
          <p:cNvPr id="33" name="Прямая соединительная линия 11"/>
          <p:cNvSpPr/>
          <p:nvPr/>
        </p:nvSpPr>
        <p:spPr>
          <a:xfrm>
            <a:off x="2120441" y="3352832"/>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34" name="Прямоугольник 12"/>
          <p:cNvSpPr/>
          <p:nvPr/>
        </p:nvSpPr>
        <p:spPr>
          <a:xfrm>
            <a:off x="415854" y="1111881"/>
            <a:ext cx="8357555" cy="369332"/>
          </a:xfrm>
          <a:prstGeom prst="rect">
            <a:avLst/>
          </a:prstGeom>
          <a:solidFill>
            <a:srgbClr val="FC7D0B"/>
          </a:solidFill>
        </p:spPr>
        <p:txBody>
          <a:bodyPr wrap="square">
            <a:spAutoFit/>
          </a:bodyPr>
          <a:lstStyle/>
          <a:p>
            <a:pPr defTabSz="342900">
              <a:defRPr/>
            </a:pPr>
            <a:r>
              <a:rPr lang="en-US" sz="1800" b="1" dirty="0">
                <a:solidFill>
                  <a:schemeClr val="bg1"/>
                </a:solidFill>
                <a:latin typeface="Calibri"/>
                <a:cs typeface="Calibri"/>
              </a:rPr>
              <a:t>Riverfront Development, Pune, India</a:t>
            </a:r>
          </a:p>
        </p:txBody>
      </p:sp>
      <p:sp>
        <p:nvSpPr>
          <p:cNvPr id="35" name="Полилиния 13"/>
          <p:cNvSpPr/>
          <p:nvPr/>
        </p:nvSpPr>
        <p:spPr>
          <a:xfrm>
            <a:off x="2251379" y="2545935"/>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defTabSz="433388">
              <a:lnSpc>
                <a:spcPct val="90000"/>
              </a:lnSpc>
              <a:spcBef>
                <a:spcPct val="0"/>
              </a:spcBef>
              <a:spcAft>
                <a:spcPct val="35000"/>
              </a:spcAft>
            </a:pPr>
            <a:endParaRPr lang="en-US" sz="1050" dirty="0">
              <a:latin typeface="Calibri"/>
              <a:cs typeface="Calibri"/>
            </a:endParaRPr>
          </a:p>
        </p:txBody>
      </p:sp>
      <p:sp>
        <p:nvSpPr>
          <p:cNvPr id="36" name="Прямоугольник 14"/>
          <p:cNvSpPr/>
          <p:nvPr/>
        </p:nvSpPr>
        <p:spPr>
          <a:xfrm>
            <a:off x="2257137" y="3415685"/>
            <a:ext cx="6603649" cy="3924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latin typeface="Calibri"/>
                <a:cs typeface="Calibri"/>
              </a:rPr>
              <a:t>Changes in town-planning codes proposed to allow development in the 25-year flood zones on condition of recovering a flood premium from developers</a:t>
            </a:r>
          </a:p>
        </p:txBody>
      </p:sp>
      <p:sp>
        <p:nvSpPr>
          <p:cNvPr id="37" name="Полилиния 15"/>
          <p:cNvSpPr/>
          <p:nvPr/>
        </p:nvSpPr>
        <p:spPr>
          <a:xfrm>
            <a:off x="2258465" y="2573190"/>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latin typeface="Calibri"/>
                <a:cs typeface="Calibri"/>
              </a:rPr>
              <a:t>Upfront costs to be covered by government and the municipal  corporation </a:t>
            </a:r>
          </a:p>
        </p:txBody>
      </p:sp>
      <p:sp>
        <p:nvSpPr>
          <p:cNvPr id="38" name="Прямая соединительная линия 16"/>
          <p:cNvSpPr/>
          <p:nvPr/>
        </p:nvSpPr>
        <p:spPr>
          <a:xfrm>
            <a:off x="2125100" y="3857319"/>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39" name="Прямоугольник 17"/>
          <p:cNvSpPr/>
          <p:nvPr/>
        </p:nvSpPr>
        <p:spPr>
          <a:xfrm>
            <a:off x="2271183" y="3914386"/>
            <a:ext cx="6603649" cy="3924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latin typeface="Calibri"/>
                <a:cs typeface="Calibri"/>
              </a:rPr>
              <a:t>Flood premium is calculated as 25% of assessed value (“ready reckoner rate”) of land or real property in a respective geographic area of the city</a:t>
            </a:r>
          </a:p>
        </p:txBody>
      </p:sp>
      <p:sp>
        <p:nvSpPr>
          <p:cNvPr id="40" name="Прямая соединительная линия 18"/>
          <p:cNvSpPr/>
          <p:nvPr/>
        </p:nvSpPr>
        <p:spPr>
          <a:xfrm>
            <a:off x="2139146" y="4356020"/>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56" name="Полилиния 19"/>
          <p:cNvSpPr/>
          <p:nvPr/>
        </p:nvSpPr>
        <p:spPr>
          <a:xfrm>
            <a:off x="457199" y="3074151"/>
            <a:ext cx="1663242" cy="1596407"/>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defTabSz="1033463">
              <a:lnSpc>
                <a:spcPct val="90000"/>
              </a:lnSpc>
              <a:spcBef>
                <a:spcPct val="0"/>
              </a:spcBef>
              <a:spcAft>
                <a:spcPct val="35000"/>
              </a:spcAft>
            </a:pPr>
            <a:r>
              <a:rPr lang="en-US" sz="1500" b="1" dirty="0">
                <a:latin typeface="Calibri"/>
                <a:cs typeface="Calibri"/>
              </a:rPr>
              <a:t>Value Capture Component</a:t>
            </a:r>
            <a:endParaRPr lang="en-US" sz="1500" dirty="0">
              <a:latin typeface="Calibri"/>
              <a:cs typeface="Calibri"/>
            </a:endParaRPr>
          </a:p>
        </p:txBody>
      </p:sp>
      <p:sp>
        <p:nvSpPr>
          <p:cNvPr id="57" name="Прямоугольник 20"/>
          <p:cNvSpPr/>
          <p:nvPr/>
        </p:nvSpPr>
        <p:spPr>
          <a:xfrm>
            <a:off x="2268521" y="4429802"/>
            <a:ext cx="6603649" cy="3924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r>
              <a:rPr lang="en-US" sz="1050" dirty="0">
                <a:latin typeface="Calibri"/>
                <a:cs typeface="Calibri"/>
              </a:rPr>
              <a:t>Such flood premium to be administered by the Municipal Corporation and has to be utilized for riverfront development</a:t>
            </a:r>
          </a:p>
        </p:txBody>
      </p:sp>
      <p:sp>
        <p:nvSpPr>
          <p:cNvPr id="58" name="Прямая соединительная линия 21"/>
          <p:cNvSpPr/>
          <p:nvPr/>
        </p:nvSpPr>
        <p:spPr>
          <a:xfrm>
            <a:off x="2136483" y="4871436"/>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grpSp>
        <p:nvGrpSpPr>
          <p:cNvPr id="24" name="Group 23">
            <a:extLst>
              <a:ext uri="{FF2B5EF4-FFF2-40B4-BE49-F238E27FC236}">
                <a16:creationId xmlns:a16="http://schemas.microsoft.com/office/drawing/2014/main" id="{B5B63D71-736B-46AB-BA93-BAE06A9E73C5}"/>
              </a:ext>
            </a:extLst>
          </p:cNvPr>
          <p:cNvGrpSpPr/>
          <p:nvPr/>
        </p:nvGrpSpPr>
        <p:grpSpPr>
          <a:xfrm>
            <a:off x="237436" y="4550390"/>
            <a:ext cx="817469" cy="393452"/>
            <a:chOff x="-358311" y="1913954"/>
            <a:chExt cx="1157832" cy="557270"/>
          </a:xfrm>
        </p:grpSpPr>
        <p:sp>
          <p:nvSpPr>
            <p:cNvPr id="41" name="Freeform 1">
              <a:extLst>
                <a:ext uri="{FF2B5EF4-FFF2-40B4-BE49-F238E27FC236}">
                  <a16:creationId xmlns:a16="http://schemas.microsoft.com/office/drawing/2014/main" id="{3A109ACA-C38D-4DAD-A6A1-DD7B6259F24A}"/>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42" name="Freeform 2">
              <a:extLst>
                <a:ext uri="{FF2B5EF4-FFF2-40B4-BE49-F238E27FC236}">
                  <a16:creationId xmlns:a16="http://schemas.microsoft.com/office/drawing/2014/main" id="{BCFCF117-0400-43A4-A006-EBE52C9F60A7}"/>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43" name="Freeform 3">
              <a:extLst>
                <a:ext uri="{FF2B5EF4-FFF2-40B4-BE49-F238E27FC236}">
                  <a16:creationId xmlns:a16="http://schemas.microsoft.com/office/drawing/2014/main" id="{961A5F60-AA6E-414B-AC75-B5B4520B83C3}"/>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44" name="Freeform 4">
              <a:extLst>
                <a:ext uri="{FF2B5EF4-FFF2-40B4-BE49-F238E27FC236}">
                  <a16:creationId xmlns:a16="http://schemas.microsoft.com/office/drawing/2014/main" id="{A3A72F27-BFD4-43A4-BE68-D4FEA0A7887B}"/>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45" name="Freeform 5">
              <a:extLst>
                <a:ext uri="{FF2B5EF4-FFF2-40B4-BE49-F238E27FC236}">
                  <a16:creationId xmlns:a16="http://schemas.microsoft.com/office/drawing/2014/main" id="{C1D27BC0-5B34-47A0-A692-E460B66338DA}"/>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46" name="Freeform 6">
              <a:extLst>
                <a:ext uri="{FF2B5EF4-FFF2-40B4-BE49-F238E27FC236}">
                  <a16:creationId xmlns:a16="http://schemas.microsoft.com/office/drawing/2014/main" id="{E9AFFB04-CD94-4EEF-8EE2-05227E95559A}"/>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47" name="Freeform 7">
              <a:extLst>
                <a:ext uri="{FF2B5EF4-FFF2-40B4-BE49-F238E27FC236}">
                  <a16:creationId xmlns:a16="http://schemas.microsoft.com/office/drawing/2014/main" id="{7F6628C9-AE18-40E6-9DC7-0E83F4DD7946}"/>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48" name="Freeform 8">
              <a:extLst>
                <a:ext uri="{FF2B5EF4-FFF2-40B4-BE49-F238E27FC236}">
                  <a16:creationId xmlns:a16="http://schemas.microsoft.com/office/drawing/2014/main" id="{4827A4A0-41CD-42D5-BF60-C9E50B016905}"/>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49" name="Freeform 9">
              <a:extLst>
                <a:ext uri="{FF2B5EF4-FFF2-40B4-BE49-F238E27FC236}">
                  <a16:creationId xmlns:a16="http://schemas.microsoft.com/office/drawing/2014/main" id="{FA00550A-CF50-4C3A-A801-8CBB3314BE2E}"/>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50" name="Freeform 10">
              <a:extLst>
                <a:ext uri="{FF2B5EF4-FFF2-40B4-BE49-F238E27FC236}">
                  <a16:creationId xmlns:a16="http://schemas.microsoft.com/office/drawing/2014/main" id="{F720C1A8-75C7-4724-999E-D3E9850D39E9}"/>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51" name="Freeform 11">
              <a:extLst>
                <a:ext uri="{FF2B5EF4-FFF2-40B4-BE49-F238E27FC236}">
                  <a16:creationId xmlns:a16="http://schemas.microsoft.com/office/drawing/2014/main" id="{E9ED4E47-62E6-42F9-ABEC-2F0204931D9C}"/>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52" name="Freeform 12">
              <a:extLst>
                <a:ext uri="{FF2B5EF4-FFF2-40B4-BE49-F238E27FC236}">
                  <a16:creationId xmlns:a16="http://schemas.microsoft.com/office/drawing/2014/main" id="{5DDE9236-B5D8-409E-8766-42B21ECBFBAE}"/>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59" name="Freeform 13">
              <a:extLst>
                <a:ext uri="{FF2B5EF4-FFF2-40B4-BE49-F238E27FC236}">
                  <a16:creationId xmlns:a16="http://schemas.microsoft.com/office/drawing/2014/main" id="{92037877-AE58-4D30-8777-17E551C31D36}"/>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60" name="Freeform 14">
              <a:extLst>
                <a:ext uri="{FF2B5EF4-FFF2-40B4-BE49-F238E27FC236}">
                  <a16:creationId xmlns:a16="http://schemas.microsoft.com/office/drawing/2014/main" id="{C87A5EDA-987C-4F35-9749-E9BDE608B080}"/>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61" name="Freeform 15">
              <a:extLst>
                <a:ext uri="{FF2B5EF4-FFF2-40B4-BE49-F238E27FC236}">
                  <a16:creationId xmlns:a16="http://schemas.microsoft.com/office/drawing/2014/main" id="{CA4A123A-0A50-4F65-A34A-323270611315}"/>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62" name="Freeform 16">
              <a:extLst>
                <a:ext uri="{FF2B5EF4-FFF2-40B4-BE49-F238E27FC236}">
                  <a16:creationId xmlns:a16="http://schemas.microsoft.com/office/drawing/2014/main" id="{1BD5F2FC-2968-48EF-ADF7-8D31ADC8D385}"/>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63" name="Freeform 17">
              <a:extLst>
                <a:ext uri="{FF2B5EF4-FFF2-40B4-BE49-F238E27FC236}">
                  <a16:creationId xmlns:a16="http://schemas.microsoft.com/office/drawing/2014/main" id="{C8429D55-0ED3-458A-9A4D-7CF2C17EC62F}"/>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64" name="Freeform 18">
              <a:extLst>
                <a:ext uri="{FF2B5EF4-FFF2-40B4-BE49-F238E27FC236}">
                  <a16:creationId xmlns:a16="http://schemas.microsoft.com/office/drawing/2014/main" id="{D319A37A-F183-4236-9F3D-D17460C6BAC6}"/>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65" name="Freeform 19">
              <a:extLst>
                <a:ext uri="{FF2B5EF4-FFF2-40B4-BE49-F238E27FC236}">
                  <a16:creationId xmlns:a16="http://schemas.microsoft.com/office/drawing/2014/main" id="{31DF3310-1B7D-4E31-8B9D-2402E3DBF2D5}"/>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66" name="Freeform 20">
              <a:extLst>
                <a:ext uri="{FF2B5EF4-FFF2-40B4-BE49-F238E27FC236}">
                  <a16:creationId xmlns:a16="http://schemas.microsoft.com/office/drawing/2014/main" id="{7FEADB05-0C24-4221-A9AB-740455FA77BD}"/>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67" name="Freeform 21">
              <a:extLst>
                <a:ext uri="{FF2B5EF4-FFF2-40B4-BE49-F238E27FC236}">
                  <a16:creationId xmlns:a16="http://schemas.microsoft.com/office/drawing/2014/main" id="{7D83150E-A4A9-4581-877D-7F2B49F38C77}"/>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68" name="Freeform 22">
              <a:extLst>
                <a:ext uri="{FF2B5EF4-FFF2-40B4-BE49-F238E27FC236}">
                  <a16:creationId xmlns:a16="http://schemas.microsoft.com/office/drawing/2014/main" id="{070A5DB4-8BA6-4736-B29D-8ED7044597CB}"/>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1272921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7" name="Rectangle 66"/>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50" b="0" i="0" u="none" strike="noStrike" kern="0" cap="none" spc="150" normalizeH="0" baseline="0" noProof="0" dirty="0">
                <a:ln>
                  <a:noFill/>
                </a:ln>
                <a:solidFill>
                  <a:schemeClr val="bg1"/>
                </a:solidFill>
                <a:effectLst/>
                <a:uLnTx/>
                <a:uFillTx/>
                <a:latin typeface="Lato Regular"/>
                <a:ea typeface="ＭＳ Ｐゴシック" charset="0"/>
                <a:cs typeface="Lato Regular"/>
                <a:sym typeface="Montserrat-Regular" charset="0"/>
              </a:rPr>
              <a:t>INVESTMENT IN INFRASTRUCTURE</a:t>
            </a:r>
          </a:p>
        </p:txBody>
      </p:sp>
      <p:sp>
        <p:nvSpPr>
          <p:cNvPr id="69" name="Rectangle 68"/>
          <p:cNvSpPr/>
          <p:nvPr/>
        </p:nvSpPr>
        <p:spPr>
          <a:xfrm>
            <a:off x="656035" y="818731"/>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6" b="0" i="0" u="none" strike="noStrike" kern="0" cap="none" spc="0" normalizeH="0" baseline="0" noProof="0">
              <a:ln>
                <a:noFill/>
              </a:ln>
              <a:solidFill>
                <a:schemeClr val="tx1"/>
              </a:solidFill>
              <a:effectLst/>
              <a:uLnTx/>
              <a:uFillTx/>
            </a:endParaRPr>
          </a:p>
        </p:txBody>
      </p:sp>
      <p:sp>
        <p:nvSpPr>
          <p:cNvPr id="8" name="Rectangle 7"/>
          <p:cNvSpPr>
            <a:spLocks/>
          </p:cNvSpPr>
          <p:nvPr/>
        </p:nvSpPr>
        <p:spPr bwMode="auto">
          <a:xfrm>
            <a:off x="665318" y="453850"/>
            <a:ext cx="441928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dirty="0">
                <a:ln>
                  <a:noFill/>
                </a:ln>
                <a:solidFill>
                  <a:schemeClr val="bg1"/>
                </a:solidFill>
                <a:effectLst/>
                <a:uLnTx/>
                <a:uFill>
                  <a:solidFill>
                    <a:srgbClr val="FFFFFF"/>
                  </a:solidFill>
                </a:uFill>
                <a:latin typeface="Century Gothic" panose="020B0502020202020204" pitchFamily="34" charset="0"/>
                <a:ea typeface="Lato" charset="0"/>
                <a:cs typeface="Lato" charset="0"/>
              </a:rPr>
              <a:t>Tax Increment Financing</a:t>
            </a:r>
            <a:r>
              <a:rPr kumimoji="0" lang="en-US" sz="1800" b="1" i="0" u="none" strike="noStrike" kern="0" cap="none" spc="-1" normalizeH="0" noProof="0" dirty="0">
                <a:ln>
                  <a:noFill/>
                </a:ln>
                <a:solidFill>
                  <a:schemeClr val="bg1"/>
                </a:solidFill>
                <a:effectLst/>
                <a:uLnTx/>
                <a:uFill>
                  <a:solidFill>
                    <a:srgbClr val="FFFFFF"/>
                  </a:solidFill>
                </a:uFill>
                <a:latin typeface="Century Gothic" panose="020B0502020202020204" pitchFamily="34" charset="0"/>
                <a:ea typeface="Lato" charset="0"/>
                <a:cs typeface="Lato" charset="0"/>
              </a:rPr>
              <a:t> (TIF)</a:t>
            </a:r>
            <a:r>
              <a:rPr kumimoji="0" lang="en-US" sz="1800" b="1" i="0" u="none" strike="noStrike" kern="0" cap="none" spc="-1" normalizeH="0" baseline="0" noProof="0" dirty="0">
                <a:ln>
                  <a:noFill/>
                </a:ln>
                <a:solidFill>
                  <a:schemeClr val="bg1"/>
                </a:solidFill>
                <a:effectLst/>
                <a:uLnTx/>
                <a:uFill>
                  <a:solidFill>
                    <a:srgbClr val="FFFFFF"/>
                  </a:solidFill>
                </a:uFill>
                <a:latin typeface="Century Gothic" panose="020B0502020202020204" pitchFamily="34" charset="0"/>
                <a:ea typeface="Lato" charset="0"/>
                <a:cs typeface="Lato" charset="0"/>
              </a:rPr>
              <a:t>: </a:t>
            </a:r>
            <a:r>
              <a:rPr kumimoji="0" lang="en-US" sz="1800" b="1" i="1" u="none" strike="noStrike" kern="0" cap="none" spc="-1" normalizeH="0" baseline="0" noProof="0" dirty="0">
                <a:ln>
                  <a:noFill/>
                </a:ln>
                <a:solidFill>
                  <a:schemeClr val="bg1"/>
                </a:solidFill>
                <a:effectLst/>
                <a:uLnTx/>
                <a:uFill>
                  <a:solidFill>
                    <a:srgbClr val="FFFFFF"/>
                  </a:solidFill>
                </a:uFill>
                <a:latin typeface="Century Gothic" panose="020B0502020202020204" pitchFamily="34" charset="0"/>
                <a:ea typeface="Lato" charset="0"/>
                <a:cs typeface="Lato" charset="0"/>
              </a:rPr>
              <a:t>Overview</a:t>
            </a:r>
            <a:endParaRPr kumimoji="0" lang="x-none" sz="1800" b="1" i="1" u="none" strike="noStrike" kern="0" cap="none" spc="-1" normalizeH="0" baseline="0" noProof="0" dirty="0">
              <a:ln>
                <a:noFill/>
              </a:ln>
              <a:solidFill>
                <a:schemeClr val="bg1"/>
              </a:solidFill>
              <a:effectLst/>
              <a:uLnTx/>
              <a:uFill>
                <a:solidFill>
                  <a:srgbClr val="FFFFFF"/>
                </a:solidFill>
              </a:uFill>
              <a:latin typeface="Century Gothic" panose="020B0502020202020204" pitchFamily="34" charset="0"/>
              <a:ea typeface="Lato" charset="0"/>
              <a:cs typeface="Lato" charset="0"/>
            </a:endParaRPr>
          </a:p>
        </p:txBody>
      </p:sp>
      <p:sp>
        <p:nvSpPr>
          <p:cNvPr id="9" name="Rectangle 8"/>
          <p:cNvSpPr/>
          <p:nvPr/>
        </p:nvSpPr>
        <p:spPr>
          <a:xfrm>
            <a:off x="814932" y="918220"/>
            <a:ext cx="8027269" cy="4034438"/>
          </a:xfrm>
          <a:prstGeom prst="rect">
            <a:avLst/>
          </a:prstGeom>
        </p:spPr>
        <p:txBody>
          <a:bodyPr wrap="square">
            <a:spAutoFit/>
          </a:bodyPr>
          <a:lstStyle/>
          <a:p>
            <a:pPr marL="1080" marR="0" lvl="0" indent="0" defTabSz="914400" eaLnBrk="1" fontAlgn="auto" latinLnBrk="0" hangingPunct="1">
              <a:lnSpc>
                <a:spcPct val="100000"/>
              </a:lnSpc>
              <a:spcBef>
                <a:spcPts val="1350"/>
              </a:spcBef>
              <a:spcAft>
                <a:spcPts val="0"/>
              </a:spcAft>
              <a:buClr>
                <a:srgbClr val="000000"/>
              </a:buClr>
              <a:buSzTx/>
              <a:buFontTx/>
              <a:buNone/>
              <a:tabLst/>
              <a:defRPr/>
            </a:pPr>
            <a:r>
              <a:rPr kumimoji="0" lang="en-US" sz="1200" b="1" i="0" u="none" strike="noStrike" kern="0" cap="none" spc="-1" normalizeH="0" baseline="0" noProof="0" dirty="0">
                <a:ln>
                  <a:noFill/>
                </a:ln>
                <a:solidFill>
                  <a:schemeClr val="bg1"/>
                </a:solidFill>
                <a:effectLst/>
                <a:uLnTx/>
                <a:uFill>
                  <a:solidFill>
                    <a:srgbClr val="FFFFFF"/>
                  </a:solidFill>
                </a:uFill>
                <a:latin typeface="Lato" charset="0"/>
                <a:ea typeface="Lato" charset="0"/>
                <a:cs typeface="Lato" charset="0"/>
              </a:rPr>
              <a:t>DESCRIPTION</a:t>
            </a:r>
            <a:endParaRPr kumimoji="0" lang="en-US" sz="1800" b="1" i="0" u="none" strike="noStrike" kern="0" cap="none" spc="-1" normalizeH="0" baseline="0" noProof="0" dirty="0">
              <a:ln>
                <a:noFill/>
              </a:ln>
              <a:solidFill>
                <a:schemeClr val="bg1"/>
              </a:solidFill>
              <a:effectLst/>
              <a:uLnTx/>
              <a:uFill>
                <a:solidFill>
                  <a:srgbClr val="FFFFFF"/>
                </a:solidFill>
              </a:uFill>
              <a:latin typeface="Lato" charset="0"/>
              <a:ea typeface="Lato" charset="0"/>
              <a:cs typeface="Lato" charset="0"/>
            </a:endParaRPr>
          </a:p>
          <a:p>
            <a:pPr marL="600210" lvl="1" indent="-256230" defTabSz="914400">
              <a:spcBef>
                <a:spcPts val="675"/>
              </a:spcBef>
              <a:buClr>
                <a:srgbClr val="000000"/>
              </a:buClr>
              <a:buFont typeface="Wingdings" charset="2"/>
              <a:buChar char="§"/>
            </a:pPr>
            <a:r>
              <a:rPr lang="en-US" sz="1200" kern="0" spc="-1" dirty="0">
                <a:solidFill>
                  <a:schemeClr val="bg1"/>
                </a:solidFill>
                <a:uFill>
                  <a:solidFill>
                    <a:srgbClr val="FFFFFF"/>
                  </a:solidFill>
                </a:uFill>
                <a:latin typeface="Lato" charset="0"/>
                <a:ea typeface="Lato" charset="0"/>
                <a:cs typeface="Lato" charset="0"/>
              </a:rPr>
              <a:t>TIF provides an alternative to finance urban infrastructure in blighted and underdeveloped areas, unlocking (private) development that wouldn’t otherwise occur in the absence of those up-front investments</a:t>
            </a:r>
          </a:p>
          <a:p>
            <a:pPr marL="600210" lvl="1" indent="-256230" defTabSz="914400">
              <a:spcBef>
                <a:spcPts val="675"/>
              </a:spcBef>
              <a:buClr>
                <a:srgbClr val="000000"/>
              </a:buClr>
              <a:buFont typeface="Wingdings" charset="2"/>
              <a:buChar char="§"/>
            </a:pPr>
            <a:r>
              <a:rPr lang="en-US" sz="1200" kern="0" spc="-1" dirty="0">
                <a:solidFill>
                  <a:schemeClr val="bg1"/>
                </a:solidFill>
                <a:uFill>
                  <a:solidFill>
                    <a:srgbClr val="FFFFFF"/>
                  </a:solidFill>
                </a:uFill>
                <a:latin typeface="Lato" charset="0"/>
                <a:ea typeface="Lato" charset="0"/>
                <a:cs typeface="Lato" charset="0"/>
              </a:rPr>
              <a:t>TIF aims to capture and leverage estimated future revenues from incremental increases in collection of property (or other) taxes within a geographically specified area of redevelopment, a “TIF district”. </a:t>
            </a:r>
            <a:endParaRPr kumimoji="0" lang="en-US" sz="1200" b="0" i="0" u="none" strike="noStrike" kern="0" cap="none" spc="-1" normalizeH="0" baseline="0" noProof="0" dirty="0">
              <a:ln>
                <a:noFill/>
              </a:ln>
              <a:solidFill>
                <a:schemeClr val="bg1"/>
              </a:solidFill>
              <a:effectLst/>
              <a:uLnTx/>
              <a:uFill>
                <a:solidFill>
                  <a:srgbClr val="FFFFFF"/>
                </a:solidFill>
              </a:uFill>
              <a:latin typeface="Lato" charset="0"/>
              <a:ea typeface="Lato" charset="0"/>
              <a:cs typeface="Lato" charset="0"/>
            </a:endParaRPr>
          </a:p>
          <a:p>
            <a:pPr marL="600210" lvl="1" indent="-256230" defTabSz="914400">
              <a:spcBef>
                <a:spcPts val="675"/>
              </a:spcBef>
              <a:buClr>
                <a:srgbClr val="000000"/>
              </a:buClr>
              <a:buFont typeface="Wingdings" charset="2"/>
              <a:buChar char="§"/>
            </a:pPr>
            <a:r>
              <a:rPr lang="en-US" sz="1200" kern="0" spc="-1" dirty="0">
                <a:solidFill>
                  <a:schemeClr val="bg1"/>
                </a:solidFill>
                <a:uFill>
                  <a:solidFill>
                    <a:srgbClr val="FFFFFF"/>
                  </a:solidFill>
                </a:uFill>
                <a:latin typeface="Lato" charset="0"/>
                <a:ea typeface="Lato" charset="0"/>
                <a:cs typeface="Lato" charset="0"/>
              </a:rPr>
              <a:t>Local governments use a debt instrument (bonds or loans) backed by the projected future tax revenue within the TIF district. The debt instrument proceeds to pay for up-front investments such as land acquisition, upgrade of water system, road improvements, or remediation of environmental contamination. </a:t>
            </a:r>
          </a:p>
          <a:p>
            <a:pPr marL="600210" lvl="1" indent="-256230" defTabSz="914400">
              <a:spcBef>
                <a:spcPts val="675"/>
              </a:spcBef>
              <a:buClr>
                <a:srgbClr val="000000"/>
              </a:buClr>
              <a:buFont typeface="Wingdings" charset="2"/>
              <a:buChar char="§"/>
            </a:pPr>
            <a:r>
              <a:rPr lang="en-US" sz="1200" kern="0" spc="-1" dirty="0">
                <a:solidFill>
                  <a:schemeClr val="bg1"/>
                </a:solidFill>
                <a:uFill>
                  <a:solidFill>
                    <a:srgbClr val="FFFFFF"/>
                  </a:solidFill>
                </a:uFill>
                <a:latin typeface="Lato" charset="0"/>
                <a:ea typeface="Lato" charset="0"/>
                <a:cs typeface="Lato" charset="0"/>
              </a:rPr>
              <a:t>Up-front investments create the real estate market and economic conditions that lead to the incremental increase in land value and tax revenue, which closes a virtuous cycle in which “growth pays for growth”</a:t>
            </a:r>
            <a:endParaRPr kumimoji="0" lang="en-US" sz="1200" b="0" i="0" u="none" strike="noStrike" kern="0" cap="none" spc="-1" normalizeH="0" baseline="0" noProof="0" dirty="0">
              <a:ln>
                <a:noFill/>
              </a:ln>
              <a:solidFill>
                <a:schemeClr val="bg1"/>
              </a:solidFill>
              <a:effectLst/>
              <a:uLnTx/>
              <a:uFill>
                <a:solidFill>
                  <a:srgbClr val="FFFFFF"/>
                </a:solidFill>
              </a:uFill>
              <a:latin typeface="Lato" charset="0"/>
              <a:ea typeface="Lato" charset="0"/>
              <a:cs typeface="Lato" charset="0"/>
            </a:endParaRPr>
          </a:p>
          <a:p>
            <a:pPr marL="1080" marR="0" lvl="0" indent="0" defTabSz="914400" eaLnBrk="1" fontAlgn="auto" latinLnBrk="0" hangingPunct="1">
              <a:lnSpc>
                <a:spcPct val="100000"/>
              </a:lnSpc>
              <a:spcBef>
                <a:spcPts val="1350"/>
              </a:spcBef>
              <a:spcAft>
                <a:spcPts val="0"/>
              </a:spcAft>
              <a:buClr>
                <a:srgbClr val="000000"/>
              </a:buClr>
              <a:buSzTx/>
              <a:buFontTx/>
              <a:buNone/>
              <a:tabLst/>
              <a:defRPr/>
            </a:pPr>
            <a:r>
              <a:rPr kumimoji="0" lang="en-US" sz="1200" b="1" i="0" u="none" strike="noStrike" kern="0" cap="none" spc="-1" normalizeH="0" baseline="0" noProof="0" dirty="0">
                <a:ln>
                  <a:noFill/>
                </a:ln>
                <a:solidFill>
                  <a:schemeClr val="bg1"/>
                </a:solidFill>
                <a:effectLst/>
                <a:uLnTx/>
                <a:uFill>
                  <a:solidFill>
                    <a:srgbClr val="FFFFFF"/>
                  </a:solidFill>
                </a:uFill>
                <a:latin typeface="Lato" charset="0"/>
                <a:ea typeface="Lato" charset="0"/>
                <a:cs typeface="Lato" charset="0"/>
              </a:rPr>
              <a:t>KEY REQUIREMENTS / IMPLEMENTATION FACTORS</a:t>
            </a:r>
          </a:p>
          <a:p>
            <a:pPr marL="600210" marR="0" lvl="1" indent="-256230" defTabSz="914400" eaLnBrk="1" fontAlgn="auto" latinLnBrk="0" hangingPunct="1">
              <a:lnSpc>
                <a:spcPct val="100000"/>
              </a:lnSpc>
              <a:spcBef>
                <a:spcPts val="675"/>
              </a:spcBef>
              <a:spcAft>
                <a:spcPts val="0"/>
              </a:spcAft>
              <a:buClr>
                <a:srgbClr val="000000"/>
              </a:buClr>
              <a:buSzTx/>
              <a:buFont typeface="Wingdings" charset="2"/>
              <a:buChar char="§"/>
              <a:tabLst/>
              <a:defRPr/>
            </a:pPr>
            <a:r>
              <a:rPr kumimoji="0" lang="en-US" sz="1200" b="0" i="0" u="none" strike="noStrike" kern="0" cap="none" spc="-1" normalizeH="0" baseline="0" noProof="0" dirty="0">
                <a:ln>
                  <a:noFill/>
                </a:ln>
                <a:solidFill>
                  <a:schemeClr val="bg1"/>
                </a:solidFill>
                <a:effectLst/>
                <a:uLnTx/>
                <a:uFill>
                  <a:solidFill>
                    <a:srgbClr val="FFFFFF"/>
                  </a:solidFill>
                </a:uFill>
                <a:latin typeface="Lato" charset="0"/>
                <a:ea typeface="Lato" charset="0"/>
                <a:cs typeface="Lato" charset="0"/>
              </a:rPr>
              <a:t>Robust land cadaster, land assessment and tax administration capacity at the local level </a:t>
            </a:r>
          </a:p>
          <a:p>
            <a:pPr marL="600210" marR="0" lvl="1" indent="-256230" defTabSz="914400" eaLnBrk="1" fontAlgn="auto" latinLnBrk="0" hangingPunct="1">
              <a:lnSpc>
                <a:spcPct val="100000"/>
              </a:lnSpc>
              <a:spcBef>
                <a:spcPts val="675"/>
              </a:spcBef>
              <a:spcAft>
                <a:spcPts val="0"/>
              </a:spcAft>
              <a:buClr>
                <a:srgbClr val="000000"/>
              </a:buClr>
              <a:buSzTx/>
              <a:buFont typeface="Wingdings" charset="2"/>
              <a:buChar char="§"/>
              <a:tabLst/>
              <a:defRPr/>
            </a:pPr>
            <a:r>
              <a:rPr kumimoji="0" lang="en-US" sz="1200" b="0" i="0" u="none" strike="noStrike" kern="0" cap="none" spc="-1" normalizeH="0" baseline="0" noProof="0" dirty="0">
                <a:ln>
                  <a:noFill/>
                </a:ln>
                <a:solidFill>
                  <a:schemeClr val="bg1"/>
                </a:solidFill>
                <a:effectLst/>
                <a:uLnTx/>
                <a:uFill>
                  <a:solidFill>
                    <a:srgbClr val="FFFFFF"/>
                  </a:solidFill>
                </a:uFill>
                <a:latin typeface="Lato" charset="0"/>
                <a:ea typeface="Lato" charset="0"/>
                <a:cs typeface="Lato" charset="0"/>
              </a:rPr>
              <a:t>Strong political back</a:t>
            </a:r>
            <a:r>
              <a:rPr lang="en-US" sz="1200" kern="0" spc="-1" dirty="0" err="1">
                <a:solidFill>
                  <a:schemeClr val="bg1"/>
                </a:solidFill>
                <a:uFill>
                  <a:solidFill>
                    <a:srgbClr val="FFFFFF"/>
                  </a:solidFill>
                </a:uFill>
                <a:latin typeface="Lato" charset="0"/>
                <a:ea typeface="Lato" charset="0"/>
                <a:cs typeface="Lato" charset="0"/>
              </a:rPr>
              <a:t>ing</a:t>
            </a:r>
            <a:r>
              <a:rPr kumimoji="0" lang="en-US" sz="1200" b="0" i="0" u="none" strike="noStrike" kern="0" cap="none" spc="-1" normalizeH="0" baseline="0" noProof="0" dirty="0">
                <a:ln>
                  <a:noFill/>
                </a:ln>
                <a:solidFill>
                  <a:schemeClr val="bg1"/>
                </a:solidFill>
                <a:effectLst/>
                <a:uLnTx/>
                <a:uFill>
                  <a:solidFill>
                    <a:srgbClr val="FFFFFF"/>
                  </a:solidFill>
                </a:uFill>
                <a:latin typeface="Lato" charset="0"/>
                <a:ea typeface="Lato" charset="0"/>
                <a:cs typeface="Lato" charset="0"/>
              </a:rPr>
              <a:t> to enabling</a:t>
            </a:r>
            <a:r>
              <a:rPr kumimoji="0" lang="en-US" sz="1200" b="0" i="0" u="none" strike="noStrike" kern="0" cap="none" spc="-1" normalizeH="0" noProof="0" dirty="0">
                <a:ln>
                  <a:noFill/>
                </a:ln>
                <a:solidFill>
                  <a:schemeClr val="bg1"/>
                </a:solidFill>
                <a:effectLst/>
                <a:uLnTx/>
                <a:uFill>
                  <a:solidFill>
                    <a:srgbClr val="FFFFFF"/>
                  </a:solidFill>
                </a:uFill>
                <a:latin typeface="Lato" charset="0"/>
                <a:ea typeface="Lato" charset="0"/>
                <a:cs typeface="Lato" charset="0"/>
              </a:rPr>
              <a:t> legislation</a:t>
            </a:r>
            <a:endParaRPr kumimoji="0" lang="en-US" sz="1200" b="0" i="0" u="none" strike="noStrike" kern="0" cap="none" spc="-1" normalizeH="0" baseline="0" noProof="0" dirty="0">
              <a:ln>
                <a:noFill/>
              </a:ln>
              <a:solidFill>
                <a:schemeClr val="bg1"/>
              </a:solidFill>
              <a:effectLst/>
              <a:uLnTx/>
              <a:uFill>
                <a:solidFill>
                  <a:srgbClr val="FFFFFF"/>
                </a:solidFill>
              </a:uFill>
              <a:latin typeface="Lato" charset="0"/>
              <a:ea typeface="Lato" charset="0"/>
              <a:cs typeface="Lato" charset="0"/>
            </a:endParaRPr>
          </a:p>
          <a:p>
            <a:pPr marL="600210" marR="0" lvl="1" indent="-256230" defTabSz="914400" eaLnBrk="1" fontAlgn="auto" latinLnBrk="0" hangingPunct="1">
              <a:lnSpc>
                <a:spcPct val="100000"/>
              </a:lnSpc>
              <a:spcBef>
                <a:spcPts val="675"/>
              </a:spcBef>
              <a:spcAft>
                <a:spcPts val="0"/>
              </a:spcAft>
              <a:buClr>
                <a:srgbClr val="000000"/>
              </a:buClr>
              <a:buSzTx/>
              <a:buFont typeface="Wingdings" charset="2"/>
              <a:buChar char="§"/>
              <a:tabLst/>
              <a:defRPr/>
            </a:pPr>
            <a:r>
              <a:rPr kumimoji="0" lang="en-US" sz="1200" b="0" i="0" u="none" strike="noStrike" kern="0" cap="none" spc="-1" normalizeH="0" baseline="0" noProof="0" dirty="0">
                <a:ln>
                  <a:noFill/>
                </a:ln>
                <a:solidFill>
                  <a:schemeClr val="bg1"/>
                </a:solidFill>
                <a:effectLst/>
                <a:uLnTx/>
                <a:uFill>
                  <a:solidFill>
                    <a:srgbClr val="FFFFFF"/>
                  </a:solidFill>
                </a:uFill>
                <a:latin typeface="Lato" charset="0"/>
                <a:ea typeface="Lato" charset="0"/>
                <a:cs typeface="Lato" charset="0"/>
              </a:rPr>
              <a:t>Might require credit</a:t>
            </a:r>
            <a:r>
              <a:rPr kumimoji="0" lang="en-US" sz="1200" b="0" i="0" u="none" strike="noStrike" kern="0" cap="none" spc="-1" normalizeH="0" noProof="0" dirty="0">
                <a:ln>
                  <a:noFill/>
                </a:ln>
                <a:solidFill>
                  <a:schemeClr val="bg1"/>
                </a:solidFill>
                <a:effectLst/>
                <a:uLnTx/>
                <a:uFill>
                  <a:solidFill>
                    <a:srgbClr val="FFFFFF"/>
                  </a:solidFill>
                </a:uFill>
                <a:latin typeface="Lato" charset="0"/>
                <a:ea typeface="Lato" charset="0"/>
                <a:cs typeface="Lato" charset="0"/>
              </a:rPr>
              <a:t> enhancement (</a:t>
            </a:r>
            <a:r>
              <a:rPr kumimoji="0" lang="en-US" sz="1200" b="0" i="0" u="none" strike="noStrike" kern="0" cap="none" spc="-1" normalizeH="0" noProof="0" dirty="0" err="1">
                <a:ln>
                  <a:noFill/>
                </a:ln>
                <a:solidFill>
                  <a:schemeClr val="bg1"/>
                </a:solidFill>
                <a:effectLst/>
                <a:uLnTx/>
                <a:uFill>
                  <a:solidFill>
                    <a:srgbClr val="FFFFFF"/>
                  </a:solidFill>
                </a:uFill>
                <a:latin typeface="Lato" charset="0"/>
                <a:ea typeface="Lato" charset="0"/>
                <a:cs typeface="Lato" charset="0"/>
              </a:rPr>
              <a:t>e.g</a:t>
            </a:r>
            <a:r>
              <a:rPr kumimoji="0" lang="en-US" sz="1200" b="0" i="0" u="none" strike="noStrike" kern="0" cap="none" spc="-1" normalizeH="0" noProof="0" dirty="0">
                <a:ln>
                  <a:noFill/>
                </a:ln>
                <a:solidFill>
                  <a:schemeClr val="bg1"/>
                </a:solidFill>
                <a:effectLst/>
                <a:uLnTx/>
                <a:uFill>
                  <a:solidFill>
                    <a:srgbClr val="FFFFFF"/>
                  </a:solidFill>
                </a:uFill>
                <a:latin typeface="Lato" charset="0"/>
                <a:ea typeface="Lato" charset="0"/>
                <a:cs typeface="Lato" charset="0"/>
              </a:rPr>
              <a:t> guarantees) from the city or the nation</a:t>
            </a:r>
            <a:endParaRPr kumimoji="0" lang="en-US" sz="1200" b="0" i="0" u="none" strike="noStrike" kern="0" cap="none" spc="-1" normalizeH="0" baseline="0" noProof="0" dirty="0">
              <a:ln>
                <a:noFill/>
              </a:ln>
              <a:solidFill>
                <a:schemeClr val="bg1"/>
              </a:solidFill>
              <a:effectLst/>
              <a:uLnTx/>
              <a:uFill>
                <a:solidFill>
                  <a:srgbClr val="FFFFFF"/>
                </a:solidFill>
              </a:uFill>
              <a:latin typeface="Lato" charset="0"/>
              <a:ea typeface="Lato" charset="0"/>
              <a:cs typeface="Lato" charset="0"/>
            </a:endParaRP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Strong real estate markets maintaining enough demand and growth potential for high-density development</a:t>
            </a:r>
          </a:p>
          <a:p>
            <a:pPr marL="600210" lvl="1" indent="-256230">
              <a:spcBef>
                <a:spcPts val="675"/>
              </a:spcBef>
              <a:buClr>
                <a:srgbClr val="000000"/>
              </a:buClr>
              <a:buFont typeface="Wingdings" charset="2"/>
              <a:buChar char="§"/>
            </a:pPr>
            <a:r>
              <a:rPr lang="en-US" sz="1200" spc="-1" dirty="0">
                <a:solidFill>
                  <a:schemeClr val="bg1"/>
                </a:solidFill>
                <a:uFill>
                  <a:solidFill>
                    <a:srgbClr val="FFFFFF"/>
                  </a:solidFill>
                </a:uFill>
                <a:latin typeface="Lato" charset="0"/>
                <a:ea typeface="Lato" charset="0"/>
                <a:cs typeface="Lato" charset="0"/>
              </a:rPr>
              <a:t>Relatively deep capital markets</a:t>
            </a:r>
            <a:endParaRPr kumimoji="0" lang="en-US" sz="1200" b="0" i="0" u="none" strike="noStrike" kern="0" cap="none" spc="-1" normalizeH="0" baseline="0" noProof="0" dirty="0">
              <a:ln>
                <a:noFill/>
              </a:ln>
              <a:solidFill>
                <a:schemeClr val="bg1"/>
              </a:solidFill>
              <a:effectLst/>
              <a:uLnTx/>
              <a:uFill>
                <a:solidFill>
                  <a:srgbClr val="FFFFFF"/>
                </a:solidFill>
              </a:uFill>
              <a:latin typeface="Lato" charset="0"/>
              <a:ea typeface="Lato" charset="0"/>
              <a:cs typeface="Lato" charset="0"/>
            </a:endParaRPr>
          </a:p>
        </p:txBody>
      </p:sp>
      <p:grpSp>
        <p:nvGrpSpPr>
          <p:cNvPr id="10" name="Group 9"/>
          <p:cNvGrpSpPr/>
          <p:nvPr/>
        </p:nvGrpSpPr>
        <p:grpSpPr>
          <a:xfrm>
            <a:off x="237436" y="4550390"/>
            <a:ext cx="817469" cy="393452"/>
            <a:chOff x="-358311" y="1913954"/>
            <a:chExt cx="1157832" cy="557270"/>
          </a:xfrm>
          <a:solidFill>
            <a:schemeClr val="bg1"/>
          </a:solidFill>
        </p:grpSpPr>
        <p:sp>
          <p:nvSpPr>
            <p:cNvPr id="11"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grpFill/>
            <a:ln>
              <a:noFill/>
            </a:ln>
            <a:effectLst/>
            <a:extLst/>
          </p:spPr>
          <p:txBody>
            <a:bodyPr wrap="none" anchor="ctr"/>
            <a:lstStyle/>
            <a:p>
              <a:endParaRPr lang="en-US"/>
            </a:p>
          </p:txBody>
        </p:sp>
        <p:sp>
          <p:nvSpPr>
            <p:cNvPr id="12"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3"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grpFill/>
            <a:ln>
              <a:noFill/>
            </a:ln>
            <a:effectLst/>
            <a:extLst/>
          </p:spPr>
          <p:txBody>
            <a:bodyPr wrap="none" anchor="ctr"/>
            <a:lstStyle/>
            <a:p>
              <a:endParaRPr lang="en-US"/>
            </a:p>
          </p:txBody>
        </p:sp>
        <p:sp>
          <p:nvSpPr>
            <p:cNvPr id="14"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grpFill/>
            <a:ln>
              <a:noFill/>
            </a:ln>
            <a:effectLst/>
            <a:extLst/>
          </p:spPr>
          <p:txBody>
            <a:bodyPr wrap="none" anchor="ctr"/>
            <a:lstStyle/>
            <a:p>
              <a:endParaRPr lang="en-US"/>
            </a:p>
          </p:txBody>
        </p:sp>
        <p:sp>
          <p:nvSpPr>
            <p:cNvPr id="15"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grpFill/>
            <a:ln>
              <a:noFill/>
            </a:ln>
            <a:effectLst/>
            <a:extLst/>
          </p:spPr>
          <p:txBody>
            <a:bodyPr wrap="none" anchor="ctr"/>
            <a:lstStyle/>
            <a:p>
              <a:endParaRPr lang="en-US"/>
            </a:p>
          </p:txBody>
        </p:sp>
        <p:sp>
          <p:nvSpPr>
            <p:cNvPr id="16"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grpFill/>
            <a:ln>
              <a:noFill/>
            </a:ln>
            <a:effectLst/>
            <a:extLst/>
          </p:spPr>
          <p:txBody>
            <a:bodyPr wrap="none" anchor="ctr"/>
            <a:lstStyle/>
            <a:p>
              <a:endParaRPr lang="en-US"/>
            </a:p>
          </p:txBody>
        </p:sp>
        <p:sp>
          <p:nvSpPr>
            <p:cNvPr id="17"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grpFill/>
            <a:ln>
              <a:noFill/>
            </a:ln>
            <a:effectLst/>
            <a:extLst/>
          </p:spPr>
          <p:txBody>
            <a:bodyPr wrap="none" anchor="ctr"/>
            <a:lstStyle/>
            <a:p>
              <a:endParaRPr lang="en-US"/>
            </a:p>
          </p:txBody>
        </p:sp>
        <p:sp>
          <p:nvSpPr>
            <p:cNvPr id="18"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19"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grpFill/>
            <a:ln>
              <a:noFill/>
            </a:ln>
            <a:effectLst/>
            <a:extLst/>
          </p:spPr>
          <p:txBody>
            <a:bodyPr wrap="none" anchor="ctr"/>
            <a:lstStyle/>
            <a:p>
              <a:endParaRPr lang="en-US"/>
            </a:p>
          </p:txBody>
        </p:sp>
        <p:sp>
          <p:nvSpPr>
            <p:cNvPr id="20"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grpFill/>
            <a:ln>
              <a:noFill/>
            </a:ln>
            <a:effectLst/>
            <a:extLst/>
          </p:spPr>
          <p:txBody>
            <a:bodyPr wrap="none" anchor="ctr"/>
            <a:lstStyle/>
            <a:p>
              <a:endParaRPr lang="en-US"/>
            </a:p>
          </p:txBody>
        </p:sp>
        <p:sp>
          <p:nvSpPr>
            <p:cNvPr id="21"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grpFill/>
            <a:ln>
              <a:noFill/>
            </a:ln>
            <a:effectLst/>
            <a:extLst/>
          </p:spPr>
          <p:txBody>
            <a:bodyPr wrap="none" anchor="ctr"/>
            <a:lstStyle/>
            <a:p>
              <a:endParaRPr lang="en-US"/>
            </a:p>
          </p:txBody>
        </p:sp>
        <p:sp>
          <p:nvSpPr>
            <p:cNvPr id="22"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grpFill/>
            <a:ln>
              <a:noFill/>
            </a:ln>
            <a:effectLst/>
            <a:extLst/>
          </p:spPr>
          <p:txBody>
            <a:bodyPr wrap="none" anchor="ctr"/>
            <a:lstStyle/>
            <a:p>
              <a:endParaRPr lang="en-US"/>
            </a:p>
          </p:txBody>
        </p:sp>
        <p:sp>
          <p:nvSpPr>
            <p:cNvPr id="23"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grpFill/>
            <a:ln>
              <a:noFill/>
            </a:ln>
            <a:effectLst/>
            <a:extLst/>
          </p:spPr>
          <p:txBody>
            <a:bodyPr wrap="none" anchor="ctr"/>
            <a:lstStyle/>
            <a:p>
              <a:endParaRPr lang="en-US"/>
            </a:p>
          </p:txBody>
        </p:sp>
        <p:sp>
          <p:nvSpPr>
            <p:cNvPr id="24"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grpFill/>
            <a:ln>
              <a:noFill/>
            </a:ln>
            <a:effectLst/>
            <a:extLst/>
          </p:spPr>
          <p:txBody>
            <a:bodyPr wrap="none" anchor="ctr"/>
            <a:lstStyle/>
            <a:p>
              <a:endParaRPr lang="en-US"/>
            </a:p>
          </p:txBody>
        </p:sp>
        <p:sp>
          <p:nvSpPr>
            <p:cNvPr id="25"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grpFill/>
            <a:ln>
              <a:noFill/>
            </a:ln>
            <a:effectLst/>
            <a:extLst/>
          </p:spPr>
          <p:txBody>
            <a:bodyPr wrap="none" anchor="ctr"/>
            <a:lstStyle/>
            <a:p>
              <a:endParaRPr lang="en-US"/>
            </a:p>
          </p:txBody>
        </p:sp>
        <p:sp>
          <p:nvSpPr>
            <p:cNvPr id="26"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grpFill/>
            <a:ln>
              <a:noFill/>
            </a:ln>
            <a:effectLst/>
            <a:extLst/>
          </p:spPr>
          <p:txBody>
            <a:bodyPr wrap="none" anchor="ctr"/>
            <a:lstStyle/>
            <a:p>
              <a:endParaRPr lang="en-US"/>
            </a:p>
          </p:txBody>
        </p:sp>
        <p:sp>
          <p:nvSpPr>
            <p:cNvPr id="27"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grpFill/>
            <a:ln>
              <a:noFill/>
            </a:ln>
            <a:effectLst/>
            <a:extLst/>
          </p:spPr>
          <p:txBody>
            <a:bodyPr wrap="none" anchor="ctr"/>
            <a:lstStyle/>
            <a:p>
              <a:endParaRPr lang="en-US"/>
            </a:p>
          </p:txBody>
        </p:sp>
        <p:sp>
          <p:nvSpPr>
            <p:cNvPr id="28"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grpFill/>
            <a:ln>
              <a:noFill/>
            </a:ln>
            <a:effectLst/>
            <a:extLst/>
          </p:spPr>
          <p:txBody>
            <a:bodyPr wrap="none" anchor="ctr"/>
            <a:lstStyle/>
            <a:p>
              <a:endParaRPr lang="en-US"/>
            </a:p>
          </p:txBody>
        </p:sp>
        <p:sp>
          <p:nvSpPr>
            <p:cNvPr id="29"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grpFill/>
            <a:ln>
              <a:noFill/>
            </a:ln>
            <a:effectLst/>
            <a:extLst/>
          </p:spPr>
          <p:txBody>
            <a:bodyPr wrap="none" anchor="ctr"/>
            <a:lstStyle/>
            <a:p>
              <a:endParaRPr lang="en-US"/>
            </a:p>
          </p:txBody>
        </p:sp>
        <p:sp>
          <p:nvSpPr>
            <p:cNvPr id="30"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grpFill/>
            <a:ln>
              <a:noFill/>
            </a:ln>
            <a:effectLst/>
            <a:extLst/>
          </p:spPr>
          <p:txBody>
            <a:bodyPr wrap="none" anchor="ctr"/>
            <a:lstStyle/>
            <a:p>
              <a:endParaRPr lang="en-US"/>
            </a:p>
          </p:txBody>
        </p:sp>
        <p:sp>
          <p:nvSpPr>
            <p:cNvPr id="31"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grpFill/>
            <a:ln>
              <a:noFill/>
            </a:ln>
            <a:effectLst/>
            <a:extLst/>
          </p:spPr>
          <p:txBody>
            <a:bodyPr wrap="none" anchor="ctr"/>
            <a:lstStyle/>
            <a:p>
              <a:endParaRPr lang="en-US"/>
            </a:p>
          </p:txBody>
        </p:sp>
        <p:sp>
          <p:nvSpPr>
            <p:cNvPr id="32"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6079914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0"/>
          <p:cNvSpPr>
            <a:spLocks/>
          </p:cNvSpPr>
          <p:nvPr/>
        </p:nvSpPr>
        <p:spPr bwMode="auto">
          <a:xfrm>
            <a:off x="1191" y="0"/>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es-ES" sz="675" b="0" i="0" u="none" strike="noStrike" kern="0" cap="none" spc="0" normalizeH="0" baseline="0" noProof="0">
              <a:ln>
                <a:noFill/>
              </a:ln>
              <a:solidFill>
                <a:schemeClr val="bg1"/>
              </a:solidFill>
              <a:effectLst/>
              <a:uLnTx/>
              <a:uFillTx/>
              <a:cs typeface="Lato" charset="0"/>
            </a:endParaRPr>
          </a:p>
        </p:txBody>
      </p:sp>
      <p:sp>
        <p:nvSpPr>
          <p:cNvPr id="53" name="Rectangle 1"/>
          <p:cNvSpPr>
            <a:spLocks/>
          </p:cNvSpPr>
          <p:nvPr/>
        </p:nvSpPr>
        <p:spPr bwMode="auto">
          <a:xfrm>
            <a:off x="640848" y="444370"/>
            <a:ext cx="517019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lvl="0" defTabSz="914400"/>
            <a:r>
              <a:rPr lang="en-US" sz="1800" b="1" kern="0" spc="-1" dirty="0">
                <a:solidFill>
                  <a:schemeClr val="bg1"/>
                </a:solidFill>
                <a:uFill>
                  <a:solidFill>
                    <a:srgbClr val="FFFFFF"/>
                  </a:solidFill>
                </a:uFill>
                <a:latin typeface="Century Gothic" panose="020B0502020202020204" pitchFamily="34" charset="0"/>
                <a:ea typeface="Lato" charset="0"/>
                <a:cs typeface="Lato" charset="0"/>
              </a:rPr>
              <a:t>Tax Increment Financing (TIF): </a:t>
            </a:r>
            <a:r>
              <a:rPr lang="en-US" sz="1800" b="1" i="1" kern="0" spc="-1" dirty="0">
                <a:solidFill>
                  <a:schemeClr val="bg1"/>
                </a:solidFill>
                <a:uFill>
                  <a:solidFill>
                    <a:srgbClr val="FFFFFF"/>
                  </a:solidFill>
                </a:uFill>
                <a:latin typeface="Century Gothic" panose="020B0502020202020204" pitchFamily="34" charset="0"/>
                <a:ea typeface="Lato" charset="0"/>
                <a:cs typeface="Lato" charset="0"/>
              </a:rPr>
              <a:t>Lessons Learned</a:t>
            </a: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50" b="0" i="0" u="none" strike="noStrike" kern="0" cap="none" spc="150" normalizeH="0" baseline="0" noProof="0" dirty="0">
                <a:ln>
                  <a:noFill/>
                </a:ln>
                <a:solidFill>
                  <a:schemeClr val="bg1"/>
                </a:solidFill>
                <a:effectLst/>
                <a:uLnTx/>
                <a:uFillTx/>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6" b="0" i="0" u="none" strike="noStrike" kern="0" cap="none" spc="0" normalizeH="0" baseline="0" noProof="0">
              <a:ln>
                <a:noFill/>
              </a:ln>
              <a:solidFill>
                <a:schemeClr val="tx1"/>
              </a:solidFill>
              <a:effectLst/>
              <a:uLnTx/>
              <a:uFillTx/>
            </a:endParaRPr>
          </a:p>
        </p:txBody>
      </p:sp>
      <p:sp>
        <p:nvSpPr>
          <p:cNvPr id="85" name="Rectangle 84"/>
          <p:cNvSpPr/>
          <p:nvPr/>
        </p:nvSpPr>
        <p:spPr>
          <a:xfrm>
            <a:off x="4827645" y="1447236"/>
            <a:ext cx="3172722" cy="3232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6" b="0" i="0" u="none" strike="noStrike" kern="0" cap="none" spc="0" normalizeH="0" baseline="0" noProof="0">
              <a:ln>
                <a:noFill/>
              </a:ln>
              <a:solidFill>
                <a:sysClr val="windowText" lastClr="000000"/>
              </a:solidFill>
              <a:effectLst/>
              <a:uLnTx/>
              <a:uFillTx/>
            </a:endParaRPr>
          </a:p>
        </p:txBody>
      </p:sp>
      <p:sp>
        <p:nvSpPr>
          <p:cNvPr id="86" name="Rectangle 85"/>
          <p:cNvSpPr/>
          <p:nvPr/>
        </p:nvSpPr>
        <p:spPr>
          <a:xfrm>
            <a:off x="4827645" y="1447236"/>
            <a:ext cx="3172722" cy="419072"/>
          </a:xfrm>
          <a:prstGeom prst="rect">
            <a:avLst/>
          </a:prstGeom>
          <a:solidFill>
            <a:srgbClr val="FC7D0B"/>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Lato Regular"/>
                <a:cs typeface="Lato Regular"/>
              </a:rPr>
              <a:t>OPPORTUNITIES</a:t>
            </a:r>
            <a:endParaRPr kumimoji="0" lang="en-US" sz="506" b="0" i="0" u="none" strike="noStrike" kern="0" cap="none" spc="0" normalizeH="0" baseline="0" noProof="0" dirty="0">
              <a:ln>
                <a:noFill/>
              </a:ln>
              <a:solidFill>
                <a:schemeClr val="bg1"/>
              </a:solidFill>
              <a:effectLst/>
              <a:uLnTx/>
              <a:uFillTx/>
              <a:latin typeface="Lato Regular"/>
              <a:cs typeface="Lato Regular"/>
            </a:endParaRPr>
          </a:p>
        </p:txBody>
      </p:sp>
      <p:sp>
        <p:nvSpPr>
          <p:cNvPr id="119" name="Rectangle 118"/>
          <p:cNvSpPr/>
          <p:nvPr/>
        </p:nvSpPr>
        <p:spPr>
          <a:xfrm>
            <a:off x="1054906" y="1447234"/>
            <a:ext cx="3172722" cy="32329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6" b="0" i="0" u="none" strike="noStrike" kern="0" cap="none" spc="0" normalizeH="0" baseline="0" noProof="0">
              <a:ln>
                <a:noFill/>
              </a:ln>
              <a:solidFill>
                <a:sysClr val="windowText" lastClr="000000"/>
              </a:solidFill>
              <a:effectLst/>
              <a:uLnTx/>
              <a:uFillTx/>
            </a:endParaRPr>
          </a:p>
        </p:txBody>
      </p:sp>
      <p:sp>
        <p:nvSpPr>
          <p:cNvPr id="120" name="Rectangle 119"/>
          <p:cNvSpPr/>
          <p:nvPr/>
        </p:nvSpPr>
        <p:spPr>
          <a:xfrm>
            <a:off x="1054905" y="1447236"/>
            <a:ext cx="3172722" cy="419072"/>
          </a:xfrm>
          <a:prstGeom prst="rect">
            <a:avLst/>
          </a:prstGeom>
          <a:solidFill>
            <a:srgbClr val="57606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Lato Regular"/>
                <a:cs typeface="Lato Regular"/>
              </a:rPr>
              <a:t>CHALLENGES</a:t>
            </a:r>
          </a:p>
        </p:txBody>
      </p:sp>
      <p:sp>
        <p:nvSpPr>
          <p:cNvPr id="14" name="TextBox 13"/>
          <p:cNvSpPr txBox="1"/>
          <p:nvPr/>
        </p:nvSpPr>
        <p:spPr>
          <a:xfrm>
            <a:off x="1271683" y="1897859"/>
            <a:ext cx="2856969" cy="2782365"/>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50" kern="0" dirty="0">
                <a:solidFill>
                  <a:sysClr val="windowText" lastClr="000000"/>
                </a:solidFill>
                <a:latin typeface="Lato" charset="0"/>
                <a:ea typeface="Lato" charset="0"/>
                <a:cs typeface="Lato" charset="0"/>
              </a:rPr>
              <a:t>Not all cities, not at all times: it requires a robust real estate market</a:t>
            </a:r>
          </a:p>
          <a:p>
            <a:pPr marL="171450" lvl="1" indent="-171450" defTabSz="566738">
              <a:lnSpc>
                <a:spcPct val="110000"/>
              </a:lnSpc>
              <a:spcBef>
                <a:spcPts val="600"/>
              </a:spcBef>
              <a:buFont typeface="Wingdings" charset="2"/>
              <a:buChar char="§"/>
            </a:pPr>
            <a:r>
              <a:rPr lang="en-US" sz="1050" kern="0" dirty="0">
                <a:solidFill>
                  <a:sysClr val="windowText" lastClr="000000"/>
                </a:solidFill>
                <a:latin typeface="Lato" charset="0"/>
                <a:ea typeface="Lato" charset="0"/>
                <a:cs typeface="Lato" charset="0"/>
              </a:rPr>
              <a:t>Requires a strong cadastre and tax collection system</a:t>
            </a:r>
          </a:p>
          <a:p>
            <a:pPr marL="171450" lvl="1" indent="-171450" defTabSz="566738">
              <a:lnSpc>
                <a:spcPct val="110000"/>
              </a:lnSpc>
              <a:spcBef>
                <a:spcPts val="600"/>
              </a:spcBef>
              <a:buFont typeface="Wingdings" charset="2"/>
              <a:buChar char="§"/>
            </a:pPr>
            <a:r>
              <a:rPr lang="en-US" sz="1050" kern="0" dirty="0">
                <a:solidFill>
                  <a:sysClr val="windowText" lastClr="000000"/>
                </a:solidFill>
                <a:latin typeface="Lato" charset="0"/>
                <a:ea typeface="Lato" charset="0"/>
                <a:cs typeface="Lato" charset="0"/>
              </a:rPr>
              <a:t>It absorbs and restricts the use of future revenues (the delta generated by development)</a:t>
            </a:r>
          </a:p>
          <a:p>
            <a:pPr marL="171450" lvl="1" indent="-171450" defTabSz="566738">
              <a:lnSpc>
                <a:spcPct val="110000"/>
              </a:lnSpc>
              <a:spcBef>
                <a:spcPts val="600"/>
              </a:spcBef>
              <a:buFont typeface="Wingdings" charset="2"/>
              <a:buChar char="§"/>
            </a:pPr>
            <a:r>
              <a:rPr lang="en-US" sz="1050" kern="0" dirty="0">
                <a:solidFill>
                  <a:sysClr val="windowText" lastClr="000000"/>
                </a:solidFill>
                <a:latin typeface="Lato" charset="0"/>
                <a:ea typeface="Lato" charset="0"/>
                <a:cs typeface="Lato" charset="0"/>
              </a:rPr>
              <a:t>It is vulnerable to national and local economic crises, which creates repayment risks</a:t>
            </a:r>
          </a:p>
          <a:p>
            <a:pPr marL="171360" lvl="1" indent="-171000">
              <a:lnSpc>
                <a:spcPct val="110000"/>
              </a:lnSpc>
              <a:spcBef>
                <a:spcPts val="601"/>
              </a:spcBef>
              <a:buClr>
                <a:srgbClr val="000000"/>
              </a:buClr>
              <a:buFont typeface="Wingdings" charset="2"/>
              <a:buChar char=""/>
            </a:pPr>
            <a:r>
              <a:rPr lang="en-US" sz="1050" spc="-1" dirty="0">
                <a:solidFill>
                  <a:srgbClr val="000000"/>
                </a:solidFill>
                <a:uFill>
                  <a:solidFill>
                    <a:srgbClr val="FFFFFF"/>
                  </a:solidFill>
                </a:uFill>
                <a:latin typeface="Lato"/>
                <a:ea typeface="Lato"/>
              </a:rPr>
              <a:t>It requires a strong commitment of the city beyond political cycles to ensue continuity of economic development and TIF legislation between administrations </a:t>
            </a:r>
            <a:endParaRPr lang="en-US" sz="1050" spc="-1" dirty="0">
              <a:solidFill>
                <a:srgbClr val="000000"/>
              </a:solidFill>
              <a:uFill>
                <a:solidFill>
                  <a:srgbClr val="FFFFFF"/>
                </a:solidFill>
              </a:uFill>
              <a:latin typeface="Arial"/>
            </a:endParaRPr>
          </a:p>
        </p:txBody>
      </p:sp>
      <p:sp>
        <p:nvSpPr>
          <p:cNvPr id="15" name="TextBox 14"/>
          <p:cNvSpPr txBox="1"/>
          <p:nvPr/>
        </p:nvSpPr>
        <p:spPr>
          <a:xfrm>
            <a:off x="5056583" y="1897859"/>
            <a:ext cx="2856969" cy="2692660"/>
          </a:xfrm>
          <a:prstGeom prst="rect">
            <a:avLst/>
          </a:prstGeom>
          <a:noFill/>
        </p:spPr>
        <p:txBody>
          <a:bodyPr wrap="square" lIns="0" tIns="0" rIns="0" bIns="0" rtlCol="0">
            <a:spAutoFit/>
          </a:bodyPr>
          <a:lstStyle/>
          <a:p>
            <a:pPr marL="171450" lvl="1" indent="-171450" defTabSz="566738">
              <a:lnSpc>
                <a:spcPct val="110000"/>
              </a:lnSpc>
              <a:spcBef>
                <a:spcPts val="600"/>
              </a:spcBef>
              <a:buFont typeface="Wingdings" charset="2"/>
              <a:buChar char="§"/>
            </a:pPr>
            <a:r>
              <a:rPr lang="en-US" sz="1050" kern="0" dirty="0">
                <a:solidFill>
                  <a:sysClr val="windowText" lastClr="000000"/>
                </a:solidFill>
                <a:latin typeface="Lato" charset="0"/>
                <a:ea typeface="Lato" charset="0"/>
                <a:cs typeface="Lato" charset="0"/>
              </a:rPr>
              <a:t>It complements the traditional financing instruments</a:t>
            </a:r>
          </a:p>
          <a:p>
            <a:pPr marL="171450" lvl="1" indent="-171450" defTabSz="566738">
              <a:lnSpc>
                <a:spcPct val="110000"/>
              </a:lnSpc>
              <a:spcBef>
                <a:spcPts val="600"/>
              </a:spcBef>
              <a:buFont typeface="Wingdings" charset="2"/>
              <a:buChar char="§"/>
            </a:pPr>
            <a:r>
              <a:rPr lang="en-US" sz="1050" kern="0" dirty="0">
                <a:solidFill>
                  <a:sysClr val="windowText" lastClr="000000"/>
                </a:solidFill>
                <a:latin typeface="Lato" charset="0"/>
                <a:ea typeface="Lato" charset="0"/>
                <a:cs typeface="Lato" charset="0"/>
              </a:rPr>
              <a:t>If properly structured, TIF debt does not affect the balance of the city</a:t>
            </a:r>
          </a:p>
          <a:p>
            <a:pPr marL="171450" lvl="1" indent="-171450" defTabSz="566738">
              <a:lnSpc>
                <a:spcPct val="110000"/>
              </a:lnSpc>
              <a:spcBef>
                <a:spcPts val="600"/>
              </a:spcBef>
              <a:buFont typeface="Wingdings" charset="2"/>
              <a:buChar char="§"/>
            </a:pPr>
            <a:r>
              <a:rPr lang="en-US" sz="1050" kern="0" dirty="0">
                <a:solidFill>
                  <a:sysClr val="windowText" lastClr="000000"/>
                </a:solidFill>
                <a:latin typeface="Lato" charset="0"/>
                <a:ea typeface="Lato" charset="0"/>
                <a:cs typeface="Lato" charset="0"/>
              </a:rPr>
              <a:t>Maximizes private investment since it uses financial structuring</a:t>
            </a:r>
          </a:p>
          <a:p>
            <a:pPr marL="171450" lvl="1" indent="-171450" defTabSz="566738">
              <a:lnSpc>
                <a:spcPct val="110000"/>
              </a:lnSpc>
              <a:spcBef>
                <a:spcPts val="600"/>
              </a:spcBef>
              <a:buFont typeface="Wingdings" charset="2"/>
              <a:buChar char="§"/>
            </a:pPr>
            <a:r>
              <a:rPr lang="en-US" sz="1050" kern="0" dirty="0">
                <a:solidFill>
                  <a:sysClr val="windowText" lastClr="000000"/>
                </a:solidFill>
                <a:latin typeface="Lato" charset="0"/>
                <a:ea typeface="Lato" charset="0"/>
                <a:cs typeface="Lato" charset="0"/>
              </a:rPr>
              <a:t>TIF allows for greater private economic investment without requiring infrastructure investment by the city official books</a:t>
            </a:r>
          </a:p>
          <a:p>
            <a:pPr marL="171450" lvl="1" indent="-171450" defTabSz="566738">
              <a:lnSpc>
                <a:spcPct val="110000"/>
              </a:lnSpc>
              <a:spcBef>
                <a:spcPts val="600"/>
              </a:spcBef>
              <a:buFont typeface="Wingdings" charset="2"/>
              <a:buChar char="§"/>
            </a:pPr>
            <a:r>
              <a:rPr lang="en-US" sz="1050" kern="0" dirty="0">
                <a:solidFill>
                  <a:sysClr val="windowText" lastClr="000000"/>
                </a:solidFill>
                <a:latin typeface="Lato" charset="0"/>
                <a:ea typeface="Lato" charset="0"/>
                <a:cs typeface="Lato" charset="0"/>
              </a:rPr>
              <a:t>Strengthens municipal management as it requires high coordination between entities</a:t>
            </a:r>
          </a:p>
          <a:p>
            <a:pPr marL="171450" lvl="1" indent="-171450" defTabSz="566738">
              <a:lnSpc>
                <a:spcPct val="110000"/>
              </a:lnSpc>
              <a:spcBef>
                <a:spcPts val="600"/>
              </a:spcBef>
              <a:buFont typeface="Wingdings" charset="2"/>
              <a:buChar char="§"/>
            </a:pPr>
            <a:r>
              <a:rPr lang="en-US" sz="1050" kern="0" dirty="0">
                <a:solidFill>
                  <a:sysClr val="windowText" lastClr="000000"/>
                </a:solidFill>
                <a:latin typeface="Lato" charset="0"/>
                <a:ea typeface="Lato" charset="0"/>
                <a:cs typeface="Lato" charset="0"/>
              </a:rPr>
              <a:t>Promotes the depth of capital markets in municipal financing</a:t>
            </a:r>
            <a:endParaRPr kumimoji="0" lang="en-US" sz="1050" b="0" i="0" u="none" strike="noStrike" kern="0" cap="none" spc="0" normalizeH="0" baseline="0" noProof="0" dirty="0">
              <a:ln>
                <a:noFill/>
              </a:ln>
              <a:solidFill>
                <a:sysClr val="windowText" lastClr="000000"/>
              </a:solidFill>
              <a:effectLst/>
              <a:uLnTx/>
              <a:uFillTx/>
              <a:latin typeface="Lato" charset="0"/>
              <a:ea typeface="Lato" charset="0"/>
              <a:cs typeface="Lato" charset="0"/>
            </a:endParaRPr>
          </a:p>
        </p:txBody>
      </p:sp>
    </p:spTree>
    <p:extLst>
      <p:ext uri="{BB962C8B-B14F-4D97-AF65-F5344CB8AC3E}">
        <p14:creationId xmlns:p14="http://schemas.microsoft.com/office/powerpoint/2010/main" val="16767974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30"/>
          <p:cNvSpPr>
            <a:spLocks/>
          </p:cNvSpPr>
          <p:nvPr/>
        </p:nvSpPr>
        <p:spPr bwMode="auto">
          <a:xfrm>
            <a:off x="1191" y="0"/>
            <a:ext cx="9141619"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es-ES" sz="675" b="0" i="0" u="none" strike="noStrike" kern="0" cap="none" spc="0" normalizeH="0" baseline="0" noProof="0">
              <a:ln>
                <a:noFill/>
              </a:ln>
              <a:solidFill>
                <a:schemeClr val="bg1"/>
              </a:solidFill>
              <a:effectLst/>
              <a:uLnTx/>
              <a:uFillTx/>
              <a:cs typeface="Lato" charset="0"/>
            </a:endParaRPr>
          </a:p>
        </p:txBody>
      </p:sp>
      <p:sp>
        <p:nvSpPr>
          <p:cNvPr id="53" name="Rectangle 1"/>
          <p:cNvSpPr>
            <a:spLocks/>
          </p:cNvSpPr>
          <p:nvPr/>
        </p:nvSpPr>
        <p:spPr bwMode="auto">
          <a:xfrm>
            <a:off x="640848" y="444370"/>
            <a:ext cx="5205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lvl="0" defTabSz="914400"/>
            <a:r>
              <a:rPr lang="en-US" sz="1800" b="1" kern="0" spc="-1" dirty="0">
                <a:solidFill>
                  <a:schemeClr val="bg1"/>
                </a:solidFill>
                <a:uFill>
                  <a:solidFill>
                    <a:srgbClr val="FFFFFF"/>
                  </a:solidFill>
                </a:uFill>
                <a:latin typeface="Century Gothic" panose="020B0502020202020204" pitchFamily="34" charset="0"/>
                <a:ea typeface="Lato" charset="0"/>
                <a:cs typeface="Lato" charset="0"/>
              </a:rPr>
              <a:t>Tax Increment Financing (TIF): </a:t>
            </a:r>
            <a:r>
              <a:rPr kumimoji="0" lang="en-US" sz="1800" b="1" i="1" u="none" strike="noStrike" kern="0" cap="none" spc="-1" normalizeH="0" baseline="0" noProof="0" dirty="0">
                <a:ln>
                  <a:noFill/>
                </a:ln>
                <a:solidFill>
                  <a:schemeClr val="bg1"/>
                </a:solidFill>
                <a:effectLst/>
                <a:uLnTx/>
                <a:uFill>
                  <a:solidFill>
                    <a:srgbClr val="FFFFFF"/>
                  </a:solidFill>
                </a:uFill>
                <a:latin typeface="Century Gothic" panose="020B0502020202020204" pitchFamily="34" charset="0"/>
                <a:ea typeface="Lato" charset="0"/>
                <a:cs typeface="Lato" charset="0"/>
              </a:rPr>
              <a:t>Sampled Project</a:t>
            </a:r>
            <a:endParaRPr kumimoji="0" lang="x-none" sz="1800" b="1" i="1" u="none" strike="noStrike" kern="0" cap="none" spc="-1" normalizeH="0" baseline="0" noProof="0" dirty="0">
              <a:ln>
                <a:noFill/>
              </a:ln>
              <a:solidFill>
                <a:schemeClr val="bg1"/>
              </a:solidFill>
              <a:effectLst/>
              <a:uLnTx/>
              <a:uFill>
                <a:solidFill>
                  <a:srgbClr val="FFFFFF"/>
                </a:solidFill>
              </a:uFill>
              <a:latin typeface="Century Gothic" panose="020B0502020202020204" pitchFamily="34" charset="0"/>
              <a:ea typeface="Lato" charset="0"/>
              <a:cs typeface="Lato" charset="0"/>
            </a:endParaRPr>
          </a:p>
        </p:txBody>
      </p:sp>
      <p:sp>
        <p:nvSpPr>
          <p:cNvPr id="54"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50" b="0" i="0" u="none" strike="noStrike" kern="0" cap="none" spc="150" normalizeH="0" baseline="0" noProof="0" dirty="0">
                <a:ln>
                  <a:noFill/>
                </a:ln>
                <a:solidFill>
                  <a:schemeClr val="bg1"/>
                </a:solidFill>
                <a:effectLst/>
                <a:uLnTx/>
                <a:uFillTx/>
                <a:latin typeface="Lato Regular"/>
                <a:ea typeface="ＭＳ Ｐゴシック" charset="0"/>
                <a:cs typeface="Lato Regular"/>
                <a:sym typeface="Montserrat-Regular" charset="0"/>
              </a:rPr>
              <a:t>INVESTMENT IN INFRASTRUCTURE</a:t>
            </a:r>
          </a:p>
        </p:txBody>
      </p:sp>
      <p:sp>
        <p:nvSpPr>
          <p:cNvPr id="55" name="Rectangle 54"/>
          <p:cNvSpPr/>
          <p:nvPr/>
        </p:nvSpPr>
        <p:spPr>
          <a:xfrm>
            <a:off x="656035" y="826856"/>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6" b="0" i="0" u="none" strike="noStrike" kern="0" cap="none" spc="0" normalizeH="0" baseline="0" noProof="0">
              <a:ln>
                <a:noFill/>
              </a:ln>
              <a:solidFill>
                <a:schemeClr val="tx1"/>
              </a:solidFill>
              <a:effectLst/>
              <a:uLnTx/>
              <a:uFillTx/>
            </a:endParaRPr>
          </a:p>
        </p:txBody>
      </p:sp>
      <p:sp>
        <p:nvSpPr>
          <p:cNvPr id="24" name="Прямая соединительная линия 3"/>
          <p:cNvSpPr/>
          <p:nvPr/>
        </p:nvSpPr>
        <p:spPr>
          <a:xfrm>
            <a:off x="489490" y="1612279"/>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dirty="0"/>
          </a:p>
        </p:txBody>
      </p:sp>
      <p:sp>
        <p:nvSpPr>
          <p:cNvPr id="41" name="Полилиния 4"/>
          <p:cNvSpPr/>
          <p:nvPr/>
        </p:nvSpPr>
        <p:spPr>
          <a:xfrm>
            <a:off x="489489" y="1612278"/>
            <a:ext cx="1663242" cy="1596407"/>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marL="0" marR="0" lvl="0" indent="0" defTabSz="1033463" eaLnBrk="1" fontAlgn="auto" latinLnBrk="0" hangingPunct="1">
              <a:lnSpc>
                <a:spcPct val="90000"/>
              </a:lnSpc>
              <a:spcBef>
                <a:spcPct val="0"/>
              </a:spcBef>
              <a:spcAft>
                <a:spcPct val="3500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a:cs typeface="Calibri"/>
              </a:rPr>
              <a:t>Project Description</a:t>
            </a:r>
            <a:endParaRPr kumimoji="0" lang="en-US" sz="15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6" name="Прямая соединительная линия 9"/>
          <p:cNvSpPr/>
          <p:nvPr/>
        </p:nvSpPr>
        <p:spPr>
          <a:xfrm>
            <a:off x="470479" y="3644830"/>
            <a:ext cx="8316211" cy="0"/>
          </a:xfrm>
          <a:prstGeom prst="line">
            <a:avLst/>
          </a:prstGeom>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Полилиния 10"/>
          <p:cNvSpPr/>
          <p:nvPr/>
        </p:nvSpPr>
        <p:spPr>
          <a:xfrm>
            <a:off x="519571" y="3587603"/>
            <a:ext cx="1663242" cy="611901"/>
          </a:xfrm>
          <a:custGeom>
            <a:avLst/>
            <a:gdLst>
              <a:gd name="connsiteX0" fmla="*/ 0 w 2217656"/>
              <a:gd name="connsiteY0" fmla="*/ 0 h 2128542"/>
              <a:gd name="connsiteX1" fmla="*/ 2217656 w 2217656"/>
              <a:gd name="connsiteY1" fmla="*/ 0 h 2128542"/>
              <a:gd name="connsiteX2" fmla="*/ 2217656 w 2217656"/>
              <a:gd name="connsiteY2" fmla="*/ 2128542 h 2128542"/>
              <a:gd name="connsiteX3" fmla="*/ 0 w 2217656"/>
              <a:gd name="connsiteY3" fmla="*/ 2128542 h 2128542"/>
              <a:gd name="connsiteX4" fmla="*/ 0 w 2217656"/>
              <a:gd name="connsiteY4" fmla="*/ 0 h 212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656" h="2128542">
                <a:moveTo>
                  <a:pt x="0" y="0"/>
                </a:moveTo>
                <a:lnTo>
                  <a:pt x="2217656" y="0"/>
                </a:lnTo>
                <a:lnTo>
                  <a:pt x="2217656" y="2128542"/>
                </a:lnTo>
                <a:lnTo>
                  <a:pt x="0" y="2128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583" tIns="88583" rIns="88583" bIns="88583" numCol="1" spcCol="1270" anchor="t" anchorCtr="0">
            <a:noAutofit/>
          </a:bodyPr>
          <a:lstStyle/>
          <a:p>
            <a:pPr marL="0" marR="0" lvl="0" indent="0" defTabSz="1033463" eaLnBrk="1" fontAlgn="auto" latinLnBrk="0" hangingPunct="1">
              <a:lnSpc>
                <a:spcPct val="90000"/>
              </a:lnSpc>
              <a:spcBef>
                <a:spcPct val="0"/>
              </a:spcBef>
              <a:spcAft>
                <a:spcPct val="35000"/>
              </a:spcAft>
              <a:buClrTx/>
              <a:buSzTx/>
              <a:buFontTx/>
              <a:buNone/>
              <a:tabLst/>
              <a:defRPr/>
            </a:pPr>
            <a:r>
              <a:rPr kumimoji="0" lang="en-US" sz="1500" b="1" i="0" u="none" strike="noStrike" kern="0" cap="none" spc="0" normalizeH="0" baseline="0" noProof="0" dirty="0">
                <a:ln>
                  <a:noFill/>
                </a:ln>
                <a:solidFill>
                  <a:sysClr val="windowText" lastClr="000000"/>
                </a:solidFill>
                <a:effectLst/>
                <a:uLnTx/>
                <a:uFillTx/>
                <a:latin typeface="Calibri"/>
                <a:cs typeface="Calibri"/>
              </a:rPr>
              <a:t>Value Capture Component</a:t>
            </a:r>
            <a:endParaRPr kumimoji="0" lang="en-US" sz="1500" b="0" i="0" u="none" strike="noStrike" kern="0" cap="none" spc="0" normalizeH="0" baseline="0" noProof="0" dirty="0">
              <a:ln>
                <a:noFill/>
              </a:ln>
              <a:solidFill>
                <a:sysClr val="windowText" lastClr="000000"/>
              </a:solidFill>
              <a:effectLst/>
              <a:uLnTx/>
              <a:uFillTx/>
              <a:latin typeface="Calibri"/>
              <a:cs typeface="Calibri"/>
            </a:endParaRPr>
          </a:p>
        </p:txBody>
      </p:sp>
      <p:sp>
        <p:nvSpPr>
          <p:cNvPr id="50" name="Прямоугольник 13"/>
          <p:cNvSpPr/>
          <p:nvPr/>
        </p:nvSpPr>
        <p:spPr>
          <a:xfrm>
            <a:off x="436527" y="1184635"/>
            <a:ext cx="8357555" cy="369332"/>
          </a:xfrm>
          <a:prstGeom prst="rect">
            <a:avLst/>
          </a:prstGeom>
          <a:solidFill>
            <a:schemeClr val="accent3"/>
          </a:solidFill>
        </p:spPr>
        <p:txBody>
          <a:bodyPr wrap="square">
            <a:spAutoFit/>
          </a:bodyPr>
          <a:lstStyle/>
          <a:p>
            <a:pPr lvl="0" defTabSz="342900">
              <a:defRPr/>
            </a:pPr>
            <a:r>
              <a:rPr lang="en-US" sz="1800" b="1" kern="0" dirty="0">
                <a:solidFill>
                  <a:schemeClr val="bg1"/>
                </a:solidFill>
                <a:cs typeface="Calibri"/>
              </a:rPr>
              <a:t>Creating the first TIF in Latin America in Medellin, Colombia</a:t>
            </a:r>
          </a:p>
        </p:txBody>
      </p:sp>
      <p:sp>
        <p:nvSpPr>
          <p:cNvPr id="25" name="Полилиния 5"/>
          <p:cNvSpPr/>
          <p:nvPr/>
        </p:nvSpPr>
        <p:spPr>
          <a:xfrm>
            <a:off x="2245184" y="1611078"/>
            <a:ext cx="6766614"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lvl="0" defTabSz="914400">
              <a:defRPr/>
            </a:pPr>
            <a:r>
              <a:rPr lang="en-US" sz="1050" kern="0" dirty="0">
                <a:solidFill>
                  <a:sysClr val="windowText" lastClr="000000"/>
                </a:solidFill>
                <a:cs typeface="Calibri"/>
              </a:rPr>
              <a:t>Since 2011 the World Bank has provided technical advice to the Government of Colombia to support cities to structure &amp; take to market innovative land-based financial instruments that would leverage private finance for urban infrastructure. </a:t>
            </a:r>
            <a:endParaRPr kumimoji="0" lang="en-US" sz="1050" b="0" i="0" u="none" strike="noStrike" kern="0" cap="none" spc="0" normalizeH="0" baseline="0" noProof="0" dirty="0">
              <a:ln>
                <a:noFill/>
              </a:ln>
              <a:solidFill>
                <a:sysClr val="windowText" lastClr="000000"/>
              </a:solidFill>
              <a:effectLst/>
              <a:uLnTx/>
              <a:uFillTx/>
              <a:latin typeface="Calibri"/>
              <a:cs typeface="Calibri"/>
            </a:endParaRPr>
          </a:p>
        </p:txBody>
      </p:sp>
      <p:sp>
        <p:nvSpPr>
          <p:cNvPr id="26" name="Прямая соединительная линия 6"/>
          <p:cNvSpPr/>
          <p:nvPr/>
        </p:nvSpPr>
        <p:spPr>
          <a:xfrm>
            <a:off x="2120441" y="2009490"/>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27" name="Полилиния 7"/>
          <p:cNvSpPr/>
          <p:nvPr/>
        </p:nvSpPr>
        <p:spPr>
          <a:xfrm>
            <a:off x="2245184" y="2036588"/>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lvl="0" defTabSz="433388">
              <a:lnSpc>
                <a:spcPct val="90000"/>
              </a:lnSpc>
              <a:spcBef>
                <a:spcPct val="0"/>
              </a:spcBef>
              <a:spcAft>
                <a:spcPct val="35000"/>
              </a:spcAft>
              <a:defRPr/>
            </a:pPr>
            <a:r>
              <a:rPr lang="en-US" sz="1050" kern="0" dirty="0">
                <a:solidFill>
                  <a:sysClr val="windowText" lastClr="000000"/>
                </a:solidFill>
                <a:cs typeface="Calibri"/>
              </a:rPr>
              <a:t>The initiative thus far has focused on ascertaining the legal and financial feasibility of implementing a TIF operation of a major urban renovation project in Medellin called the Innovation District</a:t>
            </a:r>
            <a:endParaRPr kumimoji="0" lang="en-US" sz="1050" b="0" i="0" u="none" strike="noStrike" kern="0" cap="none" spc="0" normalizeH="0" baseline="0" noProof="0" dirty="0">
              <a:ln>
                <a:noFill/>
              </a:ln>
              <a:solidFill>
                <a:sysClr val="windowText" lastClr="000000"/>
              </a:solidFill>
              <a:effectLst/>
              <a:uLnTx/>
              <a:uFillTx/>
              <a:latin typeface="Calibri"/>
              <a:cs typeface="Calibri"/>
            </a:endParaRPr>
          </a:p>
        </p:txBody>
      </p:sp>
      <p:sp>
        <p:nvSpPr>
          <p:cNvPr id="28" name="Прямая соединительная линия 8"/>
          <p:cNvSpPr/>
          <p:nvPr/>
        </p:nvSpPr>
        <p:spPr>
          <a:xfrm>
            <a:off x="2120441" y="2415506"/>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29" name="Полилиния 11"/>
          <p:cNvSpPr/>
          <p:nvPr/>
        </p:nvSpPr>
        <p:spPr>
          <a:xfrm>
            <a:off x="2245184" y="3667145"/>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lvl="0" defTabSz="914400">
              <a:defRPr/>
            </a:pPr>
            <a:r>
              <a:rPr lang="en-US" sz="1050" kern="0" dirty="0">
                <a:solidFill>
                  <a:sysClr val="windowText" lastClr="000000"/>
                </a:solidFill>
                <a:cs typeface="Calibri"/>
              </a:rPr>
              <a:t>Preliminary results showed that the Innovation District would potentially benefit from use of TIF to fund catalytic public infrastructure</a:t>
            </a:r>
            <a:endParaRPr kumimoji="0" lang="en-US" sz="1050" b="0" i="0" u="none" strike="noStrike" kern="0" cap="none" spc="0" normalizeH="0" baseline="0" noProof="0" dirty="0">
              <a:ln>
                <a:noFill/>
              </a:ln>
              <a:solidFill>
                <a:sysClr val="windowText" lastClr="000000"/>
              </a:solidFill>
              <a:effectLst/>
              <a:uLnTx/>
              <a:uFillTx/>
              <a:latin typeface="Calibri"/>
              <a:cs typeface="Calibri"/>
            </a:endParaRPr>
          </a:p>
        </p:txBody>
      </p:sp>
      <p:sp>
        <p:nvSpPr>
          <p:cNvPr id="30" name="Прямая соединительная линия 12"/>
          <p:cNvSpPr/>
          <p:nvPr/>
        </p:nvSpPr>
        <p:spPr>
          <a:xfrm>
            <a:off x="2120441" y="4145878"/>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31" name="Полилиния 14"/>
          <p:cNvSpPr/>
          <p:nvPr/>
        </p:nvSpPr>
        <p:spPr>
          <a:xfrm>
            <a:off x="2251379" y="2546234"/>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marL="0" marR="0" lvl="0" indent="0" defTabSz="433388" eaLnBrk="1" fontAlgn="auto" latinLnBrk="0" hangingPunct="1">
              <a:lnSpc>
                <a:spcPct val="90000"/>
              </a:lnSpc>
              <a:spcBef>
                <a:spcPct val="0"/>
              </a:spcBef>
              <a:spcAft>
                <a:spcPct val="35000"/>
              </a:spcAft>
              <a:buClrTx/>
              <a:buSzTx/>
              <a:buFontTx/>
              <a:buNone/>
              <a:tabLst/>
              <a:defRPr/>
            </a:pPr>
            <a:endParaRPr kumimoji="0" lang="en-US" sz="1050" b="0" i="0" u="none" strike="noStrike" kern="0" cap="none" spc="0" normalizeH="0" baseline="0" noProof="0" dirty="0">
              <a:ln>
                <a:noFill/>
              </a:ln>
              <a:solidFill>
                <a:sysClr val="windowText" lastClr="000000"/>
              </a:solidFill>
              <a:effectLst/>
              <a:uLnTx/>
              <a:uFillTx/>
              <a:latin typeface="Calibri"/>
              <a:cs typeface="Calibri"/>
            </a:endParaRPr>
          </a:p>
        </p:txBody>
      </p:sp>
      <p:sp>
        <p:nvSpPr>
          <p:cNvPr id="32" name="Полилиния 16"/>
          <p:cNvSpPr/>
          <p:nvPr/>
        </p:nvSpPr>
        <p:spPr>
          <a:xfrm>
            <a:off x="2258465" y="2463319"/>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lvl="0" defTabSz="914400">
              <a:defRPr/>
            </a:pPr>
            <a:r>
              <a:rPr lang="en-US" sz="1050" kern="0" dirty="0">
                <a:solidFill>
                  <a:sysClr val="windowText" lastClr="000000"/>
                </a:solidFill>
                <a:cs typeface="Calibri"/>
              </a:rPr>
              <a:t>The proposed urban development plan includes redevelopment of 184 hectares comprising four neighborhoods in downtown Medellin, targeting to develop 1.6m m2 over a 12 year period, including 60,000 m2 of social housing</a:t>
            </a:r>
            <a:endParaRPr kumimoji="0" lang="en-US" sz="1050" b="0" i="0" u="none" strike="noStrike" kern="0" cap="none" spc="0" normalizeH="0" baseline="0" noProof="0" dirty="0">
              <a:ln>
                <a:noFill/>
              </a:ln>
              <a:solidFill>
                <a:sysClr val="windowText" lastClr="000000"/>
              </a:solidFill>
              <a:effectLst/>
              <a:uLnTx/>
              <a:uFillTx/>
              <a:latin typeface="Calibri"/>
              <a:cs typeface="Calibri"/>
            </a:endParaRPr>
          </a:p>
        </p:txBody>
      </p:sp>
      <p:sp>
        <p:nvSpPr>
          <p:cNvPr id="33" name="Полилиния 18"/>
          <p:cNvSpPr/>
          <p:nvPr/>
        </p:nvSpPr>
        <p:spPr>
          <a:xfrm>
            <a:off x="2230325" y="2931633"/>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lvl="0" defTabSz="433388">
              <a:lnSpc>
                <a:spcPct val="90000"/>
              </a:lnSpc>
              <a:spcBef>
                <a:spcPct val="0"/>
              </a:spcBef>
              <a:spcAft>
                <a:spcPct val="35000"/>
              </a:spcAft>
              <a:defRPr/>
            </a:pPr>
            <a:r>
              <a:rPr lang="en-US" sz="1050" kern="0" dirty="0">
                <a:solidFill>
                  <a:sysClr val="windowText" lastClr="000000"/>
                </a:solidFill>
                <a:cs typeface="Calibri"/>
              </a:rPr>
              <a:t>Legal feasibility analysis showed that Colombian legislation indirectly limits the use of incremental revenues by restricting local administrations to securitize future revenues beyond their government periods (four years). With the support of the Bank, the City of Medellin is currently in the process of developing the overall regulatory framework to legally enable the use of TIF at the city level </a:t>
            </a:r>
            <a:endParaRPr kumimoji="0" lang="en-US" sz="1050" b="0" i="0" u="none" strike="noStrike" kern="0" cap="none" spc="0" normalizeH="0" baseline="0" noProof="0" dirty="0">
              <a:ln>
                <a:noFill/>
              </a:ln>
              <a:solidFill>
                <a:sysClr val="windowText" lastClr="000000"/>
              </a:solidFill>
              <a:effectLst/>
              <a:uLnTx/>
              <a:uFillTx/>
              <a:latin typeface="Calibri"/>
              <a:cs typeface="Calibri"/>
            </a:endParaRPr>
          </a:p>
        </p:txBody>
      </p:sp>
      <p:sp>
        <p:nvSpPr>
          <p:cNvPr id="34" name="Прямая соединительная линия 19"/>
          <p:cNvSpPr/>
          <p:nvPr/>
        </p:nvSpPr>
        <p:spPr>
          <a:xfrm>
            <a:off x="2105581" y="2896094"/>
            <a:ext cx="665296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35" name="Полилиния 11"/>
          <p:cNvSpPr/>
          <p:nvPr/>
        </p:nvSpPr>
        <p:spPr>
          <a:xfrm>
            <a:off x="2230324" y="4231032"/>
            <a:ext cx="6528225" cy="498877"/>
          </a:xfrm>
          <a:custGeom>
            <a:avLst/>
            <a:gdLst>
              <a:gd name="connsiteX0" fmla="*/ 0 w 8704300"/>
              <a:gd name="connsiteY0" fmla="*/ 0 h 665169"/>
              <a:gd name="connsiteX1" fmla="*/ 8704300 w 8704300"/>
              <a:gd name="connsiteY1" fmla="*/ 0 h 665169"/>
              <a:gd name="connsiteX2" fmla="*/ 8704300 w 8704300"/>
              <a:gd name="connsiteY2" fmla="*/ 665169 h 665169"/>
              <a:gd name="connsiteX3" fmla="*/ 0 w 8704300"/>
              <a:gd name="connsiteY3" fmla="*/ 665169 h 665169"/>
              <a:gd name="connsiteX4" fmla="*/ 0 w 8704300"/>
              <a:gd name="connsiteY4" fmla="*/ 0 h 66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300" h="665169">
                <a:moveTo>
                  <a:pt x="0" y="0"/>
                </a:moveTo>
                <a:lnTo>
                  <a:pt x="8704300" y="0"/>
                </a:lnTo>
                <a:lnTo>
                  <a:pt x="8704300" y="665169"/>
                </a:lnTo>
                <a:lnTo>
                  <a:pt x="0" y="6651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148" tIns="37148" rIns="37148" bIns="37148" numCol="1" spcCol="1270" anchor="t" anchorCtr="0">
            <a:noAutofit/>
          </a:bodyPr>
          <a:lstStyle/>
          <a:p>
            <a:pPr lvl="0" defTabSz="914400">
              <a:defRPr/>
            </a:pPr>
            <a:r>
              <a:rPr lang="en-US" sz="1050" kern="0" dirty="0">
                <a:solidFill>
                  <a:sysClr val="windowText" lastClr="000000"/>
                </a:solidFill>
                <a:cs typeface="Calibri"/>
              </a:rPr>
              <a:t>If the project meets expectations (1.6 million m2), cash-flow analyses showed that the project has the potential to increase tax revenue from the area by over 400% in peak years, which could potentially collect about US$45m in revenue bonds, which would enable the city to fund 25% of projected up-front infrastructure requirements.</a:t>
            </a:r>
            <a:endParaRPr kumimoji="0" lang="en-US" sz="1050" b="0" i="0" u="none" strike="noStrike" kern="0" cap="none" spc="0" normalizeH="0" baseline="0" noProof="0" dirty="0">
              <a:ln>
                <a:noFill/>
              </a:ln>
              <a:solidFill>
                <a:sysClr val="windowText" lastClr="000000"/>
              </a:solidFill>
              <a:effectLst/>
              <a:uLnTx/>
              <a:uFillTx/>
              <a:latin typeface="Calibri"/>
              <a:cs typeface="Calibri"/>
            </a:endParaRPr>
          </a:p>
        </p:txBody>
      </p:sp>
    </p:spTree>
    <p:extLst>
      <p:ext uri="{BB962C8B-B14F-4D97-AF65-F5344CB8AC3E}">
        <p14:creationId xmlns:p14="http://schemas.microsoft.com/office/powerpoint/2010/main" val="29376507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A9F9CC-1D21-46A6-A77F-A15DDF5DD165}"/>
              </a:ext>
            </a:extLst>
          </p:cNvPr>
          <p:cNvSpPr>
            <a:spLocks noGrp="1"/>
          </p:cNvSpPr>
          <p:nvPr>
            <p:ph type="sldNum" sz="quarter" idx="12"/>
          </p:nvPr>
        </p:nvSpPr>
        <p:spPr/>
        <p:txBody>
          <a:bodyPr/>
          <a:lstStyle/>
          <a:p>
            <a:fld id="{48F63A3B-78C7-47BE-AE5E-E10140E04643}" type="slidenum">
              <a:rPr lang="en-US" smtClean="0"/>
              <a:t>46</a:t>
            </a:fld>
            <a:endParaRPr lang="en-US" dirty="0"/>
          </a:p>
        </p:txBody>
      </p:sp>
      <p:pic>
        <p:nvPicPr>
          <p:cNvPr id="3" name="Picture 2">
            <a:extLst>
              <a:ext uri="{FF2B5EF4-FFF2-40B4-BE49-F238E27FC236}">
                <a16:creationId xmlns:a16="http://schemas.microsoft.com/office/drawing/2014/main" id="{EAD828BE-EAD1-4F27-AEEE-649B96ED6E77}"/>
              </a:ext>
            </a:extLst>
          </p:cNvPr>
          <p:cNvPicPr>
            <a:picLocks noChangeAspect="1"/>
          </p:cNvPicPr>
          <p:nvPr/>
        </p:nvPicPr>
        <p:blipFill rotWithShape="1">
          <a:blip r:embed="rId2"/>
          <a:srcRect t="14238" b="17713"/>
          <a:stretch/>
        </p:blipFill>
        <p:spPr>
          <a:xfrm>
            <a:off x="389518" y="0"/>
            <a:ext cx="8210893" cy="3732994"/>
          </a:xfrm>
          <a:prstGeom prst="rect">
            <a:avLst/>
          </a:prstGeom>
        </p:spPr>
      </p:pic>
      <p:sp>
        <p:nvSpPr>
          <p:cNvPr id="4" name="TextBox 3">
            <a:extLst>
              <a:ext uri="{FF2B5EF4-FFF2-40B4-BE49-F238E27FC236}">
                <a16:creationId xmlns:a16="http://schemas.microsoft.com/office/drawing/2014/main" id="{B782D728-2C05-4266-9354-867CE51E1B6C}"/>
              </a:ext>
            </a:extLst>
          </p:cNvPr>
          <p:cNvSpPr txBox="1"/>
          <p:nvPr/>
        </p:nvSpPr>
        <p:spPr>
          <a:xfrm>
            <a:off x="3069265" y="3848986"/>
            <a:ext cx="2771554" cy="646331"/>
          </a:xfrm>
          <a:prstGeom prst="rect">
            <a:avLst/>
          </a:prstGeom>
          <a:noFill/>
        </p:spPr>
        <p:txBody>
          <a:bodyPr wrap="square" rtlCol="0">
            <a:spAutoFit/>
          </a:bodyPr>
          <a:lstStyle/>
          <a:p>
            <a:r>
              <a:rPr lang="en-US" sz="3600" b="1" dirty="0"/>
              <a:t>THANK YOU</a:t>
            </a:r>
          </a:p>
        </p:txBody>
      </p:sp>
    </p:spTree>
    <p:extLst>
      <p:ext uri="{BB962C8B-B14F-4D97-AF65-F5344CB8AC3E}">
        <p14:creationId xmlns:p14="http://schemas.microsoft.com/office/powerpoint/2010/main" val="325152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30"/>
          <p:cNvSpPr>
            <a:spLocks/>
          </p:cNvSpPr>
          <p:nvPr/>
        </p:nvSpPr>
        <p:spPr bwMode="auto">
          <a:xfrm>
            <a:off x="1191" y="0"/>
            <a:ext cx="9141619" cy="1338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47" name="Rectangle 1"/>
          <p:cNvSpPr>
            <a:spLocks/>
          </p:cNvSpPr>
          <p:nvPr/>
        </p:nvSpPr>
        <p:spPr bwMode="auto">
          <a:xfrm>
            <a:off x="340242" y="618901"/>
            <a:ext cx="869034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pPr>
              <a:lnSpc>
                <a:spcPct val="75000"/>
              </a:lnSpc>
            </a:pPr>
            <a:r>
              <a:rPr lang="en-US" sz="2000" b="1" i="1" dirty="0">
                <a:solidFill>
                  <a:schemeClr val="bg1"/>
                </a:solidFill>
                <a:latin typeface="Century Gothic" panose="020B0502020202020204" pitchFamily="34" charset="0"/>
                <a:ea typeface="Lato" charset="0"/>
                <a:cs typeface="Lato" charset="0"/>
              </a:rPr>
              <a:t>Example 1</a:t>
            </a:r>
            <a:r>
              <a:rPr lang="en-US" sz="2000" b="1" dirty="0">
                <a:solidFill>
                  <a:schemeClr val="bg1"/>
                </a:solidFill>
                <a:latin typeface="Century Gothic" panose="020B0502020202020204" pitchFamily="34" charset="0"/>
                <a:ea typeface="Lato" charset="0"/>
                <a:cs typeface="Lato" charset="0"/>
              </a:rPr>
              <a:t>: LVC helps the city of Ahmedabad to open up the riverfront</a:t>
            </a:r>
          </a:p>
        </p:txBody>
      </p:sp>
      <p:sp>
        <p:nvSpPr>
          <p:cNvPr id="48" name="Rectangle 2"/>
          <p:cNvSpPr>
            <a:spLocks/>
          </p:cNvSpPr>
          <p:nvPr/>
        </p:nvSpPr>
        <p:spPr bwMode="auto">
          <a:xfrm>
            <a:off x="336962" y="328344"/>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39" name="Полилиния 5"/>
          <p:cNvSpPr/>
          <p:nvPr/>
        </p:nvSpPr>
        <p:spPr>
          <a:xfrm>
            <a:off x="681908" y="1554539"/>
            <a:ext cx="1430830" cy="996990"/>
          </a:xfrm>
          <a:custGeom>
            <a:avLst/>
            <a:gdLst>
              <a:gd name="connsiteX0" fmla="*/ 0 w 1738285"/>
              <a:gd name="connsiteY0" fmla="*/ 104297 h 1042971"/>
              <a:gd name="connsiteX1" fmla="*/ 104297 w 1738285"/>
              <a:gd name="connsiteY1" fmla="*/ 0 h 1042971"/>
              <a:gd name="connsiteX2" fmla="*/ 1633988 w 1738285"/>
              <a:gd name="connsiteY2" fmla="*/ 0 h 1042971"/>
              <a:gd name="connsiteX3" fmla="*/ 1738285 w 1738285"/>
              <a:gd name="connsiteY3" fmla="*/ 104297 h 1042971"/>
              <a:gd name="connsiteX4" fmla="*/ 1738285 w 1738285"/>
              <a:gd name="connsiteY4" fmla="*/ 938674 h 1042971"/>
              <a:gd name="connsiteX5" fmla="*/ 1633988 w 1738285"/>
              <a:gd name="connsiteY5" fmla="*/ 1042971 h 1042971"/>
              <a:gd name="connsiteX6" fmla="*/ 104297 w 1738285"/>
              <a:gd name="connsiteY6" fmla="*/ 1042971 h 1042971"/>
              <a:gd name="connsiteX7" fmla="*/ 0 w 1738285"/>
              <a:gd name="connsiteY7" fmla="*/ 938674 h 1042971"/>
              <a:gd name="connsiteX8" fmla="*/ 0 w 1738285"/>
              <a:gd name="connsiteY8" fmla="*/ 104297 h 10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1042971">
                <a:moveTo>
                  <a:pt x="0" y="104297"/>
                </a:moveTo>
                <a:cubicBezTo>
                  <a:pt x="0" y="46695"/>
                  <a:pt x="46695" y="0"/>
                  <a:pt x="104297" y="0"/>
                </a:cubicBezTo>
                <a:lnTo>
                  <a:pt x="1633988" y="0"/>
                </a:lnTo>
                <a:cubicBezTo>
                  <a:pt x="1691590" y="0"/>
                  <a:pt x="1738285" y="46695"/>
                  <a:pt x="1738285" y="104297"/>
                </a:cubicBezTo>
                <a:lnTo>
                  <a:pt x="1738285" y="938674"/>
                </a:lnTo>
                <a:cubicBezTo>
                  <a:pt x="1738285" y="996276"/>
                  <a:pt x="1691590" y="1042971"/>
                  <a:pt x="1633988" y="1042971"/>
                </a:cubicBezTo>
                <a:lnTo>
                  <a:pt x="104297" y="1042971"/>
                </a:lnTo>
                <a:cubicBezTo>
                  <a:pt x="46695" y="1042971"/>
                  <a:pt x="0" y="996276"/>
                  <a:pt x="0" y="938674"/>
                </a:cubicBezTo>
                <a:lnTo>
                  <a:pt x="0" y="104297"/>
                </a:lnTo>
                <a:close/>
              </a:path>
            </a:pathLst>
          </a:custGeom>
          <a:solidFill>
            <a:srgbClr val="5760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29323" numCol="1" spcCol="1270" anchor="t" anchorCtr="0">
            <a:noAutofit/>
          </a:bodyPr>
          <a:lstStyle/>
          <a:p>
            <a:pPr algn="ctr" defTabSz="800100">
              <a:lnSpc>
                <a:spcPct val="90000"/>
              </a:lnSpc>
              <a:spcBef>
                <a:spcPts val="450"/>
              </a:spcBef>
            </a:pPr>
            <a:r>
              <a:rPr lang="en-US" sz="1400" dirty="0">
                <a:latin typeface="Lato Regular" panose="020F0502020204030203" pitchFamily="34" charset="0"/>
                <a:ea typeface="Lato Regular" panose="020F0502020204030203" pitchFamily="34" charset="0"/>
                <a:cs typeface="Lato Regular" panose="020F0502020204030203" pitchFamily="34" charset="0"/>
              </a:rPr>
              <a:t>Blighted</a:t>
            </a:r>
          </a:p>
          <a:p>
            <a:pPr algn="ctr" defTabSz="800100">
              <a:lnSpc>
                <a:spcPct val="90000"/>
              </a:lnSpc>
              <a:spcBef>
                <a:spcPts val="450"/>
              </a:spcBef>
            </a:pPr>
            <a:r>
              <a:rPr lang="en-US" sz="1400" dirty="0">
                <a:latin typeface="Lato Regular" panose="020F0502020204030203" pitchFamily="34" charset="0"/>
                <a:ea typeface="Lato Regular" panose="020F0502020204030203" pitchFamily="34" charset="0"/>
                <a:cs typeface="Lato Regular" panose="020F0502020204030203" pitchFamily="34" charset="0"/>
              </a:rPr>
              <a:t>urban riverfront</a:t>
            </a:r>
          </a:p>
        </p:txBody>
      </p:sp>
      <p:sp>
        <p:nvSpPr>
          <p:cNvPr id="41" name="Полилиния 6"/>
          <p:cNvSpPr/>
          <p:nvPr/>
        </p:nvSpPr>
        <p:spPr>
          <a:xfrm>
            <a:off x="681908" y="2668822"/>
            <a:ext cx="1434683" cy="1689800"/>
          </a:xfrm>
          <a:custGeom>
            <a:avLst/>
            <a:gdLst>
              <a:gd name="connsiteX0" fmla="*/ 0 w 1738285"/>
              <a:gd name="connsiteY0" fmla="*/ 173829 h 2700000"/>
              <a:gd name="connsiteX1" fmla="*/ 173829 w 1738285"/>
              <a:gd name="connsiteY1" fmla="*/ 0 h 2700000"/>
              <a:gd name="connsiteX2" fmla="*/ 1564457 w 1738285"/>
              <a:gd name="connsiteY2" fmla="*/ 0 h 2700000"/>
              <a:gd name="connsiteX3" fmla="*/ 1738286 w 1738285"/>
              <a:gd name="connsiteY3" fmla="*/ 173829 h 2700000"/>
              <a:gd name="connsiteX4" fmla="*/ 1738285 w 1738285"/>
              <a:gd name="connsiteY4" fmla="*/ 2526172 h 2700000"/>
              <a:gd name="connsiteX5" fmla="*/ 1564456 w 1738285"/>
              <a:gd name="connsiteY5" fmla="*/ 2700001 h 2700000"/>
              <a:gd name="connsiteX6" fmla="*/ 173829 w 1738285"/>
              <a:gd name="connsiteY6" fmla="*/ 2700000 h 2700000"/>
              <a:gd name="connsiteX7" fmla="*/ 0 w 1738285"/>
              <a:gd name="connsiteY7" fmla="*/ 2526171 h 2700000"/>
              <a:gd name="connsiteX8" fmla="*/ 0 w 1738285"/>
              <a:gd name="connsiteY8" fmla="*/ 173829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2700000">
                <a:moveTo>
                  <a:pt x="0" y="173829"/>
                </a:moveTo>
                <a:cubicBezTo>
                  <a:pt x="0" y="77826"/>
                  <a:pt x="77826" y="0"/>
                  <a:pt x="173829" y="0"/>
                </a:cubicBezTo>
                <a:lnTo>
                  <a:pt x="1564457" y="0"/>
                </a:lnTo>
                <a:cubicBezTo>
                  <a:pt x="1660460" y="0"/>
                  <a:pt x="1738286" y="77826"/>
                  <a:pt x="1738286" y="173829"/>
                </a:cubicBezTo>
                <a:cubicBezTo>
                  <a:pt x="1738286" y="957943"/>
                  <a:pt x="1738285" y="1742058"/>
                  <a:pt x="1738285" y="2526172"/>
                </a:cubicBezTo>
                <a:cubicBezTo>
                  <a:pt x="1738285" y="2622175"/>
                  <a:pt x="1660459" y="2700001"/>
                  <a:pt x="1564456" y="2700001"/>
                </a:cubicBezTo>
                <a:lnTo>
                  <a:pt x="173829" y="2700000"/>
                </a:lnTo>
                <a:cubicBezTo>
                  <a:pt x="77826" y="2700000"/>
                  <a:pt x="0" y="2622174"/>
                  <a:pt x="0" y="2526171"/>
                </a:cubicBezTo>
                <a:lnTo>
                  <a:pt x="0" y="173829"/>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4197" tIns="134197" rIns="134197" bIns="134197" numCol="1" spcCol="1270" anchor="t" anchorCtr="0">
            <a:noAutofit/>
          </a:bodyPr>
          <a:lstStyle/>
          <a:p>
            <a:pPr marL="171450" lvl="1" indent="-171450" defTabSz="600075">
              <a:lnSpc>
                <a:spcPct val="90000"/>
              </a:lnSpc>
              <a:spcBef>
                <a:spcPts val="450"/>
              </a:spcBef>
              <a:buFont typeface="Wingdings" charset="2"/>
              <a:buChar char="ü"/>
            </a:pPr>
            <a:r>
              <a:rPr lang="en-US" sz="1050" dirty="0">
                <a:solidFill>
                  <a:srgbClr val="57606C"/>
                </a:solidFill>
                <a:latin typeface="Calibri"/>
                <a:cs typeface="Calibri"/>
              </a:rPr>
              <a:t>Place for the poor to build their hutments</a:t>
            </a:r>
          </a:p>
          <a:p>
            <a:pPr marL="171450" lvl="1" indent="-171450" defTabSz="600075">
              <a:lnSpc>
                <a:spcPct val="90000"/>
              </a:lnSpc>
              <a:spcBef>
                <a:spcPts val="450"/>
              </a:spcBef>
              <a:buFont typeface="Wingdings" charset="2"/>
              <a:buChar char="ü"/>
            </a:pPr>
            <a:r>
              <a:rPr lang="en-US" sz="1050" dirty="0">
                <a:solidFill>
                  <a:srgbClr val="57606C"/>
                </a:solidFill>
                <a:latin typeface="Calibri"/>
                <a:cs typeface="Calibri"/>
              </a:rPr>
              <a:t>Inaccessible</a:t>
            </a:r>
          </a:p>
          <a:p>
            <a:pPr marL="171450" lvl="1" indent="-171450" defTabSz="600075">
              <a:lnSpc>
                <a:spcPct val="90000"/>
              </a:lnSpc>
              <a:spcBef>
                <a:spcPts val="450"/>
              </a:spcBef>
              <a:buFont typeface="Wingdings" charset="2"/>
              <a:buChar char="ü"/>
            </a:pPr>
            <a:r>
              <a:rPr lang="en-US" sz="1050" dirty="0">
                <a:solidFill>
                  <a:srgbClr val="57606C"/>
                </a:solidFill>
                <a:latin typeface="Calibri"/>
                <a:cs typeface="Calibri"/>
              </a:rPr>
              <a:t>No new commercial/residential development</a:t>
            </a:r>
          </a:p>
        </p:txBody>
      </p:sp>
      <p:sp>
        <p:nvSpPr>
          <p:cNvPr id="42" name="Полилиния 7"/>
          <p:cNvSpPr>
            <a:spLocks noChangeAspect="1"/>
          </p:cNvSpPr>
          <p:nvPr/>
        </p:nvSpPr>
        <p:spPr>
          <a:xfrm>
            <a:off x="2149645" y="1835922"/>
            <a:ext cx="502796" cy="389504"/>
          </a:xfrm>
          <a:custGeom>
            <a:avLst/>
            <a:gdLst>
              <a:gd name="connsiteX0" fmla="*/ 0 w 558657"/>
              <a:gd name="connsiteY0" fmla="*/ 86556 h 432782"/>
              <a:gd name="connsiteX1" fmla="*/ 342266 w 558657"/>
              <a:gd name="connsiteY1" fmla="*/ 86556 h 432782"/>
              <a:gd name="connsiteX2" fmla="*/ 342266 w 558657"/>
              <a:gd name="connsiteY2" fmla="*/ 0 h 432782"/>
              <a:gd name="connsiteX3" fmla="*/ 558657 w 558657"/>
              <a:gd name="connsiteY3" fmla="*/ 216391 h 432782"/>
              <a:gd name="connsiteX4" fmla="*/ 342266 w 558657"/>
              <a:gd name="connsiteY4" fmla="*/ 432782 h 432782"/>
              <a:gd name="connsiteX5" fmla="*/ 342266 w 558657"/>
              <a:gd name="connsiteY5" fmla="*/ 346226 h 432782"/>
              <a:gd name="connsiteX6" fmla="*/ 0 w 558657"/>
              <a:gd name="connsiteY6" fmla="*/ 346226 h 432782"/>
              <a:gd name="connsiteX7" fmla="*/ 0 w 558657"/>
              <a:gd name="connsiteY7" fmla="*/ 86556 h 4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657" h="432782">
                <a:moveTo>
                  <a:pt x="0" y="86556"/>
                </a:moveTo>
                <a:lnTo>
                  <a:pt x="342266" y="86556"/>
                </a:lnTo>
                <a:lnTo>
                  <a:pt x="342266" y="0"/>
                </a:lnTo>
                <a:lnTo>
                  <a:pt x="558657" y="216391"/>
                </a:lnTo>
                <a:lnTo>
                  <a:pt x="342266" y="432782"/>
                </a:lnTo>
                <a:lnTo>
                  <a:pt x="342266" y="346226"/>
                </a:lnTo>
                <a:lnTo>
                  <a:pt x="0" y="346226"/>
                </a:lnTo>
                <a:lnTo>
                  <a:pt x="0" y="86556"/>
                </a:lnTo>
                <a:close/>
              </a:path>
            </a:pathLst>
          </a:custGeom>
          <a:solidFill>
            <a:srgbClr val="57606C"/>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4917" rIns="97376" bIns="64917" numCol="1" spcCol="1270" anchor="ctr" anchorCtr="0">
            <a:noAutofit/>
          </a:bodyPr>
          <a:lstStyle/>
          <a:p>
            <a:pPr algn="ctr" defTabSz="400050">
              <a:lnSpc>
                <a:spcPct val="90000"/>
              </a:lnSpc>
              <a:spcBef>
                <a:spcPts val="450"/>
              </a:spcBef>
            </a:pPr>
            <a:endParaRPr lang="en-US" sz="900">
              <a:solidFill>
                <a:schemeClr val="accent2">
                  <a:lumMod val="20000"/>
                  <a:lumOff val="80000"/>
                </a:schemeClr>
              </a:solidFill>
              <a:latin typeface="Calibri"/>
              <a:cs typeface="Calibri"/>
            </a:endParaRPr>
          </a:p>
        </p:txBody>
      </p:sp>
      <p:sp>
        <p:nvSpPr>
          <p:cNvPr id="43" name="Полилиния 8"/>
          <p:cNvSpPr/>
          <p:nvPr/>
        </p:nvSpPr>
        <p:spPr>
          <a:xfrm>
            <a:off x="2718136" y="1554539"/>
            <a:ext cx="1488869" cy="996990"/>
          </a:xfrm>
          <a:custGeom>
            <a:avLst/>
            <a:gdLst>
              <a:gd name="connsiteX0" fmla="*/ 0 w 1738285"/>
              <a:gd name="connsiteY0" fmla="*/ 104297 h 1042971"/>
              <a:gd name="connsiteX1" fmla="*/ 104297 w 1738285"/>
              <a:gd name="connsiteY1" fmla="*/ 0 h 1042971"/>
              <a:gd name="connsiteX2" fmla="*/ 1633988 w 1738285"/>
              <a:gd name="connsiteY2" fmla="*/ 0 h 1042971"/>
              <a:gd name="connsiteX3" fmla="*/ 1738285 w 1738285"/>
              <a:gd name="connsiteY3" fmla="*/ 104297 h 1042971"/>
              <a:gd name="connsiteX4" fmla="*/ 1738285 w 1738285"/>
              <a:gd name="connsiteY4" fmla="*/ 938674 h 1042971"/>
              <a:gd name="connsiteX5" fmla="*/ 1633988 w 1738285"/>
              <a:gd name="connsiteY5" fmla="*/ 1042971 h 1042971"/>
              <a:gd name="connsiteX6" fmla="*/ 104297 w 1738285"/>
              <a:gd name="connsiteY6" fmla="*/ 1042971 h 1042971"/>
              <a:gd name="connsiteX7" fmla="*/ 0 w 1738285"/>
              <a:gd name="connsiteY7" fmla="*/ 938674 h 1042971"/>
              <a:gd name="connsiteX8" fmla="*/ 0 w 1738285"/>
              <a:gd name="connsiteY8" fmla="*/ 104297 h 10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1042971">
                <a:moveTo>
                  <a:pt x="0" y="104297"/>
                </a:moveTo>
                <a:cubicBezTo>
                  <a:pt x="0" y="46695"/>
                  <a:pt x="46695" y="0"/>
                  <a:pt x="104297" y="0"/>
                </a:cubicBezTo>
                <a:lnTo>
                  <a:pt x="1633988" y="0"/>
                </a:lnTo>
                <a:cubicBezTo>
                  <a:pt x="1691590" y="0"/>
                  <a:pt x="1738285" y="46695"/>
                  <a:pt x="1738285" y="104297"/>
                </a:cubicBezTo>
                <a:lnTo>
                  <a:pt x="1738285" y="938674"/>
                </a:lnTo>
                <a:cubicBezTo>
                  <a:pt x="1738285" y="996276"/>
                  <a:pt x="1691590" y="1042971"/>
                  <a:pt x="1633988" y="1042971"/>
                </a:cubicBezTo>
                <a:lnTo>
                  <a:pt x="104297" y="1042971"/>
                </a:lnTo>
                <a:cubicBezTo>
                  <a:pt x="46695" y="1042971"/>
                  <a:pt x="0" y="996276"/>
                  <a:pt x="0" y="938674"/>
                </a:cubicBezTo>
                <a:lnTo>
                  <a:pt x="0" y="104297"/>
                </a:lnTo>
                <a:close/>
              </a:path>
            </a:pathLst>
          </a:custGeom>
          <a:solidFill>
            <a:srgbClr val="FC7D0B"/>
          </a:solidFill>
          <a:ln>
            <a:solidFill>
              <a:srgbClr val="FC7D0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29323" numCol="1" spcCol="1270" anchor="t" anchorCtr="0">
            <a:noAutofit/>
          </a:bodyPr>
          <a:lstStyle/>
          <a:p>
            <a:pPr algn="ctr" defTabSz="800100">
              <a:lnSpc>
                <a:spcPct val="90000"/>
              </a:lnSpc>
              <a:spcBef>
                <a:spcPts val="450"/>
              </a:spcBef>
            </a:pPr>
            <a:r>
              <a:rPr lang="en-US" sz="1400" dirty="0">
                <a:latin typeface="Lato Regular" panose="020F0502020204030203" pitchFamily="34" charset="0"/>
                <a:ea typeface="Lato Regular" panose="020F0502020204030203" pitchFamily="34" charset="0"/>
                <a:cs typeface="Lato Regular" panose="020F0502020204030203" pitchFamily="34" charset="0"/>
              </a:rPr>
              <a:t>$17 mln of upfront public investment</a:t>
            </a:r>
          </a:p>
        </p:txBody>
      </p:sp>
      <p:sp>
        <p:nvSpPr>
          <p:cNvPr id="44" name="Полилиния 9"/>
          <p:cNvSpPr/>
          <p:nvPr/>
        </p:nvSpPr>
        <p:spPr>
          <a:xfrm>
            <a:off x="2718135" y="2668822"/>
            <a:ext cx="1488869" cy="1689800"/>
          </a:xfrm>
          <a:custGeom>
            <a:avLst/>
            <a:gdLst>
              <a:gd name="connsiteX0" fmla="*/ 0 w 1738285"/>
              <a:gd name="connsiteY0" fmla="*/ 173829 h 2700000"/>
              <a:gd name="connsiteX1" fmla="*/ 173829 w 1738285"/>
              <a:gd name="connsiteY1" fmla="*/ 0 h 2700000"/>
              <a:gd name="connsiteX2" fmla="*/ 1564457 w 1738285"/>
              <a:gd name="connsiteY2" fmla="*/ 0 h 2700000"/>
              <a:gd name="connsiteX3" fmla="*/ 1738286 w 1738285"/>
              <a:gd name="connsiteY3" fmla="*/ 173829 h 2700000"/>
              <a:gd name="connsiteX4" fmla="*/ 1738285 w 1738285"/>
              <a:gd name="connsiteY4" fmla="*/ 2526172 h 2700000"/>
              <a:gd name="connsiteX5" fmla="*/ 1564456 w 1738285"/>
              <a:gd name="connsiteY5" fmla="*/ 2700001 h 2700000"/>
              <a:gd name="connsiteX6" fmla="*/ 173829 w 1738285"/>
              <a:gd name="connsiteY6" fmla="*/ 2700000 h 2700000"/>
              <a:gd name="connsiteX7" fmla="*/ 0 w 1738285"/>
              <a:gd name="connsiteY7" fmla="*/ 2526171 h 2700000"/>
              <a:gd name="connsiteX8" fmla="*/ 0 w 1738285"/>
              <a:gd name="connsiteY8" fmla="*/ 173829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2700000">
                <a:moveTo>
                  <a:pt x="0" y="173829"/>
                </a:moveTo>
                <a:cubicBezTo>
                  <a:pt x="0" y="77826"/>
                  <a:pt x="77826" y="0"/>
                  <a:pt x="173829" y="0"/>
                </a:cubicBezTo>
                <a:lnTo>
                  <a:pt x="1564457" y="0"/>
                </a:lnTo>
                <a:cubicBezTo>
                  <a:pt x="1660460" y="0"/>
                  <a:pt x="1738286" y="77826"/>
                  <a:pt x="1738286" y="173829"/>
                </a:cubicBezTo>
                <a:cubicBezTo>
                  <a:pt x="1738286" y="957943"/>
                  <a:pt x="1738285" y="1742058"/>
                  <a:pt x="1738285" y="2526172"/>
                </a:cubicBezTo>
                <a:cubicBezTo>
                  <a:pt x="1738285" y="2622175"/>
                  <a:pt x="1660459" y="2700001"/>
                  <a:pt x="1564456" y="2700001"/>
                </a:cubicBezTo>
                <a:lnTo>
                  <a:pt x="173829" y="2700000"/>
                </a:lnTo>
                <a:cubicBezTo>
                  <a:pt x="77826" y="2700000"/>
                  <a:pt x="0" y="2622174"/>
                  <a:pt x="0" y="2526171"/>
                </a:cubicBezTo>
                <a:lnTo>
                  <a:pt x="0" y="173829"/>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529" tIns="123529" rIns="123529" bIns="123529" numCol="1" spcCol="1270" anchor="t" anchorCtr="0">
            <a:noAutofit/>
          </a:bodyPr>
          <a:lstStyle/>
          <a:p>
            <a:pPr marL="171450" lvl="1" indent="-171450" defTabSz="533400">
              <a:lnSpc>
                <a:spcPct val="90000"/>
              </a:lnSpc>
              <a:spcBef>
                <a:spcPts val="450"/>
              </a:spcBef>
              <a:buFont typeface="Wingdings" charset="2"/>
              <a:buChar char="ü"/>
            </a:pPr>
            <a:r>
              <a:rPr lang="en-US" sz="1050" dirty="0">
                <a:solidFill>
                  <a:srgbClr val="57606C"/>
                </a:solidFill>
                <a:latin typeface="Calibri"/>
                <a:cs typeface="Calibri"/>
              </a:rPr>
              <a:t>22km enforced promenade</a:t>
            </a:r>
          </a:p>
          <a:p>
            <a:pPr marL="171450" lvl="1" indent="-171450" defTabSz="533400">
              <a:lnSpc>
                <a:spcPct val="90000"/>
              </a:lnSpc>
              <a:spcBef>
                <a:spcPts val="450"/>
              </a:spcBef>
              <a:buFont typeface="Wingdings" charset="2"/>
              <a:buChar char="ü"/>
            </a:pPr>
            <a:r>
              <a:rPr lang="en-US" sz="1050" dirty="0">
                <a:solidFill>
                  <a:srgbClr val="57606C"/>
                </a:solidFill>
                <a:latin typeface="Calibri"/>
                <a:cs typeface="Calibri"/>
              </a:rPr>
              <a:t>Slums resettlement</a:t>
            </a:r>
          </a:p>
          <a:p>
            <a:pPr marL="171450" lvl="1" indent="-171450" defTabSz="533400">
              <a:lnSpc>
                <a:spcPct val="90000"/>
              </a:lnSpc>
              <a:spcBef>
                <a:spcPts val="450"/>
              </a:spcBef>
              <a:buFont typeface="Wingdings" charset="2"/>
              <a:buChar char="ü"/>
            </a:pPr>
            <a:r>
              <a:rPr lang="en-US" sz="1050" dirty="0">
                <a:solidFill>
                  <a:srgbClr val="57606C"/>
                </a:solidFill>
                <a:latin typeface="Calibri"/>
                <a:cs typeface="Calibri"/>
              </a:rPr>
              <a:t>Sewage upgrade</a:t>
            </a:r>
          </a:p>
          <a:p>
            <a:pPr marL="171450" lvl="1" indent="-171450" defTabSz="533400">
              <a:lnSpc>
                <a:spcPct val="90000"/>
              </a:lnSpc>
              <a:spcBef>
                <a:spcPts val="450"/>
              </a:spcBef>
              <a:buFont typeface="Wingdings" charset="2"/>
              <a:buChar char="ü"/>
            </a:pPr>
            <a:r>
              <a:rPr lang="en-US" sz="1050" dirty="0">
                <a:solidFill>
                  <a:srgbClr val="57606C"/>
                </a:solidFill>
                <a:latin typeface="Calibri"/>
                <a:cs typeface="Calibri"/>
              </a:rPr>
              <a:t>Environmental rehab</a:t>
            </a:r>
          </a:p>
          <a:p>
            <a:pPr marL="171450" lvl="1" indent="-171450" defTabSz="533400">
              <a:lnSpc>
                <a:spcPct val="90000"/>
              </a:lnSpc>
              <a:spcBef>
                <a:spcPts val="450"/>
              </a:spcBef>
              <a:buFont typeface="Wingdings" charset="2"/>
              <a:buChar char="ü"/>
            </a:pPr>
            <a:r>
              <a:rPr lang="en-US" sz="1050" dirty="0">
                <a:solidFill>
                  <a:srgbClr val="57606C"/>
                </a:solidFill>
                <a:latin typeface="Calibri"/>
                <a:cs typeface="Calibri"/>
              </a:rPr>
              <a:t>Land reclamation</a:t>
            </a:r>
          </a:p>
        </p:txBody>
      </p:sp>
      <p:sp>
        <p:nvSpPr>
          <p:cNvPr id="45" name="Полилиния 10"/>
          <p:cNvSpPr>
            <a:spLocks noChangeAspect="1"/>
          </p:cNvSpPr>
          <p:nvPr/>
        </p:nvSpPr>
        <p:spPr>
          <a:xfrm>
            <a:off x="4243912" y="1835922"/>
            <a:ext cx="502796" cy="389504"/>
          </a:xfrm>
          <a:custGeom>
            <a:avLst/>
            <a:gdLst>
              <a:gd name="connsiteX0" fmla="*/ 0 w 558657"/>
              <a:gd name="connsiteY0" fmla="*/ 86556 h 432782"/>
              <a:gd name="connsiteX1" fmla="*/ 342266 w 558657"/>
              <a:gd name="connsiteY1" fmla="*/ 86556 h 432782"/>
              <a:gd name="connsiteX2" fmla="*/ 342266 w 558657"/>
              <a:gd name="connsiteY2" fmla="*/ 0 h 432782"/>
              <a:gd name="connsiteX3" fmla="*/ 558657 w 558657"/>
              <a:gd name="connsiteY3" fmla="*/ 216391 h 432782"/>
              <a:gd name="connsiteX4" fmla="*/ 342266 w 558657"/>
              <a:gd name="connsiteY4" fmla="*/ 432782 h 432782"/>
              <a:gd name="connsiteX5" fmla="*/ 342266 w 558657"/>
              <a:gd name="connsiteY5" fmla="*/ 346226 h 432782"/>
              <a:gd name="connsiteX6" fmla="*/ 0 w 558657"/>
              <a:gd name="connsiteY6" fmla="*/ 346226 h 432782"/>
              <a:gd name="connsiteX7" fmla="*/ 0 w 558657"/>
              <a:gd name="connsiteY7" fmla="*/ 86556 h 4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657" h="432782">
                <a:moveTo>
                  <a:pt x="0" y="86556"/>
                </a:moveTo>
                <a:lnTo>
                  <a:pt x="342266" y="86556"/>
                </a:lnTo>
                <a:lnTo>
                  <a:pt x="342266" y="0"/>
                </a:lnTo>
                <a:lnTo>
                  <a:pt x="558657" y="216391"/>
                </a:lnTo>
                <a:lnTo>
                  <a:pt x="342266" y="432782"/>
                </a:lnTo>
                <a:lnTo>
                  <a:pt x="342266" y="346226"/>
                </a:lnTo>
                <a:lnTo>
                  <a:pt x="0" y="346226"/>
                </a:lnTo>
                <a:lnTo>
                  <a:pt x="0" y="86556"/>
                </a:lnTo>
                <a:close/>
              </a:path>
            </a:pathLst>
          </a:custGeom>
          <a:solidFill>
            <a:srgbClr val="57606C"/>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4917" rIns="97376" bIns="64917" numCol="1" spcCol="1270" anchor="ctr" anchorCtr="0">
            <a:noAutofit/>
          </a:bodyPr>
          <a:lstStyle/>
          <a:p>
            <a:pPr algn="ctr" defTabSz="400050">
              <a:lnSpc>
                <a:spcPct val="90000"/>
              </a:lnSpc>
              <a:spcBef>
                <a:spcPts val="450"/>
              </a:spcBef>
            </a:pPr>
            <a:endParaRPr lang="en-US" sz="900">
              <a:solidFill>
                <a:schemeClr val="accent2">
                  <a:lumMod val="20000"/>
                  <a:lumOff val="80000"/>
                </a:schemeClr>
              </a:solidFill>
              <a:latin typeface="Calibri"/>
              <a:cs typeface="Calibri"/>
            </a:endParaRPr>
          </a:p>
        </p:txBody>
      </p:sp>
      <p:sp>
        <p:nvSpPr>
          <p:cNvPr id="49" name="Полилиния 11"/>
          <p:cNvSpPr/>
          <p:nvPr/>
        </p:nvSpPr>
        <p:spPr>
          <a:xfrm>
            <a:off x="4812404" y="1554539"/>
            <a:ext cx="1488869" cy="996990"/>
          </a:xfrm>
          <a:custGeom>
            <a:avLst/>
            <a:gdLst>
              <a:gd name="connsiteX0" fmla="*/ 0 w 1738285"/>
              <a:gd name="connsiteY0" fmla="*/ 104297 h 1042971"/>
              <a:gd name="connsiteX1" fmla="*/ 104297 w 1738285"/>
              <a:gd name="connsiteY1" fmla="*/ 0 h 1042971"/>
              <a:gd name="connsiteX2" fmla="*/ 1633988 w 1738285"/>
              <a:gd name="connsiteY2" fmla="*/ 0 h 1042971"/>
              <a:gd name="connsiteX3" fmla="*/ 1738285 w 1738285"/>
              <a:gd name="connsiteY3" fmla="*/ 104297 h 1042971"/>
              <a:gd name="connsiteX4" fmla="*/ 1738285 w 1738285"/>
              <a:gd name="connsiteY4" fmla="*/ 938674 h 1042971"/>
              <a:gd name="connsiteX5" fmla="*/ 1633988 w 1738285"/>
              <a:gd name="connsiteY5" fmla="*/ 1042971 h 1042971"/>
              <a:gd name="connsiteX6" fmla="*/ 104297 w 1738285"/>
              <a:gd name="connsiteY6" fmla="*/ 1042971 h 1042971"/>
              <a:gd name="connsiteX7" fmla="*/ 0 w 1738285"/>
              <a:gd name="connsiteY7" fmla="*/ 938674 h 1042971"/>
              <a:gd name="connsiteX8" fmla="*/ 0 w 1738285"/>
              <a:gd name="connsiteY8" fmla="*/ 104297 h 10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1042971">
                <a:moveTo>
                  <a:pt x="0" y="104297"/>
                </a:moveTo>
                <a:cubicBezTo>
                  <a:pt x="0" y="46695"/>
                  <a:pt x="46695" y="0"/>
                  <a:pt x="104297" y="0"/>
                </a:cubicBezTo>
                <a:lnTo>
                  <a:pt x="1633988" y="0"/>
                </a:lnTo>
                <a:cubicBezTo>
                  <a:pt x="1691590" y="0"/>
                  <a:pt x="1738285" y="46695"/>
                  <a:pt x="1738285" y="104297"/>
                </a:cubicBezTo>
                <a:lnTo>
                  <a:pt x="1738285" y="938674"/>
                </a:lnTo>
                <a:cubicBezTo>
                  <a:pt x="1738285" y="996276"/>
                  <a:pt x="1691590" y="1042971"/>
                  <a:pt x="1633988" y="1042971"/>
                </a:cubicBezTo>
                <a:lnTo>
                  <a:pt x="104297" y="1042971"/>
                </a:lnTo>
                <a:cubicBezTo>
                  <a:pt x="46695" y="1042971"/>
                  <a:pt x="0" y="996276"/>
                  <a:pt x="0" y="938674"/>
                </a:cubicBezTo>
                <a:lnTo>
                  <a:pt x="0" y="104297"/>
                </a:lnTo>
                <a:close/>
              </a:path>
            </a:pathLst>
          </a:custGeom>
          <a:solidFill>
            <a:srgbClr val="5FA2C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06463" numCol="1" spcCol="1270" anchor="t" anchorCtr="0">
            <a:noAutofit/>
          </a:bodyPr>
          <a:lstStyle/>
          <a:p>
            <a:pPr algn="ctr" defTabSz="533400">
              <a:lnSpc>
                <a:spcPct val="90000"/>
              </a:lnSpc>
              <a:spcBef>
                <a:spcPts val="450"/>
              </a:spcBef>
            </a:pPr>
            <a:r>
              <a:rPr lang="en-US" sz="1400" dirty="0">
                <a:latin typeface="Lato Regular" panose="020F0502020204030203" pitchFamily="34" charset="0"/>
                <a:ea typeface="Lato Regular" panose="020F0502020204030203" pitchFamily="34" charset="0"/>
                <a:cs typeface="Lato Regular" panose="020F0502020204030203" pitchFamily="34" charset="0"/>
              </a:rPr>
              <a:t>Well serviced, walkable waterfront</a:t>
            </a:r>
          </a:p>
        </p:txBody>
      </p:sp>
      <p:sp>
        <p:nvSpPr>
          <p:cNvPr id="60" name="Полилиния 12"/>
          <p:cNvSpPr/>
          <p:nvPr/>
        </p:nvSpPr>
        <p:spPr>
          <a:xfrm>
            <a:off x="4808548" y="2644198"/>
            <a:ext cx="1546944" cy="1715924"/>
          </a:xfrm>
          <a:custGeom>
            <a:avLst/>
            <a:gdLst>
              <a:gd name="connsiteX0" fmla="*/ 0 w 1738285"/>
              <a:gd name="connsiteY0" fmla="*/ 173829 h 2700000"/>
              <a:gd name="connsiteX1" fmla="*/ 173829 w 1738285"/>
              <a:gd name="connsiteY1" fmla="*/ 0 h 2700000"/>
              <a:gd name="connsiteX2" fmla="*/ 1564457 w 1738285"/>
              <a:gd name="connsiteY2" fmla="*/ 0 h 2700000"/>
              <a:gd name="connsiteX3" fmla="*/ 1738286 w 1738285"/>
              <a:gd name="connsiteY3" fmla="*/ 173829 h 2700000"/>
              <a:gd name="connsiteX4" fmla="*/ 1738285 w 1738285"/>
              <a:gd name="connsiteY4" fmla="*/ 2526172 h 2700000"/>
              <a:gd name="connsiteX5" fmla="*/ 1564456 w 1738285"/>
              <a:gd name="connsiteY5" fmla="*/ 2700001 h 2700000"/>
              <a:gd name="connsiteX6" fmla="*/ 173829 w 1738285"/>
              <a:gd name="connsiteY6" fmla="*/ 2700000 h 2700000"/>
              <a:gd name="connsiteX7" fmla="*/ 0 w 1738285"/>
              <a:gd name="connsiteY7" fmla="*/ 2526171 h 2700000"/>
              <a:gd name="connsiteX8" fmla="*/ 0 w 1738285"/>
              <a:gd name="connsiteY8" fmla="*/ 173829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2700000">
                <a:moveTo>
                  <a:pt x="0" y="173829"/>
                </a:moveTo>
                <a:cubicBezTo>
                  <a:pt x="0" y="77826"/>
                  <a:pt x="77826" y="0"/>
                  <a:pt x="173829" y="0"/>
                </a:cubicBezTo>
                <a:lnTo>
                  <a:pt x="1564457" y="0"/>
                </a:lnTo>
                <a:cubicBezTo>
                  <a:pt x="1660460" y="0"/>
                  <a:pt x="1738286" y="77826"/>
                  <a:pt x="1738286" y="173829"/>
                </a:cubicBezTo>
                <a:cubicBezTo>
                  <a:pt x="1738286" y="957943"/>
                  <a:pt x="1738285" y="1742058"/>
                  <a:pt x="1738285" y="2526172"/>
                </a:cubicBezTo>
                <a:cubicBezTo>
                  <a:pt x="1738285" y="2622175"/>
                  <a:pt x="1660459" y="2700001"/>
                  <a:pt x="1564456" y="2700001"/>
                </a:cubicBezTo>
                <a:lnTo>
                  <a:pt x="173829" y="2700000"/>
                </a:lnTo>
                <a:cubicBezTo>
                  <a:pt x="77826" y="2700000"/>
                  <a:pt x="0" y="2622174"/>
                  <a:pt x="0" y="2526171"/>
                </a:cubicBezTo>
                <a:lnTo>
                  <a:pt x="0" y="173829"/>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529" tIns="123529" rIns="123529" bIns="123529" numCol="1" spcCol="1270" anchor="t" anchorCtr="0">
            <a:noAutofit/>
          </a:bodyPr>
          <a:lstStyle/>
          <a:p>
            <a:pPr marL="171450" lvl="1" indent="-171450" defTabSz="533400">
              <a:lnSpc>
                <a:spcPct val="90000"/>
              </a:lnSpc>
              <a:spcBef>
                <a:spcPts val="450"/>
              </a:spcBef>
              <a:buFont typeface="Wingdings" charset="2"/>
              <a:buChar char="ü"/>
            </a:pPr>
            <a:r>
              <a:rPr lang="en-US" sz="1050" dirty="0">
                <a:solidFill>
                  <a:srgbClr val="57606C"/>
                </a:solidFill>
                <a:latin typeface="Calibri"/>
                <a:cs typeface="Calibri"/>
              </a:rPr>
              <a:t>River access open to public</a:t>
            </a:r>
          </a:p>
          <a:p>
            <a:pPr marL="171450" lvl="1" indent="-171450" defTabSz="533400">
              <a:lnSpc>
                <a:spcPct val="90000"/>
              </a:lnSpc>
              <a:spcBef>
                <a:spcPts val="450"/>
              </a:spcBef>
              <a:buFont typeface="Wingdings" charset="2"/>
              <a:buChar char="ü"/>
            </a:pPr>
            <a:r>
              <a:rPr lang="en-US" sz="1050" dirty="0">
                <a:solidFill>
                  <a:srgbClr val="57606C"/>
                </a:solidFill>
                <a:latin typeface="Calibri"/>
                <a:cs typeface="Calibri"/>
              </a:rPr>
              <a:t>202 ha of land has been made available for modern development</a:t>
            </a:r>
          </a:p>
          <a:p>
            <a:pPr marL="171450" lvl="1" indent="-171450" defTabSz="533400">
              <a:lnSpc>
                <a:spcPct val="90000"/>
              </a:lnSpc>
              <a:spcBef>
                <a:spcPts val="450"/>
              </a:spcBef>
              <a:buFont typeface="Wingdings" charset="2"/>
              <a:buChar char="ü"/>
            </a:pPr>
            <a:r>
              <a:rPr lang="en-US" sz="1050" dirty="0">
                <a:solidFill>
                  <a:srgbClr val="57606C"/>
                </a:solidFill>
                <a:cs typeface="Calibri"/>
              </a:rPr>
              <a:t>reduce erosion and exposure of the city to flood risk</a:t>
            </a:r>
            <a:endParaRPr lang="en-US" sz="1050" dirty="0">
              <a:solidFill>
                <a:srgbClr val="57606C"/>
              </a:solidFill>
              <a:latin typeface="Calibri"/>
              <a:cs typeface="Calibri"/>
            </a:endParaRPr>
          </a:p>
        </p:txBody>
      </p:sp>
      <p:sp>
        <p:nvSpPr>
          <p:cNvPr id="61" name="Полилиния 13"/>
          <p:cNvSpPr>
            <a:spLocks noChangeAspect="1"/>
          </p:cNvSpPr>
          <p:nvPr/>
        </p:nvSpPr>
        <p:spPr>
          <a:xfrm>
            <a:off x="6338181" y="1835922"/>
            <a:ext cx="502796" cy="389504"/>
          </a:xfrm>
          <a:custGeom>
            <a:avLst/>
            <a:gdLst>
              <a:gd name="connsiteX0" fmla="*/ 0 w 558657"/>
              <a:gd name="connsiteY0" fmla="*/ 86556 h 432782"/>
              <a:gd name="connsiteX1" fmla="*/ 342266 w 558657"/>
              <a:gd name="connsiteY1" fmla="*/ 86556 h 432782"/>
              <a:gd name="connsiteX2" fmla="*/ 342266 w 558657"/>
              <a:gd name="connsiteY2" fmla="*/ 0 h 432782"/>
              <a:gd name="connsiteX3" fmla="*/ 558657 w 558657"/>
              <a:gd name="connsiteY3" fmla="*/ 216391 h 432782"/>
              <a:gd name="connsiteX4" fmla="*/ 342266 w 558657"/>
              <a:gd name="connsiteY4" fmla="*/ 432782 h 432782"/>
              <a:gd name="connsiteX5" fmla="*/ 342266 w 558657"/>
              <a:gd name="connsiteY5" fmla="*/ 346226 h 432782"/>
              <a:gd name="connsiteX6" fmla="*/ 0 w 558657"/>
              <a:gd name="connsiteY6" fmla="*/ 346226 h 432782"/>
              <a:gd name="connsiteX7" fmla="*/ 0 w 558657"/>
              <a:gd name="connsiteY7" fmla="*/ 86556 h 4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657" h="432782">
                <a:moveTo>
                  <a:pt x="0" y="86556"/>
                </a:moveTo>
                <a:lnTo>
                  <a:pt x="342266" y="86556"/>
                </a:lnTo>
                <a:lnTo>
                  <a:pt x="342266" y="0"/>
                </a:lnTo>
                <a:lnTo>
                  <a:pt x="558657" y="216391"/>
                </a:lnTo>
                <a:lnTo>
                  <a:pt x="342266" y="432782"/>
                </a:lnTo>
                <a:lnTo>
                  <a:pt x="342266" y="346226"/>
                </a:lnTo>
                <a:lnTo>
                  <a:pt x="0" y="346226"/>
                </a:lnTo>
                <a:lnTo>
                  <a:pt x="0" y="86556"/>
                </a:lnTo>
                <a:close/>
              </a:path>
            </a:pathLst>
          </a:custGeom>
          <a:solidFill>
            <a:srgbClr val="57606C"/>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4917" rIns="97376" bIns="64917" numCol="1" spcCol="1270" anchor="ctr" anchorCtr="0">
            <a:noAutofit/>
          </a:bodyPr>
          <a:lstStyle/>
          <a:p>
            <a:pPr algn="ctr" defTabSz="400050">
              <a:lnSpc>
                <a:spcPct val="90000"/>
              </a:lnSpc>
              <a:spcBef>
                <a:spcPts val="450"/>
              </a:spcBef>
            </a:pPr>
            <a:endParaRPr lang="en-US" sz="900">
              <a:solidFill>
                <a:schemeClr val="accent2">
                  <a:lumMod val="20000"/>
                  <a:lumOff val="80000"/>
                </a:schemeClr>
              </a:solidFill>
              <a:latin typeface="Calibri"/>
              <a:cs typeface="Calibri"/>
            </a:endParaRPr>
          </a:p>
        </p:txBody>
      </p:sp>
      <p:sp>
        <p:nvSpPr>
          <p:cNvPr id="66" name="Полилиния 14"/>
          <p:cNvSpPr/>
          <p:nvPr/>
        </p:nvSpPr>
        <p:spPr>
          <a:xfrm>
            <a:off x="6906672" y="1554539"/>
            <a:ext cx="1488869" cy="996990"/>
          </a:xfrm>
          <a:custGeom>
            <a:avLst/>
            <a:gdLst>
              <a:gd name="connsiteX0" fmla="*/ 0 w 1738285"/>
              <a:gd name="connsiteY0" fmla="*/ 104297 h 1042971"/>
              <a:gd name="connsiteX1" fmla="*/ 104297 w 1738285"/>
              <a:gd name="connsiteY1" fmla="*/ 0 h 1042971"/>
              <a:gd name="connsiteX2" fmla="*/ 1633988 w 1738285"/>
              <a:gd name="connsiteY2" fmla="*/ 0 h 1042971"/>
              <a:gd name="connsiteX3" fmla="*/ 1738285 w 1738285"/>
              <a:gd name="connsiteY3" fmla="*/ 104297 h 1042971"/>
              <a:gd name="connsiteX4" fmla="*/ 1738285 w 1738285"/>
              <a:gd name="connsiteY4" fmla="*/ 938674 h 1042971"/>
              <a:gd name="connsiteX5" fmla="*/ 1633988 w 1738285"/>
              <a:gd name="connsiteY5" fmla="*/ 1042971 h 1042971"/>
              <a:gd name="connsiteX6" fmla="*/ 104297 w 1738285"/>
              <a:gd name="connsiteY6" fmla="*/ 1042971 h 1042971"/>
              <a:gd name="connsiteX7" fmla="*/ 0 w 1738285"/>
              <a:gd name="connsiteY7" fmla="*/ 938674 h 1042971"/>
              <a:gd name="connsiteX8" fmla="*/ 0 w 1738285"/>
              <a:gd name="connsiteY8" fmla="*/ 104297 h 10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1042971">
                <a:moveTo>
                  <a:pt x="0" y="104297"/>
                </a:moveTo>
                <a:cubicBezTo>
                  <a:pt x="0" y="46695"/>
                  <a:pt x="46695" y="0"/>
                  <a:pt x="104297" y="0"/>
                </a:cubicBezTo>
                <a:lnTo>
                  <a:pt x="1633988" y="0"/>
                </a:lnTo>
                <a:cubicBezTo>
                  <a:pt x="1691590" y="0"/>
                  <a:pt x="1738285" y="46695"/>
                  <a:pt x="1738285" y="104297"/>
                </a:cubicBezTo>
                <a:lnTo>
                  <a:pt x="1738285" y="938674"/>
                </a:lnTo>
                <a:cubicBezTo>
                  <a:pt x="1738285" y="996276"/>
                  <a:pt x="1691590" y="1042971"/>
                  <a:pt x="1633988" y="1042971"/>
                </a:cubicBezTo>
                <a:lnTo>
                  <a:pt x="104297" y="1042971"/>
                </a:lnTo>
                <a:cubicBezTo>
                  <a:pt x="46695" y="1042971"/>
                  <a:pt x="0" y="996276"/>
                  <a:pt x="0" y="938674"/>
                </a:cubicBezTo>
                <a:lnTo>
                  <a:pt x="0" y="104297"/>
                </a:lnTo>
                <a:close/>
              </a:path>
            </a:pathLst>
          </a:custGeom>
          <a:solidFill>
            <a:srgbClr val="C852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29323" numCol="1" spcCol="1270" anchor="t" anchorCtr="0">
            <a:noAutofit/>
          </a:bodyPr>
          <a:lstStyle/>
          <a:p>
            <a:pPr algn="ctr" defTabSz="800100">
              <a:lnSpc>
                <a:spcPct val="90000"/>
              </a:lnSpc>
              <a:spcBef>
                <a:spcPts val="450"/>
              </a:spcBef>
            </a:pPr>
            <a:r>
              <a:rPr lang="en-US" sz="1400" dirty="0">
                <a:latin typeface="Lato Regular" panose="020F0502020204030203" pitchFamily="34" charset="0"/>
                <a:ea typeface="Lato Regular" panose="020F0502020204030203" pitchFamily="34" charset="0"/>
                <a:cs typeface="Lato Regular" panose="020F0502020204030203" pitchFamily="34" charset="0"/>
              </a:rPr>
              <a:t>30 ha of reclaimed land for sale</a:t>
            </a:r>
          </a:p>
        </p:txBody>
      </p:sp>
      <p:sp>
        <p:nvSpPr>
          <p:cNvPr id="67" name="Полилиния 15"/>
          <p:cNvSpPr/>
          <p:nvPr/>
        </p:nvSpPr>
        <p:spPr>
          <a:xfrm>
            <a:off x="6957036" y="2700372"/>
            <a:ext cx="1520375" cy="1670460"/>
          </a:xfrm>
          <a:custGeom>
            <a:avLst/>
            <a:gdLst>
              <a:gd name="connsiteX0" fmla="*/ 0 w 1738285"/>
              <a:gd name="connsiteY0" fmla="*/ 173829 h 2700000"/>
              <a:gd name="connsiteX1" fmla="*/ 173829 w 1738285"/>
              <a:gd name="connsiteY1" fmla="*/ 0 h 2700000"/>
              <a:gd name="connsiteX2" fmla="*/ 1564457 w 1738285"/>
              <a:gd name="connsiteY2" fmla="*/ 0 h 2700000"/>
              <a:gd name="connsiteX3" fmla="*/ 1738286 w 1738285"/>
              <a:gd name="connsiteY3" fmla="*/ 173829 h 2700000"/>
              <a:gd name="connsiteX4" fmla="*/ 1738285 w 1738285"/>
              <a:gd name="connsiteY4" fmla="*/ 2526172 h 2700000"/>
              <a:gd name="connsiteX5" fmla="*/ 1564456 w 1738285"/>
              <a:gd name="connsiteY5" fmla="*/ 2700001 h 2700000"/>
              <a:gd name="connsiteX6" fmla="*/ 173829 w 1738285"/>
              <a:gd name="connsiteY6" fmla="*/ 2700000 h 2700000"/>
              <a:gd name="connsiteX7" fmla="*/ 0 w 1738285"/>
              <a:gd name="connsiteY7" fmla="*/ 2526171 h 2700000"/>
              <a:gd name="connsiteX8" fmla="*/ 0 w 1738285"/>
              <a:gd name="connsiteY8" fmla="*/ 173829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2700000">
                <a:moveTo>
                  <a:pt x="0" y="173829"/>
                </a:moveTo>
                <a:cubicBezTo>
                  <a:pt x="0" y="77826"/>
                  <a:pt x="77826" y="0"/>
                  <a:pt x="173829" y="0"/>
                </a:cubicBezTo>
                <a:lnTo>
                  <a:pt x="1564457" y="0"/>
                </a:lnTo>
                <a:cubicBezTo>
                  <a:pt x="1660460" y="0"/>
                  <a:pt x="1738286" y="77826"/>
                  <a:pt x="1738286" y="173829"/>
                </a:cubicBezTo>
                <a:cubicBezTo>
                  <a:pt x="1738286" y="957943"/>
                  <a:pt x="1738285" y="1742058"/>
                  <a:pt x="1738285" y="2526172"/>
                </a:cubicBezTo>
                <a:cubicBezTo>
                  <a:pt x="1738285" y="2622175"/>
                  <a:pt x="1660459" y="2700001"/>
                  <a:pt x="1564456" y="2700001"/>
                </a:cubicBezTo>
                <a:lnTo>
                  <a:pt x="173829" y="2700000"/>
                </a:lnTo>
                <a:cubicBezTo>
                  <a:pt x="77826" y="2700000"/>
                  <a:pt x="0" y="2622174"/>
                  <a:pt x="0" y="2526171"/>
                </a:cubicBezTo>
                <a:lnTo>
                  <a:pt x="0" y="173829"/>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529" tIns="123529" rIns="123529" bIns="123529" numCol="1" spcCol="1270" anchor="t" anchorCtr="0">
            <a:noAutofit/>
          </a:bodyPr>
          <a:lstStyle/>
          <a:p>
            <a:pPr marL="171450" lvl="1" indent="-171450" defTabSz="533400">
              <a:lnSpc>
                <a:spcPct val="90000"/>
              </a:lnSpc>
              <a:spcBef>
                <a:spcPts val="450"/>
              </a:spcBef>
              <a:buFont typeface="Wingdings" charset="2"/>
              <a:buChar char="ü"/>
            </a:pPr>
            <a:r>
              <a:rPr lang="en-US" sz="1050" dirty="0">
                <a:solidFill>
                  <a:srgbClr val="57606C"/>
                </a:solidFill>
                <a:latin typeface="Calibri"/>
                <a:cs typeface="Calibri"/>
              </a:rPr>
              <a:t>15% of sale proceeds recovers the cost of entire upfront public investment</a:t>
            </a:r>
          </a:p>
        </p:txBody>
      </p:sp>
      <p:sp>
        <p:nvSpPr>
          <p:cNvPr id="68" name="Стрелка вправо 16"/>
          <p:cNvSpPr/>
          <p:nvPr/>
        </p:nvSpPr>
        <p:spPr>
          <a:xfrm>
            <a:off x="681908" y="4354682"/>
            <a:ext cx="7769041" cy="215774"/>
          </a:xfrm>
          <a:prstGeom prst="rightArrow">
            <a:avLst/>
          </a:prstGeom>
          <a:solidFill>
            <a:srgbClr val="1170AA">
              <a:alpha val="74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29323" numCol="1" spcCol="1270" anchor="t" anchorCtr="0">
            <a:noAutofit/>
          </a:bodyPr>
          <a:lstStyle/>
          <a:p>
            <a:pPr defTabSz="800100">
              <a:lnSpc>
                <a:spcPct val="90000"/>
              </a:lnSpc>
              <a:spcBef>
                <a:spcPts val="450"/>
              </a:spcBef>
            </a:pPr>
            <a:endParaRPr lang="en-US" sz="1500">
              <a:latin typeface="Calibri"/>
              <a:cs typeface="Calibri"/>
            </a:endParaRPr>
          </a:p>
        </p:txBody>
      </p:sp>
      <p:sp>
        <p:nvSpPr>
          <p:cNvPr id="69" name="TextBox 68"/>
          <p:cNvSpPr txBox="1"/>
          <p:nvPr/>
        </p:nvSpPr>
        <p:spPr>
          <a:xfrm>
            <a:off x="3956803" y="4106473"/>
            <a:ext cx="736099" cy="248209"/>
          </a:xfrm>
          <a:prstGeom prst="rect">
            <a:avLst/>
          </a:prstGeom>
          <a:noFill/>
        </p:spPr>
        <p:txBody>
          <a:bodyPr wrap="none" rtlCol="0">
            <a:spAutoFit/>
          </a:bodyPr>
          <a:lstStyle/>
          <a:p>
            <a:r>
              <a:rPr lang="en-US" sz="1013" dirty="0"/>
              <a:t>7-10 years</a:t>
            </a:r>
          </a:p>
        </p:txBody>
      </p:sp>
      <p:sp>
        <p:nvSpPr>
          <p:cNvPr id="79" name="Rectangle 78"/>
          <p:cNvSpPr/>
          <p:nvPr/>
        </p:nvSpPr>
        <p:spPr>
          <a:xfrm>
            <a:off x="366948" y="1002188"/>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grpSp>
        <p:nvGrpSpPr>
          <p:cNvPr id="53" name="Group 52"/>
          <p:cNvGrpSpPr/>
          <p:nvPr/>
        </p:nvGrpSpPr>
        <p:grpSpPr>
          <a:xfrm>
            <a:off x="237436" y="4550390"/>
            <a:ext cx="817469" cy="393452"/>
            <a:chOff x="-358311" y="1913954"/>
            <a:chExt cx="1157832" cy="557270"/>
          </a:xfrm>
        </p:grpSpPr>
        <p:sp>
          <p:nvSpPr>
            <p:cNvPr id="54"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55"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56"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57"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58"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59"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62"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63"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64"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65"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70"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71"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72"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73"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74"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75"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76"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77"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78"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80"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81"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82"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7846011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0"/>
          <p:cNvSpPr>
            <a:spLocks/>
          </p:cNvSpPr>
          <p:nvPr/>
        </p:nvSpPr>
        <p:spPr bwMode="auto">
          <a:xfrm>
            <a:off x="1191" y="0"/>
            <a:ext cx="9141619" cy="1338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47" name="Rectangle 1"/>
          <p:cNvSpPr>
            <a:spLocks/>
          </p:cNvSpPr>
          <p:nvPr/>
        </p:nvSpPr>
        <p:spPr bwMode="auto">
          <a:xfrm>
            <a:off x="657439" y="635424"/>
            <a:ext cx="8167584"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pPr>
              <a:lnSpc>
                <a:spcPct val="75000"/>
              </a:lnSpc>
            </a:pPr>
            <a:r>
              <a:rPr lang="en-US" sz="1800" b="1" i="1" dirty="0">
                <a:solidFill>
                  <a:schemeClr val="bg1"/>
                </a:solidFill>
                <a:latin typeface="Century Gothic" panose="020B0502020202020204" pitchFamily="34" charset="0"/>
                <a:ea typeface="Lato" charset="0"/>
                <a:cs typeface="Lato" charset="0"/>
              </a:rPr>
              <a:t>Example 2</a:t>
            </a:r>
            <a:r>
              <a:rPr lang="en-US" sz="1800" b="1" dirty="0">
                <a:solidFill>
                  <a:schemeClr val="bg1"/>
                </a:solidFill>
                <a:latin typeface="Century Gothic" panose="020B0502020202020204" pitchFamily="34" charset="0"/>
                <a:ea typeface="Lato" charset="0"/>
                <a:cs typeface="Lato" charset="0"/>
              </a:rPr>
              <a:t>: LVC helps regenerate Rio de Janeiro’s historic area near Bay</a:t>
            </a:r>
            <a:endParaRPr lang="x-none" sz="1800" b="1" spc="-1" dirty="0">
              <a:solidFill>
                <a:schemeClr val="bg1"/>
              </a:solidFill>
              <a:uFill>
                <a:solidFill>
                  <a:srgbClr val="FFFFFF"/>
                </a:solidFill>
              </a:uFill>
              <a:latin typeface="Century Gothic" panose="020B0502020202020204" pitchFamily="34" charset="0"/>
              <a:ea typeface="Lato" charset="0"/>
              <a:cs typeface="Lato" charset="0"/>
            </a:endParaRPr>
          </a:p>
        </p:txBody>
      </p:sp>
      <p:sp>
        <p:nvSpPr>
          <p:cNvPr id="48" name="Rectangle 2"/>
          <p:cNvSpPr>
            <a:spLocks/>
          </p:cNvSpPr>
          <p:nvPr/>
        </p:nvSpPr>
        <p:spPr bwMode="auto">
          <a:xfrm>
            <a:off x="68190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3" name="Rectangle 52"/>
          <p:cNvSpPr/>
          <p:nvPr/>
        </p:nvSpPr>
        <p:spPr>
          <a:xfrm>
            <a:off x="657439" y="1052321"/>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39" name="Полилиния 5"/>
          <p:cNvSpPr/>
          <p:nvPr/>
        </p:nvSpPr>
        <p:spPr>
          <a:xfrm>
            <a:off x="681908" y="1554539"/>
            <a:ext cx="1430830" cy="996990"/>
          </a:xfrm>
          <a:custGeom>
            <a:avLst/>
            <a:gdLst>
              <a:gd name="connsiteX0" fmla="*/ 0 w 1738285"/>
              <a:gd name="connsiteY0" fmla="*/ 104297 h 1042971"/>
              <a:gd name="connsiteX1" fmla="*/ 104297 w 1738285"/>
              <a:gd name="connsiteY1" fmla="*/ 0 h 1042971"/>
              <a:gd name="connsiteX2" fmla="*/ 1633988 w 1738285"/>
              <a:gd name="connsiteY2" fmla="*/ 0 h 1042971"/>
              <a:gd name="connsiteX3" fmla="*/ 1738285 w 1738285"/>
              <a:gd name="connsiteY3" fmla="*/ 104297 h 1042971"/>
              <a:gd name="connsiteX4" fmla="*/ 1738285 w 1738285"/>
              <a:gd name="connsiteY4" fmla="*/ 938674 h 1042971"/>
              <a:gd name="connsiteX5" fmla="*/ 1633988 w 1738285"/>
              <a:gd name="connsiteY5" fmla="*/ 1042971 h 1042971"/>
              <a:gd name="connsiteX6" fmla="*/ 104297 w 1738285"/>
              <a:gd name="connsiteY6" fmla="*/ 1042971 h 1042971"/>
              <a:gd name="connsiteX7" fmla="*/ 0 w 1738285"/>
              <a:gd name="connsiteY7" fmla="*/ 938674 h 1042971"/>
              <a:gd name="connsiteX8" fmla="*/ 0 w 1738285"/>
              <a:gd name="connsiteY8" fmla="*/ 104297 h 10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1042971">
                <a:moveTo>
                  <a:pt x="0" y="104297"/>
                </a:moveTo>
                <a:cubicBezTo>
                  <a:pt x="0" y="46695"/>
                  <a:pt x="46695" y="0"/>
                  <a:pt x="104297" y="0"/>
                </a:cubicBezTo>
                <a:lnTo>
                  <a:pt x="1633988" y="0"/>
                </a:lnTo>
                <a:cubicBezTo>
                  <a:pt x="1691590" y="0"/>
                  <a:pt x="1738285" y="46695"/>
                  <a:pt x="1738285" y="104297"/>
                </a:cubicBezTo>
                <a:lnTo>
                  <a:pt x="1738285" y="938674"/>
                </a:lnTo>
                <a:cubicBezTo>
                  <a:pt x="1738285" y="996276"/>
                  <a:pt x="1691590" y="1042971"/>
                  <a:pt x="1633988" y="1042971"/>
                </a:cubicBezTo>
                <a:lnTo>
                  <a:pt x="104297" y="1042971"/>
                </a:lnTo>
                <a:cubicBezTo>
                  <a:pt x="46695" y="1042971"/>
                  <a:pt x="0" y="996276"/>
                  <a:pt x="0" y="938674"/>
                </a:cubicBezTo>
                <a:lnTo>
                  <a:pt x="0" y="104297"/>
                </a:lnTo>
                <a:close/>
              </a:path>
            </a:pathLst>
          </a:custGeom>
          <a:solidFill>
            <a:srgbClr val="5760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29323" numCol="1" spcCol="1270" anchor="t" anchorCtr="0">
            <a:noAutofit/>
          </a:bodyPr>
          <a:lstStyle/>
          <a:p>
            <a:pPr algn="ctr" defTabSz="800100">
              <a:lnSpc>
                <a:spcPct val="90000"/>
              </a:lnSpc>
              <a:spcBef>
                <a:spcPts val="450"/>
              </a:spcBef>
            </a:pPr>
            <a:r>
              <a:rPr lang="en-US" sz="1400" dirty="0">
                <a:latin typeface="Lato Regular" panose="020F0502020204030203" pitchFamily="34" charset="0"/>
                <a:ea typeface="Lato Regular" panose="020F0502020204030203" pitchFamily="34" charset="0"/>
                <a:cs typeface="Lato Regular" panose="020F0502020204030203" pitchFamily="34" charset="0"/>
              </a:rPr>
              <a:t>Underused industrial lands in the historic core of Rio</a:t>
            </a:r>
          </a:p>
        </p:txBody>
      </p:sp>
      <p:sp>
        <p:nvSpPr>
          <p:cNvPr id="41" name="Полилиния 6"/>
          <p:cNvSpPr/>
          <p:nvPr/>
        </p:nvSpPr>
        <p:spPr>
          <a:xfrm>
            <a:off x="681908" y="2668822"/>
            <a:ext cx="1434683" cy="1689800"/>
          </a:xfrm>
          <a:custGeom>
            <a:avLst/>
            <a:gdLst>
              <a:gd name="connsiteX0" fmla="*/ 0 w 1738285"/>
              <a:gd name="connsiteY0" fmla="*/ 173829 h 2700000"/>
              <a:gd name="connsiteX1" fmla="*/ 173829 w 1738285"/>
              <a:gd name="connsiteY1" fmla="*/ 0 h 2700000"/>
              <a:gd name="connsiteX2" fmla="*/ 1564457 w 1738285"/>
              <a:gd name="connsiteY2" fmla="*/ 0 h 2700000"/>
              <a:gd name="connsiteX3" fmla="*/ 1738286 w 1738285"/>
              <a:gd name="connsiteY3" fmla="*/ 173829 h 2700000"/>
              <a:gd name="connsiteX4" fmla="*/ 1738285 w 1738285"/>
              <a:gd name="connsiteY4" fmla="*/ 2526172 h 2700000"/>
              <a:gd name="connsiteX5" fmla="*/ 1564456 w 1738285"/>
              <a:gd name="connsiteY5" fmla="*/ 2700001 h 2700000"/>
              <a:gd name="connsiteX6" fmla="*/ 173829 w 1738285"/>
              <a:gd name="connsiteY6" fmla="*/ 2700000 h 2700000"/>
              <a:gd name="connsiteX7" fmla="*/ 0 w 1738285"/>
              <a:gd name="connsiteY7" fmla="*/ 2526171 h 2700000"/>
              <a:gd name="connsiteX8" fmla="*/ 0 w 1738285"/>
              <a:gd name="connsiteY8" fmla="*/ 173829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2700000">
                <a:moveTo>
                  <a:pt x="0" y="173829"/>
                </a:moveTo>
                <a:cubicBezTo>
                  <a:pt x="0" y="77826"/>
                  <a:pt x="77826" y="0"/>
                  <a:pt x="173829" y="0"/>
                </a:cubicBezTo>
                <a:lnTo>
                  <a:pt x="1564457" y="0"/>
                </a:lnTo>
                <a:cubicBezTo>
                  <a:pt x="1660460" y="0"/>
                  <a:pt x="1738286" y="77826"/>
                  <a:pt x="1738286" y="173829"/>
                </a:cubicBezTo>
                <a:cubicBezTo>
                  <a:pt x="1738286" y="957943"/>
                  <a:pt x="1738285" y="1742058"/>
                  <a:pt x="1738285" y="2526172"/>
                </a:cubicBezTo>
                <a:cubicBezTo>
                  <a:pt x="1738285" y="2622175"/>
                  <a:pt x="1660459" y="2700001"/>
                  <a:pt x="1564456" y="2700001"/>
                </a:cubicBezTo>
                <a:lnTo>
                  <a:pt x="173829" y="2700000"/>
                </a:lnTo>
                <a:cubicBezTo>
                  <a:pt x="77826" y="2700000"/>
                  <a:pt x="0" y="2622174"/>
                  <a:pt x="0" y="2526171"/>
                </a:cubicBezTo>
                <a:lnTo>
                  <a:pt x="0" y="173829"/>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4197" tIns="134197" rIns="134197" bIns="134197" numCol="1" spcCol="1270" anchor="t" anchorCtr="0">
            <a:noAutofit/>
          </a:bodyPr>
          <a:lstStyle/>
          <a:p>
            <a:pPr marL="171450" lvl="1" indent="-171450" defTabSz="600075">
              <a:lnSpc>
                <a:spcPct val="90000"/>
              </a:lnSpc>
              <a:spcBef>
                <a:spcPts val="450"/>
              </a:spcBef>
              <a:buFont typeface="Wingdings" charset="2"/>
              <a:buChar char="ü"/>
            </a:pPr>
            <a:r>
              <a:rPr lang="en-US" sz="1050" dirty="0">
                <a:solidFill>
                  <a:srgbClr val="57606C"/>
                </a:solidFill>
                <a:latin typeface="Lato Regular" panose="020F0502020204030203" pitchFamily="34" charset="0"/>
                <a:ea typeface="Lato Regular" panose="020F0502020204030203" pitchFamily="34" charset="0"/>
                <a:cs typeface="Lato Regular" panose="020F0502020204030203" pitchFamily="34" charset="0"/>
              </a:rPr>
              <a:t>Low-density uses inherited from cargo port</a:t>
            </a:r>
          </a:p>
          <a:p>
            <a:pPr marL="171450" lvl="1" indent="-171450" defTabSz="600075">
              <a:lnSpc>
                <a:spcPct val="90000"/>
              </a:lnSpc>
              <a:spcBef>
                <a:spcPts val="450"/>
              </a:spcBef>
              <a:buFont typeface="Wingdings" charset="2"/>
              <a:buChar char="ü"/>
            </a:pPr>
            <a:r>
              <a:rPr lang="en-US" sz="1050" dirty="0">
                <a:solidFill>
                  <a:srgbClr val="57606C"/>
                </a:solidFill>
                <a:latin typeface="Lato Regular" panose="020F0502020204030203" pitchFamily="34" charset="0"/>
                <a:ea typeface="Lato Regular" panose="020F0502020204030203" pitchFamily="34" charset="0"/>
                <a:cs typeface="Lato Regular" panose="020F0502020204030203" pitchFamily="34" charset="0"/>
              </a:rPr>
              <a:t>Poor accessibility</a:t>
            </a:r>
          </a:p>
          <a:p>
            <a:pPr marL="171450" lvl="1" indent="-171450" defTabSz="600075">
              <a:lnSpc>
                <a:spcPct val="90000"/>
              </a:lnSpc>
              <a:spcBef>
                <a:spcPts val="450"/>
              </a:spcBef>
              <a:buFont typeface="Wingdings" charset="2"/>
              <a:buChar char="ü"/>
            </a:pPr>
            <a:r>
              <a:rPr lang="en-US" sz="1050" dirty="0">
                <a:solidFill>
                  <a:srgbClr val="57606C"/>
                </a:solidFill>
                <a:latin typeface="Lato Regular" panose="020F0502020204030203" pitchFamily="34" charset="0"/>
                <a:ea typeface="Lato Regular" panose="020F0502020204030203" pitchFamily="34" charset="0"/>
                <a:cs typeface="Lato Regular" panose="020F0502020204030203" pitchFamily="34" charset="0"/>
              </a:rPr>
              <a:t>Contaminated waters</a:t>
            </a:r>
          </a:p>
          <a:p>
            <a:pPr marL="171450" lvl="1" indent="-171450" defTabSz="600075">
              <a:lnSpc>
                <a:spcPct val="90000"/>
              </a:lnSpc>
              <a:spcBef>
                <a:spcPts val="450"/>
              </a:spcBef>
              <a:buFont typeface="Wingdings" charset="2"/>
              <a:buChar char="ü"/>
            </a:pPr>
            <a:r>
              <a:rPr lang="en-US" sz="1050" dirty="0">
                <a:solidFill>
                  <a:srgbClr val="57606C"/>
                </a:solidFill>
                <a:latin typeface="Lato Regular" panose="020F0502020204030203" pitchFamily="34" charset="0"/>
                <a:ea typeface="Lato Regular" panose="020F0502020204030203" pitchFamily="34" charset="0"/>
                <a:cs typeface="Lato Regular" panose="020F0502020204030203" pitchFamily="34" charset="0"/>
              </a:rPr>
              <a:t>Unpleasant views</a:t>
            </a:r>
          </a:p>
        </p:txBody>
      </p:sp>
      <p:sp>
        <p:nvSpPr>
          <p:cNvPr id="42" name="Полилиния 7"/>
          <p:cNvSpPr>
            <a:spLocks noChangeAspect="1"/>
          </p:cNvSpPr>
          <p:nvPr/>
        </p:nvSpPr>
        <p:spPr>
          <a:xfrm>
            <a:off x="2149645" y="1835922"/>
            <a:ext cx="502796" cy="389504"/>
          </a:xfrm>
          <a:custGeom>
            <a:avLst/>
            <a:gdLst>
              <a:gd name="connsiteX0" fmla="*/ 0 w 558657"/>
              <a:gd name="connsiteY0" fmla="*/ 86556 h 432782"/>
              <a:gd name="connsiteX1" fmla="*/ 342266 w 558657"/>
              <a:gd name="connsiteY1" fmla="*/ 86556 h 432782"/>
              <a:gd name="connsiteX2" fmla="*/ 342266 w 558657"/>
              <a:gd name="connsiteY2" fmla="*/ 0 h 432782"/>
              <a:gd name="connsiteX3" fmla="*/ 558657 w 558657"/>
              <a:gd name="connsiteY3" fmla="*/ 216391 h 432782"/>
              <a:gd name="connsiteX4" fmla="*/ 342266 w 558657"/>
              <a:gd name="connsiteY4" fmla="*/ 432782 h 432782"/>
              <a:gd name="connsiteX5" fmla="*/ 342266 w 558657"/>
              <a:gd name="connsiteY5" fmla="*/ 346226 h 432782"/>
              <a:gd name="connsiteX6" fmla="*/ 0 w 558657"/>
              <a:gd name="connsiteY6" fmla="*/ 346226 h 432782"/>
              <a:gd name="connsiteX7" fmla="*/ 0 w 558657"/>
              <a:gd name="connsiteY7" fmla="*/ 86556 h 4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657" h="432782">
                <a:moveTo>
                  <a:pt x="0" y="86556"/>
                </a:moveTo>
                <a:lnTo>
                  <a:pt x="342266" y="86556"/>
                </a:lnTo>
                <a:lnTo>
                  <a:pt x="342266" y="0"/>
                </a:lnTo>
                <a:lnTo>
                  <a:pt x="558657" y="216391"/>
                </a:lnTo>
                <a:lnTo>
                  <a:pt x="342266" y="432782"/>
                </a:lnTo>
                <a:lnTo>
                  <a:pt x="342266" y="346226"/>
                </a:lnTo>
                <a:lnTo>
                  <a:pt x="0" y="346226"/>
                </a:lnTo>
                <a:lnTo>
                  <a:pt x="0" y="86556"/>
                </a:lnTo>
                <a:close/>
              </a:path>
            </a:pathLst>
          </a:custGeom>
          <a:solidFill>
            <a:srgbClr val="57606C"/>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4917" rIns="97376" bIns="64917" numCol="1" spcCol="1270" anchor="ctr" anchorCtr="0">
            <a:noAutofit/>
          </a:bodyPr>
          <a:lstStyle/>
          <a:p>
            <a:pPr algn="ctr" defTabSz="400050">
              <a:lnSpc>
                <a:spcPct val="90000"/>
              </a:lnSpc>
              <a:spcBef>
                <a:spcPts val="450"/>
              </a:spcBef>
            </a:pPr>
            <a:endParaRPr lang="en-US" sz="900">
              <a:solidFill>
                <a:schemeClr val="accent2">
                  <a:lumMod val="20000"/>
                  <a:lumOff val="80000"/>
                </a:schemeClr>
              </a:solidFill>
              <a:latin typeface="Calibri"/>
              <a:cs typeface="Calibri"/>
            </a:endParaRPr>
          </a:p>
        </p:txBody>
      </p:sp>
      <p:sp>
        <p:nvSpPr>
          <p:cNvPr id="43" name="Полилиния 8"/>
          <p:cNvSpPr/>
          <p:nvPr/>
        </p:nvSpPr>
        <p:spPr>
          <a:xfrm>
            <a:off x="2718136" y="1554539"/>
            <a:ext cx="1488869" cy="996990"/>
          </a:xfrm>
          <a:custGeom>
            <a:avLst/>
            <a:gdLst>
              <a:gd name="connsiteX0" fmla="*/ 0 w 1738285"/>
              <a:gd name="connsiteY0" fmla="*/ 104297 h 1042971"/>
              <a:gd name="connsiteX1" fmla="*/ 104297 w 1738285"/>
              <a:gd name="connsiteY1" fmla="*/ 0 h 1042971"/>
              <a:gd name="connsiteX2" fmla="*/ 1633988 w 1738285"/>
              <a:gd name="connsiteY2" fmla="*/ 0 h 1042971"/>
              <a:gd name="connsiteX3" fmla="*/ 1738285 w 1738285"/>
              <a:gd name="connsiteY3" fmla="*/ 104297 h 1042971"/>
              <a:gd name="connsiteX4" fmla="*/ 1738285 w 1738285"/>
              <a:gd name="connsiteY4" fmla="*/ 938674 h 1042971"/>
              <a:gd name="connsiteX5" fmla="*/ 1633988 w 1738285"/>
              <a:gd name="connsiteY5" fmla="*/ 1042971 h 1042971"/>
              <a:gd name="connsiteX6" fmla="*/ 104297 w 1738285"/>
              <a:gd name="connsiteY6" fmla="*/ 1042971 h 1042971"/>
              <a:gd name="connsiteX7" fmla="*/ 0 w 1738285"/>
              <a:gd name="connsiteY7" fmla="*/ 938674 h 1042971"/>
              <a:gd name="connsiteX8" fmla="*/ 0 w 1738285"/>
              <a:gd name="connsiteY8" fmla="*/ 104297 h 10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1042971">
                <a:moveTo>
                  <a:pt x="0" y="104297"/>
                </a:moveTo>
                <a:cubicBezTo>
                  <a:pt x="0" y="46695"/>
                  <a:pt x="46695" y="0"/>
                  <a:pt x="104297" y="0"/>
                </a:cubicBezTo>
                <a:lnTo>
                  <a:pt x="1633988" y="0"/>
                </a:lnTo>
                <a:cubicBezTo>
                  <a:pt x="1691590" y="0"/>
                  <a:pt x="1738285" y="46695"/>
                  <a:pt x="1738285" y="104297"/>
                </a:cubicBezTo>
                <a:lnTo>
                  <a:pt x="1738285" y="938674"/>
                </a:lnTo>
                <a:cubicBezTo>
                  <a:pt x="1738285" y="996276"/>
                  <a:pt x="1691590" y="1042971"/>
                  <a:pt x="1633988" y="1042971"/>
                </a:cubicBezTo>
                <a:lnTo>
                  <a:pt x="104297" y="1042971"/>
                </a:lnTo>
                <a:cubicBezTo>
                  <a:pt x="46695" y="1042971"/>
                  <a:pt x="0" y="996276"/>
                  <a:pt x="0" y="938674"/>
                </a:cubicBezTo>
                <a:lnTo>
                  <a:pt x="0" y="104297"/>
                </a:lnTo>
                <a:close/>
              </a:path>
            </a:pathLst>
          </a:custGeom>
          <a:solidFill>
            <a:srgbClr val="FC7D0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29323" numCol="1" spcCol="1270" anchor="t" anchorCtr="0">
            <a:noAutofit/>
          </a:bodyPr>
          <a:lstStyle/>
          <a:p>
            <a:pPr algn="ctr" defTabSz="800100">
              <a:lnSpc>
                <a:spcPct val="90000"/>
              </a:lnSpc>
              <a:spcBef>
                <a:spcPts val="450"/>
              </a:spcBef>
            </a:pPr>
            <a:r>
              <a:rPr lang="en-US" sz="1400" dirty="0">
                <a:latin typeface="Lato Regular" panose="020F0502020204030203" pitchFamily="34" charset="0"/>
                <a:ea typeface="Lato Regular" panose="020F0502020204030203" pitchFamily="34" charset="0"/>
                <a:cs typeface="Lato Regular" panose="020F0502020204030203" pitchFamily="34" charset="0"/>
              </a:rPr>
              <a:t>New density and height regulations adopted</a:t>
            </a:r>
          </a:p>
        </p:txBody>
      </p:sp>
      <p:sp>
        <p:nvSpPr>
          <p:cNvPr id="44" name="Полилиния 9"/>
          <p:cNvSpPr/>
          <p:nvPr/>
        </p:nvSpPr>
        <p:spPr>
          <a:xfrm>
            <a:off x="2718135" y="2668822"/>
            <a:ext cx="1488869" cy="1689800"/>
          </a:xfrm>
          <a:custGeom>
            <a:avLst/>
            <a:gdLst>
              <a:gd name="connsiteX0" fmla="*/ 0 w 1738285"/>
              <a:gd name="connsiteY0" fmla="*/ 173829 h 2700000"/>
              <a:gd name="connsiteX1" fmla="*/ 173829 w 1738285"/>
              <a:gd name="connsiteY1" fmla="*/ 0 h 2700000"/>
              <a:gd name="connsiteX2" fmla="*/ 1564457 w 1738285"/>
              <a:gd name="connsiteY2" fmla="*/ 0 h 2700000"/>
              <a:gd name="connsiteX3" fmla="*/ 1738286 w 1738285"/>
              <a:gd name="connsiteY3" fmla="*/ 173829 h 2700000"/>
              <a:gd name="connsiteX4" fmla="*/ 1738285 w 1738285"/>
              <a:gd name="connsiteY4" fmla="*/ 2526172 h 2700000"/>
              <a:gd name="connsiteX5" fmla="*/ 1564456 w 1738285"/>
              <a:gd name="connsiteY5" fmla="*/ 2700001 h 2700000"/>
              <a:gd name="connsiteX6" fmla="*/ 173829 w 1738285"/>
              <a:gd name="connsiteY6" fmla="*/ 2700000 h 2700000"/>
              <a:gd name="connsiteX7" fmla="*/ 0 w 1738285"/>
              <a:gd name="connsiteY7" fmla="*/ 2526171 h 2700000"/>
              <a:gd name="connsiteX8" fmla="*/ 0 w 1738285"/>
              <a:gd name="connsiteY8" fmla="*/ 173829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2700000">
                <a:moveTo>
                  <a:pt x="0" y="173829"/>
                </a:moveTo>
                <a:cubicBezTo>
                  <a:pt x="0" y="77826"/>
                  <a:pt x="77826" y="0"/>
                  <a:pt x="173829" y="0"/>
                </a:cubicBezTo>
                <a:lnTo>
                  <a:pt x="1564457" y="0"/>
                </a:lnTo>
                <a:cubicBezTo>
                  <a:pt x="1660460" y="0"/>
                  <a:pt x="1738286" y="77826"/>
                  <a:pt x="1738286" y="173829"/>
                </a:cubicBezTo>
                <a:cubicBezTo>
                  <a:pt x="1738286" y="957943"/>
                  <a:pt x="1738285" y="1742058"/>
                  <a:pt x="1738285" y="2526172"/>
                </a:cubicBezTo>
                <a:cubicBezTo>
                  <a:pt x="1738285" y="2622175"/>
                  <a:pt x="1660459" y="2700001"/>
                  <a:pt x="1564456" y="2700001"/>
                </a:cubicBezTo>
                <a:lnTo>
                  <a:pt x="173829" y="2700000"/>
                </a:lnTo>
                <a:cubicBezTo>
                  <a:pt x="77826" y="2700000"/>
                  <a:pt x="0" y="2622174"/>
                  <a:pt x="0" y="2526171"/>
                </a:cubicBezTo>
                <a:lnTo>
                  <a:pt x="0" y="173829"/>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529" tIns="123529" rIns="123529" bIns="123529" numCol="1" spcCol="1270" anchor="t" anchorCtr="0">
            <a:noAutofit/>
          </a:bodyPr>
          <a:lstStyle/>
          <a:p>
            <a:pPr marL="171450" lvl="1" indent="-171450" defTabSz="533400">
              <a:lnSpc>
                <a:spcPct val="90000"/>
              </a:lnSpc>
              <a:spcBef>
                <a:spcPts val="450"/>
              </a:spcBef>
              <a:buFont typeface="Wingdings" charset="2"/>
              <a:buChar char="ü"/>
            </a:pPr>
            <a:r>
              <a:rPr lang="en-US" sz="1050" dirty="0">
                <a:solidFill>
                  <a:srgbClr val="57606C"/>
                </a:solidFill>
                <a:latin typeface="Lato Regular" panose="020F0502020204030203" pitchFamily="34" charset="0"/>
                <a:ea typeface="Lato Regular" panose="020F0502020204030203" pitchFamily="34" charset="0"/>
                <a:cs typeface="Lato Regular" panose="020F0502020204030203" pitchFamily="34" charset="0"/>
              </a:rPr>
              <a:t>City adopted new zoning to allow construction of additional density</a:t>
            </a:r>
          </a:p>
          <a:p>
            <a:pPr marL="171450" lvl="1" indent="-171450" defTabSz="533400">
              <a:lnSpc>
                <a:spcPct val="90000"/>
              </a:lnSpc>
              <a:spcBef>
                <a:spcPts val="450"/>
              </a:spcBef>
              <a:buFont typeface="Wingdings" charset="2"/>
              <a:buChar char="ü"/>
            </a:pPr>
            <a:r>
              <a:rPr lang="en-US" sz="1050" dirty="0">
                <a:solidFill>
                  <a:srgbClr val="57606C"/>
                </a:solidFill>
                <a:latin typeface="Lato Regular" panose="020F0502020204030203" pitchFamily="34" charset="0"/>
                <a:ea typeface="Lato Regular" panose="020F0502020204030203" pitchFamily="34" charset="0"/>
                <a:cs typeface="Lato Regular" panose="020F0502020204030203" pitchFamily="34" charset="0"/>
              </a:rPr>
              <a:t>Structured SPV to sell extra development rights</a:t>
            </a:r>
          </a:p>
        </p:txBody>
      </p:sp>
      <p:sp>
        <p:nvSpPr>
          <p:cNvPr id="45" name="Полилиния 10"/>
          <p:cNvSpPr>
            <a:spLocks noChangeAspect="1"/>
          </p:cNvSpPr>
          <p:nvPr/>
        </p:nvSpPr>
        <p:spPr>
          <a:xfrm>
            <a:off x="4243912" y="1835922"/>
            <a:ext cx="502796" cy="389504"/>
          </a:xfrm>
          <a:custGeom>
            <a:avLst/>
            <a:gdLst>
              <a:gd name="connsiteX0" fmla="*/ 0 w 558657"/>
              <a:gd name="connsiteY0" fmla="*/ 86556 h 432782"/>
              <a:gd name="connsiteX1" fmla="*/ 342266 w 558657"/>
              <a:gd name="connsiteY1" fmla="*/ 86556 h 432782"/>
              <a:gd name="connsiteX2" fmla="*/ 342266 w 558657"/>
              <a:gd name="connsiteY2" fmla="*/ 0 h 432782"/>
              <a:gd name="connsiteX3" fmla="*/ 558657 w 558657"/>
              <a:gd name="connsiteY3" fmla="*/ 216391 h 432782"/>
              <a:gd name="connsiteX4" fmla="*/ 342266 w 558657"/>
              <a:gd name="connsiteY4" fmla="*/ 432782 h 432782"/>
              <a:gd name="connsiteX5" fmla="*/ 342266 w 558657"/>
              <a:gd name="connsiteY5" fmla="*/ 346226 h 432782"/>
              <a:gd name="connsiteX6" fmla="*/ 0 w 558657"/>
              <a:gd name="connsiteY6" fmla="*/ 346226 h 432782"/>
              <a:gd name="connsiteX7" fmla="*/ 0 w 558657"/>
              <a:gd name="connsiteY7" fmla="*/ 86556 h 4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657" h="432782">
                <a:moveTo>
                  <a:pt x="0" y="86556"/>
                </a:moveTo>
                <a:lnTo>
                  <a:pt x="342266" y="86556"/>
                </a:lnTo>
                <a:lnTo>
                  <a:pt x="342266" y="0"/>
                </a:lnTo>
                <a:lnTo>
                  <a:pt x="558657" y="216391"/>
                </a:lnTo>
                <a:lnTo>
                  <a:pt x="342266" y="432782"/>
                </a:lnTo>
                <a:lnTo>
                  <a:pt x="342266" y="346226"/>
                </a:lnTo>
                <a:lnTo>
                  <a:pt x="0" y="346226"/>
                </a:lnTo>
                <a:lnTo>
                  <a:pt x="0" y="86556"/>
                </a:lnTo>
                <a:close/>
              </a:path>
            </a:pathLst>
          </a:custGeom>
          <a:solidFill>
            <a:srgbClr val="57606C"/>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4917" rIns="97376" bIns="64917" numCol="1" spcCol="1270" anchor="ctr" anchorCtr="0">
            <a:noAutofit/>
          </a:bodyPr>
          <a:lstStyle/>
          <a:p>
            <a:pPr algn="ctr" defTabSz="400050">
              <a:lnSpc>
                <a:spcPct val="90000"/>
              </a:lnSpc>
              <a:spcBef>
                <a:spcPts val="450"/>
              </a:spcBef>
            </a:pPr>
            <a:endParaRPr lang="en-US" sz="900">
              <a:solidFill>
                <a:schemeClr val="accent2">
                  <a:lumMod val="20000"/>
                  <a:lumOff val="80000"/>
                </a:schemeClr>
              </a:solidFill>
              <a:latin typeface="Calibri"/>
              <a:cs typeface="Calibri"/>
            </a:endParaRPr>
          </a:p>
        </p:txBody>
      </p:sp>
      <p:sp>
        <p:nvSpPr>
          <p:cNvPr id="49" name="Полилиния 11"/>
          <p:cNvSpPr/>
          <p:nvPr/>
        </p:nvSpPr>
        <p:spPr>
          <a:xfrm>
            <a:off x="4812404" y="1554539"/>
            <a:ext cx="1488869" cy="996990"/>
          </a:xfrm>
          <a:custGeom>
            <a:avLst/>
            <a:gdLst>
              <a:gd name="connsiteX0" fmla="*/ 0 w 1738285"/>
              <a:gd name="connsiteY0" fmla="*/ 104297 h 1042971"/>
              <a:gd name="connsiteX1" fmla="*/ 104297 w 1738285"/>
              <a:gd name="connsiteY1" fmla="*/ 0 h 1042971"/>
              <a:gd name="connsiteX2" fmla="*/ 1633988 w 1738285"/>
              <a:gd name="connsiteY2" fmla="*/ 0 h 1042971"/>
              <a:gd name="connsiteX3" fmla="*/ 1738285 w 1738285"/>
              <a:gd name="connsiteY3" fmla="*/ 104297 h 1042971"/>
              <a:gd name="connsiteX4" fmla="*/ 1738285 w 1738285"/>
              <a:gd name="connsiteY4" fmla="*/ 938674 h 1042971"/>
              <a:gd name="connsiteX5" fmla="*/ 1633988 w 1738285"/>
              <a:gd name="connsiteY5" fmla="*/ 1042971 h 1042971"/>
              <a:gd name="connsiteX6" fmla="*/ 104297 w 1738285"/>
              <a:gd name="connsiteY6" fmla="*/ 1042971 h 1042971"/>
              <a:gd name="connsiteX7" fmla="*/ 0 w 1738285"/>
              <a:gd name="connsiteY7" fmla="*/ 938674 h 1042971"/>
              <a:gd name="connsiteX8" fmla="*/ 0 w 1738285"/>
              <a:gd name="connsiteY8" fmla="*/ 104297 h 10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1042971">
                <a:moveTo>
                  <a:pt x="0" y="104297"/>
                </a:moveTo>
                <a:cubicBezTo>
                  <a:pt x="0" y="46695"/>
                  <a:pt x="46695" y="0"/>
                  <a:pt x="104297" y="0"/>
                </a:cubicBezTo>
                <a:lnTo>
                  <a:pt x="1633988" y="0"/>
                </a:lnTo>
                <a:cubicBezTo>
                  <a:pt x="1691590" y="0"/>
                  <a:pt x="1738285" y="46695"/>
                  <a:pt x="1738285" y="104297"/>
                </a:cubicBezTo>
                <a:lnTo>
                  <a:pt x="1738285" y="938674"/>
                </a:lnTo>
                <a:cubicBezTo>
                  <a:pt x="1738285" y="996276"/>
                  <a:pt x="1691590" y="1042971"/>
                  <a:pt x="1633988" y="1042971"/>
                </a:cubicBezTo>
                <a:lnTo>
                  <a:pt x="104297" y="1042971"/>
                </a:lnTo>
                <a:cubicBezTo>
                  <a:pt x="46695" y="1042971"/>
                  <a:pt x="0" y="996276"/>
                  <a:pt x="0" y="938674"/>
                </a:cubicBezTo>
                <a:lnTo>
                  <a:pt x="0" y="104297"/>
                </a:lnTo>
                <a:close/>
              </a:path>
            </a:pathLst>
          </a:custGeom>
          <a:solidFill>
            <a:srgbClr val="5FA2C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06463" numCol="1" spcCol="1270" anchor="t" anchorCtr="0">
            <a:noAutofit/>
          </a:bodyPr>
          <a:lstStyle/>
          <a:p>
            <a:pPr algn="ctr" defTabSz="533400">
              <a:lnSpc>
                <a:spcPct val="90000"/>
              </a:lnSpc>
              <a:spcBef>
                <a:spcPts val="450"/>
              </a:spcBef>
            </a:pPr>
            <a:r>
              <a:rPr lang="en-US" sz="1400" dirty="0">
                <a:latin typeface="Lato Regular" panose="020F0502020204030203" pitchFamily="34" charset="0"/>
                <a:ea typeface="Lato Regular" panose="020F0502020204030203" pitchFamily="34" charset="0"/>
                <a:cs typeface="Lato Regular" panose="020F0502020204030203" pitchFamily="34" charset="0"/>
              </a:rPr>
              <a:t>City earns $1.8 </a:t>
            </a:r>
            <a:r>
              <a:rPr lang="en-US" sz="1400" dirty="0" err="1">
                <a:latin typeface="Lato Regular" panose="020F0502020204030203" pitchFamily="34" charset="0"/>
                <a:ea typeface="Lato Regular" panose="020F0502020204030203" pitchFamily="34" charset="0"/>
                <a:cs typeface="Lato Regular" panose="020F0502020204030203" pitchFamily="34" charset="0"/>
              </a:rPr>
              <a:t>bln</a:t>
            </a:r>
            <a:r>
              <a:rPr lang="en-US" sz="1400" dirty="0">
                <a:latin typeface="Lato Regular" panose="020F0502020204030203" pitchFamily="34" charset="0"/>
                <a:ea typeface="Lato Regular" panose="020F0502020204030203" pitchFamily="34" charset="0"/>
                <a:cs typeface="Lato Regular" panose="020F0502020204030203" pitchFamily="34" charset="0"/>
              </a:rPr>
              <a:t> from sale of rights to build extra density</a:t>
            </a:r>
          </a:p>
        </p:txBody>
      </p:sp>
      <p:sp>
        <p:nvSpPr>
          <p:cNvPr id="60" name="Полилиния 12"/>
          <p:cNvSpPr/>
          <p:nvPr/>
        </p:nvSpPr>
        <p:spPr>
          <a:xfrm>
            <a:off x="4808548" y="2644198"/>
            <a:ext cx="1546944" cy="1715924"/>
          </a:xfrm>
          <a:custGeom>
            <a:avLst/>
            <a:gdLst>
              <a:gd name="connsiteX0" fmla="*/ 0 w 1738285"/>
              <a:gd name="connsiteY0" fmla="*/ 173829 h 2700000"/>
              <a:gd name="connsiteX1" fmla="*/ 173829 w 1738285"/>
              <a:gd name="connsiteY1" fmla="*/ 0 h 2700000"/>
              <a:gd name="connsiteX2" fmla="*/ 1564457 w 1738285"/>
              <a:gd name="connsiteY2" fmla="*/ 0 h 2700000"/>
              <a:gd name="connsiteX3" fmla="*/ 1738286 w 1738285"/>
              <a:gd name="connsiteY3" fmla="*/ 173829 h 2700000"/>
              <a:gd name="connsiteX4" fmla="*/ 1738285 w 1738285"/>
              <a:gd name="connsiteY4" fmla="*/ 2526172 h 2700000"/>
              <a:gd name="connsiteX5" fmla="*/ 1564456 w 1738285"/>
              <a:gd name="connsiteY5" fmla="*/ 2700001 h 2700000"/>
              <a:gd name="connsiteX6" fmla="*/ 173829 w 1738285"/>
              <a:gd name="connsiteY6" fmla="*/ 2700000 h 2700000"/>
              <a:gd name="connsiteX7" fmla="*/ 0 w 1738285"/>
              <a:gd name="connsiteY7" fmla="*/ 2526171 h 2700000"/>
              <a:gd name="connsiteX8" fmla="*/ 0 w 1738285"/>
              <a:gd name="connsiteY8" fmla="*/ 173829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2700000">
                <a:moveTo>
                  <a:pt x="0" y="173829"/>
                </a:moveTo>
                <a:cubicBezTo>
                  <a:pt x="0" y="77826"/>
                  <a:pt x="77826" y="0"/>
                  <a:pt x="173829" y="0"/>
                </a:cubicBezTo>
                <a:lnTo>
                  <a:pt x="1564457" y="0"/>
                </a:lnTo>
                <a:cubicBezTo>
                  <a:pt x="1660460" y="0"/>
                  <a:pt x="1738286" y="77826"/>
                  <a:pt x="1738286" y="173829"/>
                </a:cubicBezTo>
                <a:cubicBezTo>
                  <a:pt x="1738286" y="957943"/>
                  <a:pt x="1738285" y="1742058"/>
                  <a:pt x="1738285" y="2526172"/>
                </a:cubicBezTo>
                <a:cubicBezTo>
                  <a:pt x="1738285" y="2622175"/>
                  <a:pt x="1660459" y="2700001"/>
                  <a:pt x="1564456" y="2700001"/>
                </a:cubicBezTo>
                <a:lnTo>
                  <a:pt x="173829" y="2700000"/>
                </a:lnTo>
                <a:cubicBezTo>
                  <a:pt x="77826" y="2700000"/>
                  <a:pt x="0" y="2622174"/>
                  <a:pt x="0" y="2526171"/>
                </a:cubicBezTo>
                <a:lnTo>
                  <a:pt x="0" y="173829"/>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529" tIns="123529" rIns="123529" bIns="123529" numCol="1" spcCol="1270" anchor="t" anchorCtr="0">
            <a:noAutofit/>
          </a:bodyPr>
          <a:lstStyle/>
          <a:p>
            <a:pPr marL="171450" lvl="1" indent="-171450" defTabSz="533400">
              <a:lnSpc>
                <a:spcPct val="90000"/>
              </a:lnSpc>
              <a:spcBef>
                <a:spcPts val="450"/>
              </a:spcBef>
              <a:buFont typeface="Wingdings" charset="2"/>
              <a:buChar char="ü"/>
            </a:pPr>
            <a:r>
              <a:rPr lang="en-US" sz="1050" dirty="0">
                <a:solidFill>
                  <a:srgbClr val="57606C"/>
                </a:solidFill>
                <a:latin typeface="Lato Regular" panose="020F0502020204030203" pitchFamily="34" charset="0"/>
                <a:ea typeface="Lato Regular" panose="020F0502020204030203" pitchFamily="34" charset="0"/>
                <a:cs typeface="Lato Regular" panose="020F0502020204030203" pitchFamily="34" charset="0"/>
              </a:rPr>
              <a:t>Proceeds are directed to hard infrastructure improvements</a:t>
            </a:r>
          </a:p>
          <a:p>
            <a:pPr marL="171450" lvl="1" indent="-171450" defTabSz="533400">
              <a:lnSpc>
                <a:spcPct val="90000"/>
              </a:lnSpc>
              <a:spcBef>
                <a:spcPts val="450"/>
              </a:spcBef>
              <a:buFont typeface="Wingdings" charset="2"/>
              <a:buChar char="ü"/>
            </a:pPr>
            <a:r>
              <a:rPr lang="en-US" sz="1050" dirty="0">
                <a:solidFill>
                  <a:srgbClr val="57606C"/>
                </a:solidFill>
                <a:latin typeface="Lato Regular" panose="020F0502020204030203" pitchFamily="34" charset="0"/>
                <a:ea typeface="Lato Regular" panose="020F0502020204030203" pitchFamily="34" charset="0"/>
                <a:cs typeface="Lato Regular" panose="020F0502020204030203" pitchFamily="34" charset="0"/>
              </a:rPr>
              <a:t>More build-up is facilitated</a:t>
            </a:r>
          </a:p>
          <a:p>
            <a:pPr marL="171450" lvl="1" indent="-171450" defTabSz="533400">
              <a:lnSpc>
                <a:spcPct val="90000"/>
              </a:lnSpc>
              <a:spcBef>
                <a:spcPts val="450"/>
              </a:spcBef>
              <a:buFont typeface="Wingdings" charset="2"/>
              <a:buChar char="ü"/>
            </a:pPr>
            <a:r>
              <a:rPr lang="en-US" sz="1050" dirty="0">
                <a:solidFill>
                  <a:srgbClr val="57606C"/>
                </a:solidFill>
                <a:latin typeface="Lato Regular" panose="020F0502020204030203" pitchFamily="34" charset="0"/>
                <a:ea typeface="Lato Regular" panose="020F0502020204030203" pitchFamily="34" charset="0"/>
                <a:cs typeface="Lato Regular" panose="020F0502020204030203" pitchFamily="34" charset="0"/>
              </a:rPr>
              <a:t>Further sale of development rights</a:t>
            </a:r>
          </a:p>
        </p:txBody>
      </p:sp>
      <p:sp>
        <p:nvSpPr>
          <p:cNvPr id="61" name="Полилиния 13"/>
          <p:cNvSpPr>
            <a:spLocks noChangeAspect="1"/>
          </p:cNvSpPr>
          <p:nvPr/>
        </p:nvSpPr>
        <p:spPr>
          <a:xfrm>
            <a:off x="6338181" y="1835922"/>
            <a:ext cx="502796" cy="389504"/>
          </a:xfrm>
          <a:custGeom>
            <a:avLst/>
            <a:gdLst>
              <a:gd name="connsiteX0" fmla="*/ 0 w 558657"/>
              <a:gd name="connsiteY0" fmla="*/ 86556 h 432782"/>
              <a:gd name="connsiteX1" fmla="*/ 342266 w 558657"/>
              <a:gd name="connsiteY1" fmla="*/ 86556 h 432782"/>
              <a:gd name="connsiteX2" fmla="*/ 342266 w 558657"/>
              <a:gd name="connsiteY2" fmla="*/ 0 h 432782"/>
              <a:gd name="connsiteX3" fmla="*/ 558657 w 558657"/>
              <a:gd name="connsiteY3" fmla="*/ 216391 h 432782"/>
              <a:gd name="connsiteX4" fmla="*/ 342266 w 558657"/>
              <a:gd name="connsiteY4" fmla="*/ 432782 h 432782"/>
              <a:gd name="connsiteX5" fmla="*/ 342266 w 558657"/>
              <a:gd name="connsiteY5" fmla="*/ 346226 h 432782"/>
              <a:gd name="connsiteX6" fmla="*/ 0 w 558657"/>
              <a:gd name="connsiteY6" fmla="*/ 346226 h 432782"/>
              <a:gd name="connsiteX7" fmla="*/ 0 w 558657"/>
              <a:gd name="connsiteY7" fmla="*/ 86556 h 4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657" h="432782">
                <a:moveTo>
                  <a:pt x="0" y="86556"/>
                </a:moveTo>
                <a:lnTo>
                  <a:pt x="342266" y="86556"/>
                </a:lnTo>
                <a:lnTo>
                  <a:pt x="342266" y="0"/>
                </a:lnTo>
                <a:lnTo>
                  <a:pt x="558657" y="216391"/>
                </a:lnTo>
                <a:lnTo>
                  <a:pt x="342266" y="432782"/>
                </a:lnTo>
                <a:lnTo>
                  <a:pt x="342266" y="346226"/>
                </a:lnTo>
                <a:lnTo>
                  <a:pt x="0" y="346226"/>
                </a:lnTo>
                <a:lnTo>
                  <a:pt x="0" y="86556"/>
                </a:lnTo>
                <a:close/>
              </a:path>
            </a:pathLst>
          </a:custGeom>
          <a:solidFill>
            <a:srgbClr val="57606C"/>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4917" rIns="97376" bIns="64917" numCol="1" spcCol="1270" anchor="ctr" anchorCtr="0">
            <a:noAutofit/>
          </a:bodyPr>
          <a:lstStyle/>
          <a:p>
            <a:pPr algn="ctr" defTabSz="400050">
              <a:lnSpc>
                <a:spcPct val="90000"/>
              </a:lnSpc>
              <a:spcBef>
                <a:spcPts val="450"/>
              </a:spcBef>
            </a:pPr>
            <a:endParaRPr lang="en-US" sz="900">
              <a:solidFill>
                <a:schemeClr val="accent2">
                  <a:lumMod val="20000"/>
                  <a:lumOff val="80000"/>
                </a:schemeClr>
              </a:solidFill>
              <a:latin typeface="Calibri"/>
              <a:cs typeface="Calibri"/>
            </a:endParaRPr>
          </a:p>
        </p:txBody>
      </p:sp>
      <p:sp>
        <p:nvSpPr>
          <p:cNvPr id="66" name="Полилиния 14"/>
          <p:cNvSpPr/>
          <p:nvPr/>
        </p:nvSpPr>
        <p:spPr>
          <a:xfrm>
            <a:off x="6906672" y="1554539"/>
            <a:ext cx="1488869" cy="996990"/>
          </a:xfrm>
          <a:custGeom>
            <a:avLst/>
            <a:gdLst>
              <a:gd name="connsiteX0" fmla="*/ 0 w 1738285"/>
              <a:gd name="connsiteY0" fmla="*/ 104297 h 1042971"/>
              <a:gd name="connsiteX1" fmla="*/ 104297 w 1738285"/>
              <a:gd name="connsiteY1" fmla="*/ 0 h 1042971"/>
              <a:gd name="connsiteX2" fmla="*/ 1633988 w 1738285"/>
              <a:gd name="connsiteY2" fmla="*/ 0 h 1042971"/>
              <a:gd name="connsiteX3" fmla="*/ 1738285 w 1738285"/>
              <a:gd name="connsiteY3" fmla="*/ 104297 h 1042971"/>
              <a:gd name="connsiteX4" fmla="*/ 1738285 w 1738285"/>
              <a:gd name="connsiteY4" fmla="*/ 938674 h 1042971"/>
              <a:gd name="connsiteX5" fmla="*/ 1633988 w 1738285"/>
              <a:gd name="connsiteY5" fmla="*/ 1042971 h 1042971"/>
              <a:gd name="connsiteX6" fmla="*/ 104297 w 1738285"/>
              <a:gd name="connsiteY6" fmla="*/ 1042971 h 1042971"/>
              <a:gd name="connsiteX7" fmla="*/ 0 w 1738285"/>
              <a:gd name="connsiteY7" fmla="*/ 938674 h 1042971"/>
              <a:gd name="connsiteX8" fmla="*/ 0 w 1738285"/>
              <a:gd name="connsiteY8" fmla="*/ 104297 h 10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1042971">
                <a:moveTo>
                  <a:pt x="0" y="104297"/>
                </a:moveTo>
                <a:cubicBezTo>
                  <a:pt x="0" y="46695"/>
                  <a:pt x="46695" y="0"/>
                  <a:pt x="104297" y="0"/>
                </a:cubicBezTo>
                <a:lnTo>
                  <a:pt x="1633988" y="0"/>
                </a:lnTo>
                <a:cubicBezTo>
                  <a:pt x="1691590" y="0"/>
                  <a:pt x="1738285" y="46695"/>
                  <a:pt x="1738285" y="104297"/>
                </a:cubicBezTo>
                <a:lnTo>
                  <a:pt x="1738285" y="938674"/>
                </a:lnTo>
                <a:cubicBezTo>
                  <a:pt x="1738285" y="996276"/>
                  <a:pt x="1691590" y="1042971"/>
                  <a:pt x="1633988" y="1042971"/>
                </a:cubicBezTo>
                <a:lnTo>
                  <a:pt x="104297" y="1042971"/>
                </a:lnTo>
                <a:cubicBezTo>
                  <a:pt x="46695" y="1042971"/>
                  <a:pt x="0" y="996276"/>
                  <a:pt x="0" y="938674"/>
                </a:cubicBezTo>
                <a:lnTo>
                  <a:pt x="0" y="104297"/>
                </a:lnTo>
                <a:close/>
              </a:path>
            </a:pathLst>
          </a:custGeom>
          <a:solidFill>
            <a:srgbClr val="C852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29323" numCol="1" spcCol="1270" anchor="t" anchorCtr="0">
            <a:noAutofit/>
          </a:bodyPr>
          <a:lstStyle/>
          <a:p>
            <a:pPr algn="ctr" defTabSz="800100">
              <a:lnSpc>
                <a:spcPct val="90000"/>
              </a:lnSpc>
              <a:spcBef>
                <a:spcPts val="450"/>
              </a:spcBef>
            </a:pPr>
            <a:r>
              <a:rPr lang="en-US" sz="1400" dirty="0">
                <a:latin typeface="Lato Regular" panose="020F0502020204030203" pitchFamily="34" charset="0"/>
                <a:ea typeface="Lato Regular" panose="020F0502020204030203" pitchFamily="34" charset="0"/>
                <a:cs typeface="Lato Regular" panose="020F0502020204030203" pitchFamily="34" charset="0"/>
              </a:rPr>
              <a:t>Regenerated modern mixed-use community</a:t>
            </a:r>
          </a:p>
        </p:txBody>
      </p:sp>
      <p:sp>
        <p:nvSpPr>
          <p:cNvPr id="67" name="Полилиния 15"/>
          <p:cNvSpPr/>
          <p:nvPr/>
        </p:nvSpPr>
        <p:spPr>
          <a:xfrm>
            <a:off x="6957036" y="2700372"/>
            <a:ext cx="1520375" cy="1670460"/>
          </a:xfrm>
          <a:custGeom>
            <a:avLst/>
            <a:gdLst>
              <a:gd name="connsiteX0" fmla="*/ 0 w 1738285"/>
              <a:gd name="connsiteY0" fmla="*/ 173829 h 2700000"/>
              <a:gd name="connsiteX1" fmla="*/ 173829 w 1738285"/>
              <a:gd name="connsiteY1" fmla="*/ 0 h 2700000"/>
              <a:gd name="connsiteX2" fmla="*/ 1564457 w 1738285"/>
              <a:gd name="connsiteY2" fmla="*/ 0 h 2700000"/>
              <a:gd name="connsiteX3" fmla="*/ 1738286 w 1738285"/>
              <a:gd name="connsiteY3" fmla="*/ 173829 h 2700000"/>
              <a:gd name="connsiteX4" fmla="*/ 1738285 w 1738285"/>
              <a:gd name="connsiteY4" fmla="*/ 2526172 h 2700000"/>
              <a:gd name="connsiteX5" fmla="*/ 1564456 w 1738285"/>
              <a:gd name="connsiteY5" fmla="*/ 2700001 h 2700000"/>
              <a:gd name="connsiteX6" fmla="*/ 173829 w 1738285"/>
              <a:gd name="connsiteY6" fmla="*/ 2700000 h 2700000"/>
              <a:gd name="connsiteX7" fmla="*/ 0 w 1738285"/>
              <a:gd name="connsiteY7" fmla="*/ 2526171 h 2700000"/>
              <a:gd name="connsiteX8" fmla="*/ 0 w 1738285"/>
              <a:gd name="connsiteY8" fmla="*/ 173829 h 27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85" h="2700000">
                <a:moveTo>
                  <a:pt x="0" y="173829"/>
                </a:moveTo>
                <a:cubicBezTo>
                  <a:pt x="0" y="77826"/>
                  <a:pt x="77826" y="0"/>
                  <a:pt x="173829" y="0"/>
                </a:cubicBezTo>
                <a:lnTo>
                  <a:pt x="1564457" y="0"/>
                </a:lnTo>
                <a:cubicBezTo>
                  <a:pt x="1660460" y="0"/>
                  <a:pt x="1738286" y="77826"/>
                  <a:pt x="1738286" y="173829"/>
                </a:cubicBezTo>
                <a:cubicBezTo>
                  <a:pt x="1738286" y="957943"/>
                  <a:pt x="1738285" y="1742058"/>
                  <a:pt x="1738285" y="2526172"/>
                </a:cubicBezTo>
                <a:cubicBezTo>
                  <a:pt x="1738285" y="2622175"/>
                  <a:pt x="1660459" y="2700001"/>
                  <a:pt x="1564456" y="2700001"/>
                </a:cubicBezTo>
                <a:lnTo>
                  <a:pt x="173829" y="2700000"/>
                </a:lnTo>
                <a:cubicBezTo>
                  <a:pt x="77826" y="2700000"/>
                  <a:pt x="0" y="2622174"/>
                  <a:pt x="0" y="2526171"/>
                </a:cubicBezTo>
                <a:lnTo>
                  <a:pt x="0" y="173829"/>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529" tIns="123529" rIns="123529" bIns="123529" numCol="1" spcCol="1270" anchor="t" anchorCtr="0">
            <a:noAutofit/>
          </a:bodyPr>
          <a:lstStyle/>
          <a:p>
            <a:pPr marL="171450" lvl="1" indent="-171450" defTabSz="533400">
              <a:lnSpc>
                <a:spcPct val="90000"/>
              </a:lnSpc>
              <a:spcBef>
                <a:spcPts val="450"/>
              </a:spcBef>
              <a:buFont typeface="Wingdings" charset="2"/>
              <a:buChar char="ü"/>
            </a:pPr>
            <a:r>
              <a:rPr lang="en-US" sz="1050" dirty="0">
                <a:solidFill>
                  <a:srgbClr val="57606C"/>
                </a:solidFill>
                <a:latin typeface="Lato Regular" panose="020F0502020204030203" pitchFamily="34" charset="0"/>
                <a:ea typeface="Lato Regular" panose="020F0502020204030203" pitchFamily="34" charset="0"/>
                <a:cs typeface="Lato Regular" panose="020F0502020204030203" pitchFamily="34" charset="0"/>
              </a:rPr>
              <a:t>The area becomes home to 70,000 new mixed-income residents in a well-serviced, accessible community with nice urban views</a:t>
            </a:r>
          </a:p>
        </p:txBody>
      </p:sp>
      <p:sp>
        <p:nvSpPr>
          <p:cNvPr id="17" name="Стрелка вправо 16"/>
          <p:cNvSpPr/>
          <p:nvPr/>
        </p:nvSpPr>
        <p:spPr>
          <a:xfrm>
            <a:off x="681908" y="4367382"/>
            <a:ext cx="7769041" cy="215774"/>
          </a:xfrm>
          <a:prstGeom prst="rightArrow">
            <a:avLst/>
          </a:prstGeom>
          <a:solidFill>
            <a:srgbClr val="1170AA">
              <a:alpha val="74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29323" numCol="1" spcCol="1270" anchor="t" anchorCtr="0">
            <a:noAutofit/>
          </a:bodyPr>
          <a:lstStyle/>
          <a:p>
            <a:pPr defTabSz="800100">
              <a:lnSpc>
                <a:spcPct val="90000"/>
              </a:lnSpc>
              <a:spcBef>
                <a:spcPts val="450"/>
              </a:spcBef>
            </a:pPr>
            <a:endParaRPr lang="en-US" sz="1500">
              <a:latin typeface="Calibri"/>
              <a:cs typeface="Calibri"/>
            </a:endParaRPr>
          </a:p>
        </p:txBody>
      </p:sp>
      <p:sp>
        <p:nvSpPr>
          <p:cNvPr id="2" name="TextBox 1"/>
          <p:cNvSpPr txBox="1"/>
          <p:nvPr/>
        </p:nvSpPr>
        <p:spPr>
          <a:xfrm>
            <a:off x="2482306" y="4167632"/>
            <a:ext cx="4588115" cy="248209"/>
          </a:xfrm>
          <a:prstGeom prst="rect">
            <a:avLst/>
          </a:prstGeom>
          <a:noFill/>
        </p:spPr>
        <p:txBody>
          <a:bodyPr wrap="none" rtlCol="0">
            <a:spAutoFit/>
          </a:bodyPr>
          <a:lstStyle>
            <a:defPPr>
              <a:defRPr lang="en-US"/>
            </a:defPPr>
            <a:lvl1pPr>
              <a:defRPr sz="1013"/>
            </a:lvl1pPr>
          </a:lstStyle>
          <a:p>
            <a:r>
              <a:rPr lang="en-US" dirty="0"/>
              <a:t>3-4 years to sale of a first tranche of development rights, 15 years to fully build out </a:t>
            </a:r>
          </a:p>
        </p:txBody>
      </p:sp>
      <p:grpSp>
        <p:nvGrpSpPr>
          <p:cNvPr id="55" name="Group 54"/>
          <p:cNvGrpSpPr/>
          <p:nvPr/>
        </p:nvGrpSpPr>
        <p:grpSpPr>
          <a:xfrm>
            <a:off x="237436" y="4550390"/>
            <a:ext cx="817469" cy="393452"/>
            <a:chOff x="-358311" y="1913954"/>
            <a:chExt cx="1157832" cy="557270"/>
          </a:xfrm>
        </p:grpSpPr>
        <p:sp>
          <p:nvSpPr>
            <p:cNvPr id="56"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57"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58"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59"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62"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63"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64"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65"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68"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69"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70"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71"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72"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73"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74"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75"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76"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77"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78"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79"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80"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81"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3583694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1 (черта) 1"/>
          <p:cNvSpPr/>
          <p:nvPr/>
        </p:nvSpPr>
        <p:spPr>
          <a:xfrm>
            <a:off x="6893998" y="1866717"/>
            <a:ext cx="1786127" cy="661259"/>
          </a:xfrm>
          <a:prstGeom prst="accentCallout1">
            <a:avLst>
              <a:gd name="adj1" fmla="val 75111"/>
              <a:gd name="adj2" fmla="val -605"/>
              <a:gd name="adj3" fmla="val 35637"/>
              <a:gd name="adj4" fmla="val -28006"/>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nSpc>
                <a:spcPct val="85000"/>
              </a:lnSpc>
            </a:pPr>
            <a:r>
              <a:rPr lang="en-US" sz="900" dirty="0">
                <a:solidFill>
                  <a:schemeClr val="accent1"/>
                </a:solidFill>
                <a:latin typeface="Lato Regular" panose="020F0502020204030203" pitchFamily="34" charset="0"/>
                <a:ea typeface="Lato Regular" panose="020F0502020204030203" pitchFamily="34" charset="0"/>
                <a:cs typeface="Lato Regular" panose="020F0502020204030203" pitchFamily="34" charset="0"/>
              </a:rPr>
              <a:t>Investments can include hard infrastructure, slum upgrading, environmental remediation</a:t>
            </a:r>
          </a:p>
        </p:txBody>
      </p:sp>
      <p:sp>
        <p:nvSpPr>
          <p:cNvPr id="15" name="Выноска 1 (черта) 14"/>
          <p:cNvSpPr/>
          <p:nvPr/>
        </p:nvSpPr>
        <p:spPr>
          <a:xfrm>
            <a:off x="6893998" y="3191803"/>
            <a:ext cx="1882888" cy="661259"/>
          </a:xfrm>
          <a:prstGeom prst="accentCallout1">
            <a:avLst>
              <a:gd name="adj1" fmla="val 75111"/>
              <a:gd name="adj2" fmla="val -605"/>
              <a:gd name="adj3" fmla="val 31089"/>
              <a:gd name="adj4" fmla="val -27454"/>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nSpc>
                <a:spcPct val="85000"/>
              </a:lnSpc>
            </a:pPr>
            <a:r>
              <a:rPr lang="en-US" sz="900" dirty="0">
                <a:solidFill>
                  <a:schemeClr val="accent1"/>
                </a:solidFill>
                <a:latin typeface="Lato Regular" panose="020F0502020204030203" pitchFamily="34" charset="0"/>
                <a:ea typeface="Lato Regular" panose="020F0502020204030203" pitchFamily="34" charset="0"/>
                <a:cs typeface="Lato Regular" panose="020F0502020204030203" pitchFamily="34" charset="0"/>
              </a:rPr>
              <a:t>Improved infrastructure translates into higher desirability and increased development potential of land</a:t>
            </a:r>
          </a:p>
        </p:txBody>
      </p:sp>
      <p:sp>
        <p:nvSpPr>
          <p:cNvPr id="36" name="Выноска 1 (черта) 35"/>
          <p:cNvSpPr/>
          <p:nvPr/>
        </p:nvSpPr>
        <p:spPr>
          <a:xfrm>
            <a:off x="331996" y="3191803"/>
            <a:ext cx="1882888" cy="661259"/>
          </a:xfrm>
          <a:prstGeom prst="accentCallout1">
            <a:avLst>
              <a:gd name="adj1" fmla="val 65318"/>
              <a:gd name="adj2" fmla="val 97790"/>
              <a:gd name="adj3" fmla="val 39898"/>
              <a:gd name="adj4" fmla="val 121069"/>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nSpc>
                <a:spcPct val="85000"/>
              </a:lnSpc>
            </a:pPr>
            <a:r>
              <a:rPr lang="en-US" sz="900" dirty="0">
                <a:solidFill>
                  <a:schemeClr val="accent6"/>
                </a:solidFill>
                <a:latin typeface="Lato Regular" panose="020F0502020204030203" pitchFamily="34" charset="0"/>
                <a:ea typeface="Lato Regular" panose="020F0502020204030203" pitchFamily="34" charset="0"/>
                <a:cs typeface="Lato Regular" panose="020F0502020204030203" pitchFamily="34" charset="0"/>
              </a:rPr>
              <a:t>Value captured </a:t>
            </a:r>
            <a:endParaRPr lang="ru-RU" sz="900" dirty="0">
              <a:solidFill>
                <a:schemeClr val="accent6"/>
              </a:solidFill>
              <a:latin typeface="Lato Regular" panose="020F0502020204030203" pitchFamily="34" charset="0"/>
              <a:ea typeface="Lato Regular" panose="020F0502020204030203" pitchFamily="34" charset="0"/>
              <a:cs typeface="Lato Regular" panose="020F0502020204030203" pitchFamily="34" charset="0"/>
            </a:endParaRPr>
          </a:p>
          <a:p>
            <a:pPr>
              <a:lnSpc>
                <a:spcPct val="85000"/>
              </a:lnSpc>
            </a:pPr>
            <a:r>
              <a:rPr lang="en-US" sz="900" dirty="0">
                <a:solidFill>
                  <a:schemeClr val="accent6"/>
                </a:solidFill>
                <a:latin typeface="Lato Regular" panose="020F0502020204030203" pitchFamily="34" charset="0"/>
                <a:ea typeface="Lato Regular" panose="020F0502020204030203" pitchFamily="34" charset="0"/>
                <a:cs typeface="Lato Regular" panose="020F0502020204030203" pitchFamily="34" charset="0"/>
              </a:rPr>
              <a:t>as a fraction of imputed </a:t>
            </a:r>
            <a:endParaRPr lang="ru-RU" sz="900" dirty="0">
              <a:solidFill>
                <a:schemeClr val="accent6"/>
              </a:solidFill>
              <a:latin typeface="Lato Regular" panose="020F0502020204030203" pitchFamily="34" charset="0"/>
              <a:ea typeface="Lato Regular" panose="020F0502020204030203" pitchFamily="34" charset="0"/>
              <a:cs typeface="Lato Regular" panose="020F0502020204030203" pitchFamily="34" charset="0"/>
            </a:endParaRPr>
          </a:p>
          <a:p>
            <a:pPr>
              <a:lnSpc>
                <a:spcPct val="85000"/>
              </a:lnSpc>
            </a:pPr>
            <a:r>
              <a:rPr lang="en-US" sz="900" dirty="0">
                <a:solidFill>
                  <a:schemeClr val="accent6"/>
                </a:solidFill>
                <a:latin typeface="Lato Regular" panose="020F0502020204030203" pitchFamily="34" charset="0"/>
                <a:ea typeface="Lato Regular" panose="020F0502020204030203" pitchFamily="34" charset="0"/>
                <a:cs typeface="Lato Regular" panose="020F0502020204030203" pitchFamily="34" charset="0"/>
              </a:rPr>
              <a:t>private developer’s profit. </a:t>
            </a:r>
          </a:p>
          <a:p>
            <a:pPr marL="128588" indent="-128588">
              <a:lnSpc>
                <a:spcPct val="85000"/>
              </a:lnSpc>
              <a:buFont typeface="Arial"/>
              <a:buChar char="•"/>
            </a:pPr>
            <a:r>
              <a:rPr lang="en-US" sz="900" dirty="0">
                <a:solidFill>
                  <a:schemeClr val="accent6"/>
                </a:solidFill>
                <a:latin typeface="Lato Regular" panose="020F0502020204030203" pitchFamily="34" charset="0"/>
                <a:ea typeface="Lato Regular" panose="020F0502020204030203" pitchFamily="34" charset="0"/>
                <a:cs typeface="Lato Regular" panose="020F0502020204030203" pitchFamily="34" charset="0"/>
              </a:rPr>
              <a:t>Can be captured either upfront or post project completion</a:t>
            </a:r>
          </a:p>
          <a:p>
            <a:pPr marL="128588" indent="-128588">
              <a:lnSpc>
                <a:spcPct val="85000"/>
              </a:lnSpc>
              <a:buFont typeface="Arial"/>
              <a:buChar char="•"/>
            </a:pPr>
            <a:r>
              <a:rPr lang="en-US" sz="900" dirty="0">
                <a:solidFill>
                  <a:schemeClr val="accent6"/>
                </a:solidFill>
                <a:latin typeface="Lato Regular" panose="020F0502020204030203" pitchFamily="34" charset="0"/>
                <a:ea typeface="Lato Regular" panose="020F0502020204030203" pitchFamily="34" charset="0"/>
                <a:cs typeface="Lato Regular" panose="020F0502020204030203" pitchFamily="34" charset="0"/>
              </a:rPr>
              <a:t>Can be in monetary terms or as in-kind contribution of proportionate value</a:t>
            </a:r>
          </a:p>
        </p:txBody>
      </p:sp>
      <p:sp>
        <p:nvSpPr>
          <p:cNvPr id="37" name="Выноска 1 (черта) 36"/>
          <p:cNvSpPr/>
          <p:nvPr/>
        </p:nvSpPr>
        <p:spPr>
          <a:xfrm>
            <a:off x="366953" y="1760963"/>
            <a:ext cx="1882888" cy="661259"/>
          </a:xfrm>
          <a:prstGeom prst="accentCallout1">
            <a:avLst>
              <a:gd name="adj1" fmla="val 62204"/>
              <a:gd name="adj2" fmla="val 95862"/>
              <a:gd name="adj3" fmla="val 39898"/>
              <a:gd name="adj4" fmla="val 121069"/>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nSpc>
                <a:spcPct val="85000"/>
              </a:lnSpc>
            </a:pPr>
            <a:r>
              <a:rPr lang="en-US" sz="900" dirty="0">
                <a:solidFill>
                  <a:schemeClr val="accent1"/>
                </a:solidFill>
                <a:latin typeface="Lato Regular" panose="020F0502020204030203" pitchFamily="34" charset="0"/>
                <a:ea typeface="Lato Regular" panose="020F0502020204030203" pitchFamily="34" charset="0"/>
                <a:cs typeface="Lato Regular" panose="020F0502020204030203" pitchFamily="34" charset="0"/>
              </a:rPr>
              <a:t>Captured value contributes to recover costs of infrastructure upgrades and/or generates funds for additional infrastructure investment</a:t>
            </a:r>
          </a:p>
        </p:txBody>
      </p:sp>
      <p:sp>
        <p:nvSpPr>
          <p:cNvPr id="11" name="AutoShape 30"/>
          <p:cNvSpPr>
            <a:spLocks/>
          </p:cNvSpPr>
          <p:nvPr/>
        </p:nvSpPr>
        <p:spPr bwMode="auto">
          <a:xfrm>
            <a:off x="1191" y="0"/>
            <a:ext cx="9141619" cy="112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1170AA">
              <a:alpha val="74000"/>
            </a:srgb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47" name="Rectangle 1"/>
          <p:cNvSpPr>
            <a:spLocks/>
          </p:cNvSpPr>
          <p:nvPr/>
        </p:nvSpPr>
        <p:spPr bwMode="auto">
          <a:xfrm>
            <a:off x="656035" y="440901"/>
            <a:ext cx="798809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1800" b="1" dirty="0">
                <a:solidFill>
                  <a:schemeClr val="bg1"/>
                </a:solidFill>
                <a:latin typeface="Century Gothic" panose="020B0502020202020204" pitchFamily="34" charset="0"/>
                <a:ea typeface="ＭＳ Ｐゴシック" charset="0"/>
                <a:cs typeface="Lato Regular"/>
                <a:sym typeface="Bebas Neue" charset="0"/>
              </a:rPr>
              <a:t>LVC establishes a virtuous circle of value from infrastructure upgrades  </a:t>
            </a:r>
          </a:p>
        </p:txBody>
      </p:sp>
      <p:sp>
        <p:nvSpPr>
          <p:cNvPr id="48" name="Rectangle 2"/>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53" name="Rectangle 52"/>
          <p:cNvSpPr/>
          <p:nvPr/>
        </p:nvSpPr>
        <p:spPr>
          <a:xfrm>
            <a:off x="656035" y="826857"/>
            <a:ext cx="398870" cy="21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endParaRPr>
          </a:p>
        </p:txBody>
      </p:sp>
      <p:sp>
        <p:nvSpPr>
          <p:cNvPr id="4" name="Прямоугольник 3"/>
          <p:cNvSpPr/>
          <p:nvPr/>
        </p:nvSpPr>
        <p:spPr>
          <a:xfrm>
            <a:off x="1121962" y="1223121"/>
            <a:ext cx="6801773" cy="3410389"/>
          </a:xfrm>
          <a:prstGeom prst="rect">
            <a:avLst/>
          </a:prstGeom>
          <a:ln>
            <a:noFill/>
          </a:ln>
          <a:effectLst>
            <a:softEdge rad="0"/>
          </a:effectLst>
        </p:spPr>
      </p:sp>
      <p:sp>
        <p:nvSpPr>
          <p:cNvPr id="5" name="Полилиния 4"/>
          <p:cNvSpPr/>
          <p:nvPr/>
        </p:nvSpPr>
        <p:spPr>
          <a:xfrm>
            <a:off x="3879878" y="1224744"/>
            <a:ext cx="1150214" cy="596898"/>
          </a:xfrm>
          <a:custGeom>
            <a:avLst/>
            <a:gdLst>
              <a:gd name="connsiteX0" fmla="*/ 0 w 1150214"/>
              <a:gd name="connsiteY0" fmla="*/ 99485 h 596898"/>
              <a:gd name="connsiteX1" fmla="*/ 99485 w 1150214"/>
              <a:gd name="connsiteY1" fmla="*/ 0 h 596898"/>
              <a:gd name="connsiteX2" fmla="*/ 1050729 w 1150214"/>
              <a:gd name="connsiteY2" fmla="*/ 0 h 596898"/>
              <a:gd name="connsiteX3" fmla="*/ 1150214 w 1150214"/>
              <a:gd name="connsiteY3" fmla="*/ 99485 h 596898"/>
              <a:gd name="connsiteX4" fmla="*/ 1150214 w 1150214"/>
              <a:gd name="connsiteY4" fmla="*/ 497413 h 596898"/>
              <a:gd name="connsiteX5" fmla="*/ 1050729 w 1150214"/>
              <a:gd name="connsiteY5" fmla="*/ 596898 h 596898"/>
              <a:gd name="connsiteX6" fmla="*/ 99485 w 1150214"/>
              <a:gd name="connsiteY6" fmla="*/ 596898 h 596898"/>
              <a:gd name="connsiteX7" fmla="*/ 0 w 1150214"/>
              <a:gd name="connsiteY7" fmla="*/ 497413 h 596898"/>
              <a:gd name="connsiteX8" fmla="*/ 0 w 1150214"/>
              <a:gd name="connsiteY8" fmla="*/ 99485 h 59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214" h="596898">
                <a:moveTo>
                  <a:pt x="0" y="99485"/>
                </a:moveTo>
                <a:cubicBezTo>
                  <a:pt x="0" y="44541"/>
                  <a:pt x="44541" y="0"/>
                  <a:pt x="99485" y="0"/>
                </a:cubicBezTo>
                <a:lnTo>
                  <a:pt x="1050729" y="0"/>
                </a:lnTo>
                <a:cubicBezTo>
                  <a:pt x="1105673" y="0"/>
                  <a:pt x="1150214" y="44541"/>
                  <a:pt x="1150214" y="99485"/>
                </a:cubicBezTo>
                <a:lnTo>
                  <a:pt x="1150214" y="497413"/>
                </a:lnTo>
                <a:cubicBezTo>
                  <a:pt x="1150214" y="552357"/>
                  <a:pt x="1105673" y="596898"/>
                  <a:pt x="1050729" y="596898"/>
                </a:cubicBezTo>
                <a:lnTo>
                  <a:pt x="99485" y="596898"/>
                </a:lnTo>
                <a:cubicBezTo>
                  <a:pt x="44541" y="596898"/>
                  <a:pt x="0" y="552357"/>
                  <a:pt x="0" y="497413"/>
                </a:cubicBezTo>
                <a:lnTo>
                  <a:pt x="0" y="99485"/>
                </a:lnTo>
                <a:close/>
              </a:path>
            </a:pathLst>
          </a:custGeom>
          <a:solidFill>
            <a:schemeClr val="bg1">
              <a:lumMod val="85000"/>
              <a:alpha val="90000"/>
            </a:schemeClr>
          </a:solidFill>
          <a:scene3d>
            <a:camera prst="orthographicFront"/>
            <a:lightRig rig="flat" dir="t"/>
          </a:scene3d>
          <a:sp3d contourW="12700" prstMaterial="dkEdge">
            <a:bevelT w="8200" h="38100"/>
            <a:contourClr>
              <a:schemeClr val="bg1"/>
            </a:contourClr>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71048" tIns="71048" rIns="71048" bIns="71048" numCol="1" spcCol="1270" anchor="ctr" anchorCtr="0">
            <a:noAutofit/>
          </a:bodyPr>
          <a:lstStyle/>
          <a:p>
            <a:pPr lvl="0" algn="ctr" defTabSz="466725">
              <a:lnSpc>
                <a:spcPct val="90000"/>
              </a:lnSpc>
              <a:spcBef>
                <a:spcPct val="0"/>
              </a:spcBef>
              <a:spcAft>
                <a:spcPct val="35000"/>
              </a:spcAft>
            </a:pPr>
            <a:r>
              <a:rPr lang="en-US" sz="1000" b="1" kern="1200" dirty="0">
                <a:solidFill>
                  <a:schemeClr val="tx1"/>
                </a:solidFill>
                <a:latin typeface="Lato Regular" panose="020F0502020204030203" pitchFamily="34" charset="0"/>
                <a:ea typeface="Lato Regular" panose="020F0502020204030203" pitchFamily="34" charset="0"/>
                <a:cs typeface="Lato Regular" panose="020F0502020204030203" pitchFamily="34" charset="0"/>
              </a:rPr>
              <a:t>Underserviced land</a:t>
            </a:r>
          </a:p>
        </p:txBody>
      </p:sp>
      <p:sp>
        <p:nvSpPr>
          <p:cNvPr id="6" name="Полилиния 5"/>
          <p:cNvSpPr/>
          <p:nvPr/>
        </p:nvSpPr>
        <p:spPr>
          <a:xfrm>
            <a:off x="3049864" y="1523193"/>
            <a:ext cx="2810243" cy="2810243"/>
          </a:xfrm>
          <a:custGeom>
            <a:avLst/>
            <a:gdLst/>
            <a:ahLst/>
            <a:cxnLst/>
            <a:rect l="0" t="0" r="0" b="0"/>
            <a:pathLst>
              <a:path>
                <a:moveTo>
                  <a:pt x="2069560" y="167023"/>
                </a:moveTo>
                <a:arcTo wR="1405121" hR="1405121" stAng="17893243" swAng="737306"/>
              </a:path>
            </a:pathLst>
          </a:custGeom>
          <a:noFill/>
          <a:ln w="76200">
            <a:tailEnd type="triangle" w="sm" len="sm"/>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Полилиния 6"/>
          <p:cNvSpPr/>
          <p:nvPr/>
        </p:nvSpPr>
        <p:spPr>
          <a:xfrm>
            <a:off x="4911820" y="1927305"/>
            <a:ext cx="1520071" cy="596898"/>
          </a:xfrm>
          <a:custGeom>
            <a:avLst/>
            <a:gdLst>
              <a:gd name="connsiteX0" fmla="*/ 0 w 1520071"/>
              <a:gd name="connsiteY0" fmla="*/ 99485 h 596898"/>
              <a:gd name="connsiteX1" fmla="*/ 99485 w 1520071"/>
              <a:gd name="connsiteY1" fmla="*/ 0 h 596898"/>
              <a:gd name="connsiteX2" fmla="*/ 1420586 w 1520071"/>
              <a:gd name="connsiteY2" fmla="*/ 0 h 596898"/>
              <a:gd name="connsiteX3" fmla="*/ 1520071 w 1520071"/>
              <a:gd name="connsiteY3" fmla="*/ 99485 h 596898"/>
              <a:gd name="connsiteX4" fmla="*/ 1520071 w 1520071"/>
              <a:gd name="connsiteY4" fmla="*/ 497413 h 596898"/>
              <a:gd name="connsiteX5" fmla="*/ 1420586 w 1520071"/>
              <a:gd name="connsiteY5" fmla="*/ 596898 h 596898"/>
              <a:gd name="connsiteX6" fmla="*/ 99485 w 1520071"/>
              <a:gd name="connsiteY6" fmla="*/ 596898 h 596898"/>
              <a:gd name="connsiteX7" fmla="*/ 0 w 1520071"/>
              <a:gd name="connsiteY7" fmla="*/ 497413 h 596898"/>
              <a:gd name="connsiteX8" fmla="*/ 0 w 1520071"/>
              <a:gd name="connsiteY8" fmla="*/ 99485 h 59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071" h="596898">
                <a:moveTo>
                  <a:pt x="0" y="99485"/>
                </a:moveTo>
                <a:cubicBezTo>
                  <a:pt x="0" y="44541"/>
                  <a:pt x="44541" y="0"/>
                  <a:pt x="99485" y="0"/>
                </a:cubicBezTo>
                <a:lnTo>
                  <a:pt x="1420586" y="0"/>
                </a:lnTo>
                <a:cubicBezTo>
                  <a:pt x="1475530" y="0"/>
                  <a:pt x="1520071" y="44541"/>
                  <a:pt x="1520071" y="99485"/>
                </a:cubicBezTo>
                <a:lnTo>
                  <a:pt x="1520071" y="497413"/>
                </a:lnTo>
                <a:cubicBezTo>
                  <a:pt x="1520071" y="552357"/>
                  <a:pt x="1475530" y="596898"/>
                  <a:pt x="1420586" y="596898"/>
                </a:cubicBezTo>
                <a:lnTo>
                  <a:pt x="99485" y="596898"/>
                </a:lnTo>
                <a:cubicBezTo>
                  <a:pt x="44541" y="596898"/>
                  <a:pt x="0" y="552357"/>
                  <a:pt x="0" y="497413"/>
                </a:cubicBezTo>
                <a:lnTo>
                  <a:pt x="0" y="99485"/>
                </a:lnTo>
                <a:close/>
              </a:path>
            </a:pathLst>
          </a:custGeom>
          <a:solidFill>
            <a:schemeClr val="bg1">
              <a:lumMod val="50000"/>
            </a:schemeClr>
          </a:solidFill>
          <a:scene3d>
            <a:camera prst="orthographicFront"/>
            <a:lightRig rig="flat" dir="t"/>
          </a:scene3d>
          <a:sp3d contourW="12700" prstMaterial="dkEdge">
            <a:bevelT w="8200" h="38100"/>
            <a:contourClr>
              <a:schemeClr val="bg1"/>
            </a:contourClr>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71048" tIns="71048" rIns="71048" bIns="71048" numCol="1" spcCol="1270" anchor="ctr" anchorCtr="0">
            <a:noAutofit/>
          </a:bodyPr>
          <a:lstStyle/>
          <a:p>
            <a:pPr lvl="0" algn="ctr" defTabSz="466725">
              <a:lnSpc>
                <a:spcPct val="90000"/>
              </a:lnSpc>
              <a:spcBef>
                <a:spcPct val="0"/>
              </a:spcBef>
              <a:spcAft>
                <a:spcPct val="35000"/>
              </a:spcAft>
            </a:pPr>
            <a:r>
              <a:rPr lang="en-US" sz="1000" kern="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Investment in infrastructure upgrade</a:t>
            </a:r>
          </a:p>
        </p:txBody>
      </p:sp>
      <p:sp>
        <p:nvSpPr>
          <p:cNvPr id="8" name="Полилиния 7"/>
          <p:cNvSpPr/>
          <p:nvPr/>
        </p:nvSpPr>
        <p:spPr>
          <a:xfrm>
            <a:off x="3055706" y="1542162"/>
            <a:ext cx="2810243" cy="2810243"/>
          </a:xfrm>
          <a:custGeom>
            <a:avLst/>
            <a:gdLst/>
            <a:ahLst/>
            <a:cxnLst/>
            <a:rect l="0" t="0" r="0" b="0"/>
            <a:pathLst>
              <a:path>
                <a:moveTo>
                  <a:pt x="2780228" y="1116250"/>
                </a:moveTo>
                <a:arcTo wR="1405121" hR="1405121" stAng="20888176" swAng="1036529"/>
              </a:path>
            </a:pathLst>
          </a:custGeom>
          <a:noFill/>
          <a:ln w="76200">
            <a:tailEnd type="triangle" w="sm" len="sm"/>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Полилиния 8"/>
          <p:cNvSpPr/>
          <p:nvPr/>
        </p:nvSpPr>
        <p:spPr>
          <a:xfrm>
            <a:off x="5063892" y="3217118"/>
            <a:ext cx="1356089" cy="596898"/>
          </a:xfrm>
          <a:custGeom>
            <a:avLst/>
            <a:gdLst>
              <a:gd name="connsiteX0" fmla="*/ 0 w 1356089"/>
              <a:gd name="connsiteY0" fmla="*/ 99485 h 596898"/>
              <a:gd name="connsiteX1" fmla="*/ 99485 w 1356089"/>
              <a:gd name="connsiteY1" fmla="*/ 0 h 596898"/>
              <a:gd name="connsiteX2" fmla="*/ 1256604 w 1356089"/>
              <a:gd name="connsiteY2" fmla="*/ 0 h 596898"/>
              <a:gd name="connsiteX3" fmla="*/ 1356089 w 1356089"/>
              <a:gd name="connsiteY3" fmla="*/ 99485 h 596898"/>
              <a:gd name="connsiteX4" fmla="*/ 1356089 w 1356089"/>
              <a:gd name="connsiteY4" fmla="*/ 497413 h 596898"/>
              <a:gd name="connsiteX5" fmla="*/ 1256604 w 1356089"/>
              <a:gd name="connsiteY5" fmla="*/ 596898 h 596898"/>
              <a:gd name="connsiteX6" fmla="*/ 99485 w 1356089"/>
              <a:gd name="connsiteY6" fmla="*/ 596898 h 596898"/>
              <a:gd name="connsiteX7" fmla="*/ 0 w 1356089"/>
              <a:gd name="connsiteY7" fmla="*/ 497413 h 596898"/>
              <a:gd name="connsiteX8" fmla="*/ 0 w 1356089"/>
              <a:gd name="connsiteY8" fmla="*/ 99485 h 59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6089" h="596898">
                <a:moveTo>
                  <a:pt x="0" y="99485"/>
                </a:moveTo>
                <a:cubicBezTo>
                  <a:pt x="0" y="44541"/>
                  <a:pt x="44541" y="0"/>
                  <a:pt x="99485" y="0"/>
                </a:cubicBezTo>
                <a:lnTo>
                  <a:pt x="1256604" y="0"/>
                </a:lnTo>
                <a:cubicBezTo>
                  <a:pt x="1311548" y="0"/>
                  <a:pt x="1356089" y="44541"/>
                  <a:pt x="1356089" y="99485"/>
                </a:cubicBezTo>
                <a:lnTo>
                  <a:pt x="1356089" y="497413"/>
                </a:lnTo>
                <a:cubicBezTo>
                  <a:pt x="1356089" y="552357"/>
                  <a:pt x="1311548" y="596898"/>
                  <a:pt x="1256604" y="596898"/>
                </a:cubicBezTo>
                <a:lnTo>
                  <a:pt x="99485" y="596898"/>
                </a:lnTo>
                <a:cubicBezTo>
                  <a:pt x="44541" y="596898"/>
                  <a:pt x="0" y="552357"/>
                  <a:pt x="0" y="497413"/>
                </a:cubicBezTo>
                <a:lnTo>
                  <a:pt x="0" y="99485"/>
                </a:lnTo>
                <a:close/>
              </a:path>
            </a:pathLst>
          </a:custGeom>
          <a:solidFill>
            <a:schemeClr val="bg1">
              <a:lumMod val="50000"/>
            </a:schemeClr>
          </a:solidFill>
          <a:ln>
            <a:noFill/>
          </a:ln>
          <a:scene3d>
            <a:camera prst="orthographicFront"/>
            <a:lightRig rig="flat" dir="t"/>
          </a:scene3d>
          <a:sp3d contourW="12700" prstMaterial="dkEdge">
            <a:bevelT w="8200" h="38100"/>
            <a:contourClr>
              <a:schemeClr val="bg1"/>
            </a:contourClr>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71048" tIns="71048" rIns="71048" bIns="71048" numCol="1" spcCol="1270" anchor="ctr" anchorCtr="0">
            <a:noAutofit/>
          </a:bodyPr>
          <a:lstStyle/>
          <a:p>
            <a:pPr lvl="0" algn="ctr" defTabSz="466725">
              <a:lnSpc>
                <a:spcPct val="90000"/>
              </a:lnSpc>
              <a:spcBef>
                <a:spcPct val="0"/>
              </a:spcBef>
              <a:spcAft>
                <a:spcPct val="35000"/>
              </a:spcAft>
            </a:pPr>
            <a:r>
              <a:rPr lang="en-US" sz="1000" kern="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Upgraded land commands higher values</a:t>
            </a:r>
          </a:p>
        </p:txBody>
      </p:sp>
      <p:sp>
        <p:nvSpPr>
          <p:cNvPr id="10" name="Полилиния 9"/>
          <p:cNvSpPr/>
          <p:nvPr/>
        </p:nvSpPr>
        <p:spPr>
          <a:xfrm>
            <a:off x="3071174" y="1512078"/>
            <a:ext cx="2810243" cy="2810243"/>
          </a:xfrm>
          <a:custGeom>
            <a:avLst/>
            <a:gdLst/>
            <a:ahLst/>
            <a:cxnLst/>
            <a:rect l="0" t="0" r="0" b="0"/>
            <a:pathLst>
              <a:path>
                <a:moveTo>
                  <a:pt x="2410999" y="2386231"/>
                </a:moveTo>
                <a:arcTo wR="1405121" hR="1405121" stAng="2657150" swAng="841997"/>
              </a:path>
            </a:pathLst>
          </a:custGeom>
          <a:noFill/>
          <a:ln w="76200">
            <a:tailEnd type="triangle" w="sm" len="sm"/>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Полилиния 13"/>
          <p:cNvSpPr/>
          <p:nvPr/>
        </p:nvSpPr>
        <p:spPr>
          <a:xfrm>
            <a:off x="3794531" y="4034987"/>
            <a:ext cx="1320909" cy="596898"/>
          </a:xfrm>
          <a:custGeom>
            <a:avLst/>
            <a:gdLst>
              <a:gd name="connsiteX0" fmla="*/ 0 w 1320909"/>
              <a:gd name="connsiteY0" fmla="*/ 99485 h 596898"/>
              <a:gd name="connsiteX1" fmla="*/ 99485 w 1320909"/>
              <a:gd name="connsiteY1" fmla="*/ 0 h 596898"/>
              <a:gd name="connsiteX2" fmla="*/ 1221424 w 1320909"/>
              <a:gd name="connsiteY2" fmla="*/ 0 h 596898"/>
              <a:gd name="connsiteX3" fmla="*/ 1320909 w 1320909"/>
              <a:gd name="connsiteY3" fmla="*/ 99485 h 596898"/>
              <a:gd name="connsiteX4" fmla="*/ 1320909 w 1320909"/>
              <a:gd name="connsiteY4" fmla="*/ 497413 h 596898"/>
              <a:gd name="connsiteX5" fmla="*/ 1221424 w 1320909"/>
              <a:gd name="connsiteY5" fmla="*/ 596898 h 596898"/>
              <a:gd name="connsiteX6" fmla="*/ 99485 w 1320909"/>
              <a:gd name="connsiteY6" fmla="*/ 596898 h 596898"/>
              <a:gd name="connsiteX7" fmla="*/ 0 w 1320909"/>
              <a:gd name="connsiteY7" fmla="*/ 497413 h 596898"/>
              <a:gd name="connsiteX8" fmla="*/ 0 w 1320909"/>
              <a:gd name="connsiteY8" fmla="*/ 99485 h 59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909" h="596898">
                <a:moveTo>
                  <a:pt x="0" y="99485"/>
                </a:moveTo>
                <a:cubicBezTo>
                  <a:pt x="0" y="44541"/>
                  <a:pt x="44541" y="0"/>
                  <a:pt x="99485" y="0"/>
                </a:cubicBezTo>
                <a:lnTo>
                  <a:pt x="1221424" y="0"/>
                </a:lnTo>
                <a:cubicBezTo>
                  <a:pt x="1276368" y="0"/>
                  <a:pt x="1320909" y="44541"/>
                  <a:pt x="1320909" y="99485"/>
                </a:cubicBezTo>
                <a:lnTo>
                  <a:pt x="1320909" y="497413"/>
                </a:lnTo>
                <a:cubicBezTo>
                  <a:pt x="1320909" y="552357"/>
                  <a:pt x="1276368" y="596898"/>
                  <a:pt x="1221424" y="596898"/>
                </a:cubicBezTo>
                <a:lnTo>
                  <a:pt x="99485" y="596898"/>
                </a:lnTo>
                <a:cubicBezTo>
                  <a:pt x="44541" y="596898"/>
                  <a:pt x="0" y="552357"/>
                  <a:pt x="0" y="497413"/>
                </a:cubicBezTo>
                <a:lnTo>
                  <a:pt x="0" y="99485"/>
                </a:lnTo>
                <a:close/>
              </a:path>
            </a:pathLst>
          </a:custGeom>
          <a:solidFill>
            <a:schemeClr val="accent4"/>
          </a:solidFill>
          <a:scene3d>
            <a:camera prst="orthographicFront"/>
            <a:lightRig rig="flat" dir="t"/>
          </a:scene3d>
          <a:sp3d contourW="12700" prstMaterial="dkEdge">
            <a:bevelT w="8200" h="38100"/>
            <a:contourClr>
              <a:schemeClr val="bg1"/>
            </a:contourClr>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71048" tIns="71048" rIns="71048" bIns="71048" numCol="1" spcCol="1270" anchor="ctr" anchorCtr="0">
            <a:noAutofit/>
          </a:bodyPr>
          <a:lstStyle/>
          <a:p>
            <a:pPr lvl="0" algn="ctr" defTabSz="466725">
              <a:lnSpc>
                <a:spcPct val="90000"/>
              </a:lnSpc>
              <a:spcBef>
                <a:spcPct val="0"/>
              </a:spcBef>
              <a:spcAft>
                <a:spcPct val="35000"/>
              </a:spcAft>
            </a:pPr>
            <a:r>
              <a:rPr lang="en-US" sz="1000" kern="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Private developer earns profit from further land improvements</a:t>
            </a:r>
          </a:p>
        </p:txBody>
      </p:sp>
      <p:sp>
        <p:nvSpPr>
          <p:cNvPr id="16" name="Полилиния 15"/>
          <p:cNvSpPr/>
          <p:nvPr/>
        </p:nvSpPr>
        <p:spPr>
          <a:xfrm>
            <a:off x="2999415" y="1497618"/>
            <a:ext cx="2810243" cy="2810243"/>
          </a:xfrm>
          <a:custGeom>
            <a:avLst/>
            <a:gdLst/>
            <a:ahLst/>
            <a:cxnLst/>
            <a:rect l="0" t="0" r="0" b="0"/>
            <a:pathLst>
              <a:path>
                <a:moveTo>
                  <a:pt x="709307" y="2625862"/>
                </a:moveTo>
                <a:arcTo wR="1405121" hR="1405121" stAng="7180971" swAng="717477"/>
              </a:path>
            </a:pathLst>
          </a:custGeom>
          <a:noFill/>
          <a:ln w="76200">
            <a:tailEnd type="triangle" w="sm" len="sm"/>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Полилиния 16"/>
          <p:cNvSpPr/>
          <p:nvPr/>
        </p:nvSpPr>
        <p:spPr>
          <a:xfrm>
            <a:off x="2580855" y="3221023"/>
            <a:ext cx="1188801" cy="664939"/>
          </a:xfrm>
          <a:custGeom>
            <a:avLst/>
            <a:gdLst>
              <a:gd name="connsiteX0" fmla="*/ 0 w 1188801"/>
              <a:gd name="connsiteY0" fmla="*/ 110825 h 664939"/>
              <a:gd name="connsiteX1" fmla="*/ 110825 w 1188801"/>
              <a:gd name="connsiteY1" fmla="*/ 0 h 664939"/>
              <a:gd name="connsiteX2" fmla="*/ 1077976 w 1188801"/>
              <a:gd name="connsiteY2" fmla="*/ 0 h 664939"/>
              <a:gd name="connsiteX3" fmla="*/ 1188801 w 1188801"/>
              <a:gd name="connsiteY3" fmla="*/ 110825 h 664939"/>
              <a:gd name="connsiteX4" fmla="*/ 1188801 w 1188801"/>
              <a:gd name="connsiteY4" fmla="*/ 554114 h 664939"/>
              <a:gd name="connsiteX5" fmla="*/ 1077976 w 1188801"/>
              <a:gd name="connsiteY5" fmla="*/ 664939 h 664939"/>
              <a:gd name="connsiteX6" fmla="*/ 110825 w 1188801"/>
              <a:gd name="connsiteY6" fmla="*/ 664939 h 664939"/>
              <a:gd name="connsiteX7" fmla="*/ 0 w 1188801"/>
              <a:gd name="connsiteY7" fmla="*/ 554114 h 664939"/>
              <a:gd name="connsiteX8" fmla="*/ 0 w 1188801"/>
              <a:gd name="connsiteY8" fmla="*/ 110825 h 6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801" h="664939">
                <a:moveTo>
                  <a:pt x="0" y="110825"/>
                </a:moveTo>
                <a:cubicBezTo>
                  <a:pt x="0" y="49618"/>
                  <a:pt x="49618" y="0"/>
                  <a:pt x="110825" y="0"/>
                </a:cubicBezTo>
                <a:lnTo>
                  <a:pt x="1077976" y="0"/>
                </a:lnTo>
                <a:cubicBezTo>
                  <a:pt x="1139183" y="0"/>
                  <a:pt x="1188801" y="49618"/>
                  <a:pt x="1188801" y="110825"/>
                </a:cubicBezTo>
                <a:lnTo>
                  <a:pt x="1188801" y="554114"/>
                </a:lnTo>
                <a:cubicBezTo>
                  <a:pt x="1188801" y="615321"/>
                  <a:pt x="1139183" y="664939"/>
                  <a:pt x="1077976" y="664939"/>
                </a:cubicBezTo>
                <a:lnTo>
                  <a:pt x="110825" y="664939"/>
                </a:lnTo>
                <a:cubicBezTo>
                  <a:pt x="49618" y="664939"/>
                  <a:pt x="0" y="615321"/>
                  <a:pt x="0" y="554114"/>
                </a:cubicBezTo>
                <a:lnTo>
                  <a:pt x="0" y="110825"/>
                </a:lnTo>
                <a:close/>
              </a:path>
            </a:pathLst>
          </a:custGeom>
          <a:solidFill>
            <a:schemeClr val="accent6">
              <a:alpha val="90000"/>
            </a:schemeClr>
          </a:solidFill>
          <a:scene3d>
            <a:camera prst="orthographicFront"/>
            <a:lightRig rig="flat" dir="t"/>
          </a:scene3d>
          <a:sp3d contourW="12700" prstMaterial="dkEdge">
            <a:bevelT w="8200" h="38100"/>
            <a:contourClr>
              <a:schemeClr val="bg1"/>
            </a:contourClr>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74370" tIns="74370" rIns="74370" bIns="74370" numCol="1" spcCol="1270" anchor="ctr" anchorCtr="0">
            <a:noAutofit/>
          </a:bodyPr>
          <a:lstStyle/>
          <a:p>
            <a:pPr lvl="0" algn="ctr" defTabSz="466725">
              <a:lnSpc>
                <a:spcPct val="90000"/>
              </a:lnSpc>
              <a:spcBef>
                <a:spcPct val="0"/>
              </a:spcBef>
              <a:spcAft>
                <a:spcPct val="35000"/>
              </a:spcAft>
            </a:pPr>
            <a:r>
              <a:rPr lang="en-US" sz="1000" kern="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Part of private developer’s profit is captured by the City</a:t>
            </a:r>
          </a:p>
        </p:txBody>
      </p:sp>
      <p:sp>
        <p:nvSpPr>
          <p:cNvPr id="18" name="Полилиния 17"/>
          <p:cNvSpPr/>
          <p:nvPr/>
        </p:nvSpPr>
        <p:spPr>
          <a:xfrm>
            <a:off x="3037845" y="1561246"/>
            <a:ext cx="2810243" cy="2810243"/>
          </a:xfrm>
          <a:custGeom>
            <a:avLst/>
            <a:gdLst/>
            <a:ahLst/>
            <a:cxnLst/>
            <a:rect l="0" t="0" r="0" b="0"/>
            <a:pathLst>
              <a:path>
                <a:moveTo>
                  <a:pt x="4816" y="1521363"/>
                </a:moveTo>
                <a:arcTo wR="1405121" hR="1405121" stAng="10515279" swAng="1043435"/>
              </a:path>
            </a:pathLst>
          </a:custGeom>
          <a:noFill/>
          <a:ln w="76200">
            <a:tailEnd type="triangle" w="sm" len="sm"/>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Полилиния 18"/>
          <p:cNvSpPr/>
          <p:nvPr/>
        </p:nvSpPr>
        <p:spPr>
          <a:xfrm>
            <a:off x="2613804" y="1927305"/>
            <a:ext cx="1248620" cy="596898"/>
          </a:xfrm>
          <a:custGeom>
            <a:avLst/>
            <a:gdLst>
              <a:gd name="connsiteX0" fmla="*/ 0 w 1248620"/>
              <a:gd name="connsiteY0" fmla="*/ 99485 h 596898"/>
              <a:gd name="connsiteX1" fmla="*/ 99485 w 1248620"/>
              <a:gd name="connsiteY1" fmla="*/ 0 h 596898"/>
              <a:gd name="connsiteX2" fmla="*/ 1149135 w 1248620"/>
              <a:gd name="connsiteY2" fmla="*/ 0 h 596898"/>
              <a:gd name="connsiteX3" fmla="*/ 1248620 w 1248620"/>
              <a:gd name="connsiteY3" fmla="*/ 99485 h 596898"/>
              <a:gd name="connsiteX4" fmla="*/ 1248620 w 1248620"/>
              <a:gd name="connsiteY4" fmla="*/ 497413 h 596898"/>
              <a:gd name="connsiteX5" fmla="*/ 1149135 w 1248620"/>
              <a:gd name="connsiteY5" fmla="*/ 596898 h 596898"/>
              <a:gd name="connsiteX6" fmla="*/ 99485 w 1248620"/>
              <a:gd name="connsiteY6" fmla="*/ 596898 h 596898"/>
              <a:gd name="connsiteX7" fmla="*/ 0 w 1248620"/>
              <a:gd name="connsiteY7" fmla="*/ 497413 h 596898"/>
              <a:gd name="connsiteX8" fmla="*/ 0 w 1248620"/>
              <a:gd name="connsiteY8" fmla="*/ 99485 h 59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8620" h="596898">
                <a:moveTo>
                  <a:pt x="0" y="99485"/>
                </a:moveTo>
                <a:cubicBezTo>
                  <a:pt x="0" y="44541"/>
                  <a:pt x="44541" y="0"/>
                  <a:pt x="99485" y="0"/>
                </a:cubicBezTo>
                <a:lnTo>
                  <a:pt x="1149135" y="0"/>
                </a:lnTo>
                <a:cubicBezTo>
                  <a:pt x="1204079" y="0"/>
                  <a:pt x="1248620" y="44541"/>
                  <a:pt x="1248620" y="99485"/>
                </a:cubicBezTo>
                <a:lnTo>
                  <a:pt x="1248620" y="497413"/>
                </a:lnTo>
                <a:cubicBezTo>
                  <a:pt x="1248620" y="552357"/>
                  <a:pt x="1204079" y="596898"/>
                  <a:pt x="1149135" y="596898"/>
                </a:cubicBezTo>
                <a:lnTo>
                  <a:pt x="99485" y="596898"/>
                </a:lnTo>
                <a:cubicBezTo>
                  <a:pt x="44541" y="596898"/>
                  <a:pt x="0" y="552357"/>
                  <a:pt x="0" y="497413"/>
                </a:cubicBezTo>
                <a:lnTo>
                  <a:pt x="0" y="99485"/>
                </a:lnTo>
                <a:close/>
              </a:path>
            </a:pathLst>
          </a:custGeom>
          <a:solidFill>
            <a:schemeClr val="bg1">
              <a:lumMod val="50000"/>
            </a:schemeClr>
          </a:solidFill>
          <a:scene3d>
            <a:camera prst="orthographicFront"/>
            <a:lightRig rig="flat" dir="t"/>
          </a:scene3d>
          <a:sp3d contourW="12700" prstMaterial="dkEdge">
            <a:bevelT w="8200" h="38100"/>
            <a:contourClr>
              <a:schemeClr val="bg1"/>
            </a:contourClr>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71048" tIns="71048" rIns="71048" bIns="71048" numCol="1" spcCol="1270" anchor="ctr" anchorCtr="0">
            <a:noAutofit/>
          </a:bodyPr>
          <a:lstStyle/>
          <a:p>
            <a:pPr lvl="0" algn="ctr" defTabSz="466725">
              <a:lnSpc>
                <a:spcPct val="90000"/>
              </a:lnSpc>
              <a:spcBef>
                <a:spcPct val="0"/>
              </a:spcBef>
              <a:spcAft>
                <a:spcPct val="35000"/>
              </a:spcAft>
            </a:pPr>
            <a:r>
              <a:rPr lang="en-US" sz="1000" kern="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Captured value is reinvested in infrastructure</a:t>
            </a:r>
          </a:p>
        </p:txBody>
      </p:sp>
      <p:sp>
        <p:nvSpPr>
          <p:cNvPr id="20" name="Полилиния 19"/>
          <p:cNvSpPr/>
          <p:nvPr/>
        </p:nvSpPr>
        <p:spPr>
          <a:xfrm>
            <a:off x="3049864" y="1523193"/>
            <a:ext cx="2810243" cy="2810243"/>
          </a:xfrm>
          <a:custGeom>
            <a:avLst/>
            <a:gdLst/>
            <a:ahLst/>
            <a:cxnLst/>
            <a:rect l="0" t="0" r="0" b="0"/>
            <a:pathLst>
              <a:path>
                <a:moveTo>
                  <a:pt x="492397" y="336804"/>
                </a:moveTo>
                <a:arcTo wR="1405121" hR="1405121" stAng="13769451" swAng="737306"/>
              </a:path>
            </a:pathLst>
          </a:custGeom>
          <a:noFill/>
          <a:ln w="76200">
            <a:tailEnd type="triangle" w="sm" len="sm"/>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7" name="TextBox 86"/>
          <p:cNvSpPr txBox="1"/>
          <p:nvPr/>
        </p:nvSpPr>
        <p:spPr>
          <a:xfrm>
            <a:off x="2989610" y="4642913"/>
            <a:ext cx="2899889" cy="415498"/>
          </a:xfrm>
          <a:prstGeom prst="rect">
            <a:avLst/>
          </a:prstGeom>
          <a:ln w="9525">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1000">
                <a:solidFill>
                  <a:schemeClr val="accent1"/>
                </a:solidFill>
              </a:defRPr>
            </a:lvl1pPr>
          </a:lstStyle>
          <a:p>
            <a:pPr algn="ctr">
              <a:lnSpc>
                <a:spcPct val="85000"/>
              </a:lnSpc>
            </a:pPr>
            <a:r>
              <a:rPr lang="en-US" sz="900" dirty="0">
                <a:latin typeface="Lato Regular" panose="020F0502020204030203" pitchFamily="34" charset="0"/>
                <a:ea typeface="Lato Regular" panose="020F0502020204030203" pitchFamily="34" charset="0"/>
                <a:cs typeface="Lato Regular" panose="020F0502020204030203" pitchFamily="34" charset="0"/>
              </a:rPr>
              <a:t>Developer’s profit is large enough to offset some </a:t>
            </a:r>
            <a:br>
              <a:rPr lang="en-US" sz="900" dirty="0">
                <a:latin typeface="Lato Regular" panose="020F0502020204030203" pitchFamily="34" charset="0"/>
                <a:ea typeface="Lato Regular" panose="020F0502020204030203" pitchFamily="34" charset="0"/>
                <a:cs typeface="Lato Regular" panose="020F0502020204030203" pitchFamily="34" charset="0"/>
              </a:rPr>
            </a:br>
            <a:r>
              <a:rPr lang="en-US" sz="900" dirty="0">
                <a:latin typeface="Lato Regular" panose="020F0502020204030203" pitchFamily="34" charset="0"/>
                <a:ea typeface="Lato Regular" panose="020F0502020204030203" pitchFamily="34" charset="0"/>
                <a:cs typeface="Lato Regular" panose="020F0502020204030203" pitchFamily="34" charset="0"/>
              </a:rPr>
              <a:t>or entire cost of infrastructure upgrades</a:t>
            </a:r>
          </a:p>
        </p:txBody>
      </p:sp>
      <p:grpSp>
        <p:nvGrpSpPr>
          <p:cNvPr id="24" name="Group 23">
            <a:extLst>
              <a:ext uri="{FF2B5EF4-FFF2-40B4-BE49-F238E27FC236}">
                <a16:creationId xmlns:a16="http://schemas.microsoft.com/office/drawing/2014/main" id="{D585B6F9-9D5C-42C9-A964-30A1A89691AE}"/>
              </a:ext>
            </a:extLst>
          </p:cNvPr>
          <p:cNvGrpSpPr/>
          <p:nvPr/>
        </p:nvGrpSpPr>
        <p:grpSpPr>
          <a:xfrm>
            <a:off x="237436" y="4550390"/>
            <a:ext cx="817469" cy="393452"/>
            <a:chOff x="-358311" y="1913954"/>
            <a:chExt cx="1157832" cy="557270"/>
          </a:xfrm>
        </p:grpSpPr>
        <p:sp>
          <p:nvSpPr>
            <p:cNvPr id="25" name="Freeform 1">
              <a:extLst>
                <a:ext uri="{FF2B5EF4-FFF2-40B4-BE49-F238E27FC236}">
                  <a16:creationId xmlns:a16="http://schemas.microsoft.com/office/drawing/2014/main" id="{BC283892-074E-4512-829B-D311B02F9387}"/>
                </a:ext>
              </a:extLst>
            </p:cNvPr>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solidFill>
              <a:schemeClr val="tx2"/>
            </a:solidFill>
            <a:ln>
              <a:noFill/>
            </a:ln>
            <a:effectLst/>
            <a:extLst/>
          </p:spPr>
          <p:txBody>
            <a:bodyPr wrap="none" anchor="ctr"/>
            <a:lstStyle/>
            <a:p>
              <a:endParaRPr lang="en-US"/>
            </a:p>
          </p:txBody>
        </p:sp>
        <p:sp>
          <p:nvSpPr>
            <p:cNvPr id="26" name="Freeform 2">
              <a:extLst>
                <a:ext uri="{FF2B5EF4-FFF2-40B4-BE49-F238E27FC236}">
                  <a16:creationId xmlns:a16="http://schemas.microsoft.com/office/drawing/2014/main" id="{0FAF6450-C8A5-43C8-AC65-18FB1EE9B6D6}"/>
                </a:ext>
              </a:extLst>
            </p:cNvPr>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27" name="Freeform 3">
              <a:extLst>
                <a:ext uri="{FF2B5EF4-FFF2-40B4-BE49-F238E27FC236}">
                  <a16:creationId xmlns:a16="http://schemas.microsoft.com/office/drawing/2014/main" id="{B0C43D55-D36E-44F2-84DF-04B35B00F848}"/>
                </a:ext>
              </a:extLst>
            </p:cNvPr>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solidFill>
              <a:schemeClr val="tx2"/>
            </a:solidFill>
            <a:ln>
              <a:noFill/>
            </a:ln>
            <a:effectLst/>
            <a:extLst/>
          </p:spPr>
          <p:txBody>
            <a:bodyPr wrap="none" anchor="ctr"/>
            <a:lstStyle/>
            <a:p>
              <a:endParaRPr lang="en-US"/>
            </a:p>
          </p:txBody>
        </p:sp>
        <p:sp>
          <p:nvSpPr>
            <p:cNvPr id="28" name="Freeform 4">
              <a:extLst>
                <a:ext uri="{FF2B5EF4-FFF2-40B4-BE49-F238E27FC236}">
                  <a16:creationId xmlns:a16="http://schemas.microsoft.com/office/drawing/2014/main" id="{5622B262-7442-4F2D-867D-5F0A79933BB4}"/>
                </a:ext>
              </a:extLst>
            </p:cNvPr>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solidFill>
              <a:schemeClr val="tx2"/>
            </a:solidFill>
            <a:ln>
              <a:noFill/>
            </a:ln>
            <a:effectLst/>
            <a:extLst/>
          </p:spPr>
          <p:txBody>
            <a:bodyPr wrap="none" anchor="ctr"/>
            <a:lstStyle/>
            <a:p>
              <a:endParaRPr lang="en-US"/>
            </a:p>
          </p:txBody>
        </p:sp>
        <p:sp>
          <p:nvSpPr>
            <p:cNvPr id="29" name="Freeform 5">
              <a:extLst>
                <a:ext uri="{FF2B5EF4-FFF2-40B4-BE49-F238E27FC236}">
                  <a16:creationId xmlns:a16="http://schemas.microsoft.com/office/drawing/2014/main" id="{EB86A93F-4072-4D12-A51D-4C9073E2BA07}"/>
                </a:ext>
              </a:extLst>
            </p:cNvPr>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solidFill>
              <a:schemeClr val="tx2"/>
            </a:solidFill>
            <a:ln>
              <a:noFill/>
            </a:ln>
            <a:effectLst/>
            <a:extLst/>
          </p:spPr>
          <p:txBody>
            <a:bodyPr wrap="none" anchor="ctr"/>
            <a:lstStyle/>
            <a:p>
              <a:endParaRPr lang="en-US"/>
            </a:p>
          </p:txBody>
        </p:sp>
        <p:sp>
          <p:nvSpPr>
            <p:cNvPr id="30" name="Freeform 6">
              <a:extLst>
                <a:ext uri="{FF2B5EF4-FFF2-40B4-BE49-F238E27FC236}">
                  <a16:creationId xmlns:a16="http://schemas.microsoft.com/office/drawing/2014/main" id="{C866BCE4-E88D-4959-A3A7-55CE3BB1D7D9}"/>
                </a:ext>
              </a:extLst>
            </p:cNvPr>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31" name="Freeform 7">
              <a:extLst>
                <a:ext uri="{FF2B5EF4-FFF2-40B4-BE49-F238E27FC236}">
                  <a16:creationId xmlns:a16="http://schemas.microsoft.com/office/drawing/2014/main" id="{C5BA4BEC-B2A5-4516-9CA2-BD3DD5DFDBFE}"/>
                </a:ext>
              </a:extLst>
            </p:cNvPr>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solidFill>
              <a:schemeClr val="tx2"/>
            </a:solidFill>
            <a:ln>
              <a:noFill/>
            </a:ln>
            <a:effectLst/>
            <a:extLst/>
          </p:spPr>
          <p:txBody>
            <a:bodyPr wrap="none" anchor="ctr"/>
            <a:lstStyle/>
            <a:p>
              <a:endParaRPr lang="en-US"/>
            </a:p>
          </p:txBody>
        </p:sp>
        <p:sp>
          <p:nvSpPr>
            <p:cNvPr id="32" name="Freeform 8">
              <a:extLst>
                <a:ext uri="{FF2B5EF4-FFF2-40B4-BE49-F238E27FC236}">
                  <a16:creationId xmlns:a16="http://schemas.microsoft.com/office/drawing/2014/main" id="{13186A80-0B61-4721-9136-F49B7EB73614}"/>
                </a:ext>
              </a:extLst>
            </p:cNvPr>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solidFill>
              <a:schemeClr val="tx2"/>
            </a:solidFill>
            <a:ln>
              <a:noFill/>
            </a:ln>
            <a:effectLst/>
            <a:extLst/>
          </p:spPr>
          <p:txBody>
            <a:bodyPr wrap="none" anchor="ctr"/>
            <a:lstStyle/>
            <a:p>
              <a:endParaRPr lang="en-US"/>
            </a:p>
          </p:txBody>
        </p:sp>
        <p:sp>
          <p:nvSpPr>
            <p:cNvPr id="33" name="Freeform 9">
              <a:extLst>
                <a:ext uri="{FF2B5EF4-FFF2-40B4-BE49-F238E27FC236}">
                  <a16:creationId xmlns:a16="http://schemas.microsoft.com/office/drawing/2014/main" id="{2193E38A-66F0-4E0C-9BDE-BC611A527B59}"/>
                </a:ext>
              </a:extLst>
            </p:cNvPr>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solidFill>
              <a:schemeClr val="tx2"/>
            </a:solidFill>
            <a:ln>
              <a:noFill/>
            </a:ln>
            <a:effectLst/>
            <a:extLst/>
          </p:spPr>
          <p:txBody>
            <a:bodyPr wrap="none" anchor="ctr"/>
            <a:lstStyle/>
            <a:p>
              <a:endParaRPr lang="en-US"/>
            </a:p>
          </p:txBody>
        </p:sp>
        <p:sp>
          <p:nvSpPr>
            <p:cNvPr id="34" name="Freeform 10">
              <a:extLst>
                <a:ext uri="{FF2B5EF4-FFF2-40B4-BE49-F238E27FC236}">
                  <a16:creationId xmlns:a16="http://schemas.microsoft.com/office/drawing/2014/main" id="{032CCE20-7A1A-4A9A-A100-FA39D44C8A71}"/>
                </a:ext>
              </a:extLst>
            </p:cNvPr>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solidFill>
              <a:schemeClr val="tx2"/>
            </a:solidFill>
            <a:ln>
              <a:noFill/>
            </a:ln>
            <a:effectLst/>
            <a:extLst/>
          </p:spPr>
          <p:txBody>
            <a:bodyPr wrap="none" anchor="ctr"/>
            <a:lstStyle/>
            <a:p>
              <a:endParaRPr lang="en-US"/>
            </a:p>
          </p:txBody>
        </p:sp>
        <p:sp>
          <p:nvSpPr>
            <p:cNvPr id="35" name="Freeform 11">
              <a:extLst>
                <a:ext uri="{FF2B5EF4-FFF2-40B4-BE49-F238E27FC236}">
                  <a16:creationId xmlns:a16="http://schemas.microsoft.com/office/drawing/2014/main" id="{1695FB28-8483-40E6-9FD1-980AF2221F47}"/>
                </a:ext>
              </a:extLst>
            </p:cNvPr>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solidFill>
              <a:schemeClr val="tx2"/>
            </a:solidFill>
            <a:ln>
              <a:noFill/>
            </a:ln>
            <a:effectLst/>
            <a:extLst/>
          </p:spPr>
          <p:txBody>
            <a:bodyPr wrap="none" anchor="ctr"/>
            <a:lstStyle/>
            <a:p>
              <a:endParaRPr lang="en-US"/>
            </a:p>
          </p:txBody>
        </p:sp>
        <p:sp>
          <p:nvSpPr>
            <p:cNvPr id="38" name="Freeform 12">
              <a:extLst>
                <a:ext uri="{FF2B5EF4-FFF2-40B4-BE49-F238E27FC236}">
                  <a16:creationId xmlns:a16="http://schemas.microsoft.com/office/drawing/2014/main" id="{AD24029D-7CFC-4BC6-819C-11E1D8C22C2B}"/>
                </a:ext>
              </a:extLst>
            </p:cNvPr>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solidFill>
              <a:schemeClr val="tx2"/>
            </a:solidFill>
            <a:ln>
              <a:noFill/>
            </a:ln>
            <a:effectLst/>
            <a:extLst/>
          </p:spPr>
          <p:txBody>
            <a:bodyPr wrap="none" anchor="ctr"/>
            <a:lstStyle/>
            <a:p>
              <a:endParaRPr lang="en-US"/>
            </a:p>
          </p:txBody>
        </p:sp>
        <p:sp>
          <p:nvSpPr>
            <p:cNvPr id="39" name="Freeform 13">
              <a:extLst>
                <a:ext uri="{FF2B5EF4-FFF2-40B4-BE49-F238E27FC236}">
                  <a16:creationId xmlns:a16="http://schemas.microsoft.com/office/drawing/2014/main" id="{2632B565-F485-4040-9BDB-5C245FFA1E0F}"/>
                </a:ext>
              </a:extLst>
            </p:cNvPr>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solidFill>
              <a:schemeClr val="tx2"/>
            </a:solidFill>
            <a:ln>
              <a:noFill/>
            </a:ln>
            <a:effectLst/>
            <a:extLst/>
          </p:spPr>
          <p:txBody>
            <a:bodyPr wrap="none" anchor="ctr"/>
            <a:lstStyle/>
            <a:p>
              <a:endParaRPr lang="en-US"/>
            </a:p>
          </p:txBody>
        </p:sp>
        <p:sp>
          <p:nvSpPr>
            <p:cNvPr id="40" name="Freeform 14">
              <a:extLst>
                <a:ext uri="{FF2B5EF4-FFF2-40B4-BE49-F238E27FC236}">
                  <a16:creationId xmlns:a16="http://schemas.microsoft.com/office/drawing/2014/main" id="{F4363B27-B0A2-404A-8EAF-298804C5D0C6}"/>
                </a:ext>
              </a:extLst>
            </p:cNvPr>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solidFill>
              <a:schemeClr val="tx2"/>
            </a:solidFill>
            <a:ln>
              <a:noFill/>
            </a:ln>
            <a:effectLst/>
            <a:extLst/>
          </p:spPr>
          <p:txBody>
            <a:bodyPr wrap="none" anchor="ctr"/>
            <a:lstStyle/>
            <a:p>
              <a:endParaRPr lang="en-US"/>
            </a:p>
          </p:txBody>
        </p:sp>
        <p:sp>
          <p:nvSpPr>
            <p:cNvPr id="41" name="Freeform 15">
              <a:extLst>
                <a:ext uri="{FF2B5EF4-FFF2-40B4-BE49-F238E27FC236}">
                  <a16:creationId xmlns:a16="http://schemas.microsoft.com/office/drawing/2014/main" id="{BD801493-892A-49D2-82BB-067A7FD82DD4}"/>
                </a:ext>
              </a:extLst>
            </p:cNvPr>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solidFill>
              <a:schemeClr val="tx2"/>
            </a:solidFill>
            <a:ln>
              <a:noFill/>
            </a:ln>
            <a:effectLst/>
            <a:extLst/>
          </p:spPr>
          <p:txBody>
            <a:bodyPr wrap="none" anchor="ctr"/>
            <a:lstStyle/>
            <a:p>
              <a:endParaRPr lang="en-US"/>
            </a:p>
          </p:txBody>
        </p:sp>
        <p:sp>
          <p:nvSpPr>
            <p:cNvPr id="42" name="Freeform 16">
              <a:extLst>
                <a:ext uri="{FF2B5EF4-FFF2-40B4-BE49-F238E27FC236}">
                  <a16:creationId xmlns:a16="http://schemas.microsoft.com/office/drawing/2014/main" id="{8DCA56B1-48B8-4FF0-972D-462F3E30E6DF}"/>
                </a:ext>
              </a:extLst>
            </p:cNvPr>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solidFill>
              <a:schemeClr val="tx2"/>
            </a:solidFill>
            <a:ln>
              <a:noFill/>
            </a:ln>
            <a:effectLst/>
            <a:extLst/>
          </p:spPr>
          <p:txBody>
            <a:bodyPr wrap="none" anchor="ctr"/>
            <a:lstStyle/>
            <a:p>
              <a:endParaRPr lang="en-US"/>
            </a:p>
          </p:txBody>
        </p:sp>
        <p:sp>
          <p:nvSpPr>
            <p:cNvPr id="43" name="Freeform 17">
              <a:extLst>
                <a:ext uri="{FF2B5EF4-FFF2-40B4-BE49-F238E27FC236}">
                  <a16:creationId xmlns:a16="http://schemas.microsoft.com/office/drawing/2014/main" id="{9D911DA0-9D0A-4DDC-BA89-CAEC2978F00E}"/>
                </a:ext>
              </a:extLst>
            </p:cNvPr>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solidFill>
              <a:schemeClr val="tx2"/>
            </a:solidFill>
            <a:ln>
              <a:noFill/>
            </a:ln>
            <a:effectLst/>
            <a:extLst/>
          </p:spPr>
          <p:txBody>
            <a:bodyPr wrap="none" anchor="ctr"/>
            <a:lstStyle/>
            <a:p>
              <a:endParaRPr lang="en-US"/>
            </a:p>
          </p:txBody>
        </p:sp>
        <p:sp>
          <p:nvSpPr>
            <p:cNvPr id="44" name="Freeform 18">
              <a:extLst>
                <a:ext uri="{FF2B5EF4-FFF2-40B4-BE49-F238E27FC236}">
                  <a16:creationId xmlns:a16="http://schemas.microsoft.com/office/drawing/2014/main" id="{A58A530C-5732-4339-BAF4-F95A18C5897A}"/>
                </a:ext>
              </a:extLst>
            </p:cNvPr>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solidFill>
              <a:schemeClr val="tx2"/>
            </a:solidFill>
            <a:ln>
              <a:noFill/>
            </a:ln>
            <a:effectLst/>
            <a:extLst/>
          </p:spPr>
          <p:txBody>
            <a:bodyPr wrap="none" anchor="ctr"/>
            <a:lstStyle/>
            <a:p>
              <a:endParaRPr lang="en-US"/>
            </a:p>
          </p:txBody>
        </p:sp>
        <p:sp>
          <p:nvSpPr>
            <p:cNvPr id="45" name="Freeform 19">
              <a:extLst>
                <a:ext uri="{FF2B5EF4-FFF2-40B4-BE49-F238E27FC236}">
                  <a16:creationId xmlns:a16="http://schemas.microsoft.com/office/drawing/2014/main" id="{87840631-F58E-4859-8917-643B1EDA1964}"/>
                </a:ext>
              </a:extLst>
            </p:cNvPr>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solidFill>
              <a:schemeClr val="tx2"/>
            </a:solidFill>
            <a:ln>
              <a:noFill/>
            </a:ln>
            <a:effectLst/>
            <a:extLst/>
          </p:spPr>
          <p:txBody>
            <a:bodyPr wrap="none" anchor="ctr"/>
            <a:lstStyle/>
            <a:p>
              <a:endParaRPr lang="en-US"/>
            </a:p>
          </p:txBody>
        </p:sp>
        <p:sp>
          <p:nvSpPr>
            <p:cNvPr id="46" name="Freeform 20">
              <a:extLst>
                <a:ext uri="{FF2B5EF4-FFF2-40B4-BE49-F238E27FC236}">
                  <a16:creationId xmlns:a16="http://schemas.microsoft.com/office/drawing/2014/main" id="{31963A9D-E359-4CCF-A4D7-4DF7CCA48D8F}"/>
                </a:ext>
              </a:extLst>
            </p:cNvPr>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solidFill>
              <a:schemeClr val="tx2"/>
            </a:solidFill>
            <a:ln>
              <a:noFill/>
            </a:ln>
            <a:effectLst/>
            <a:extLst/>
          </p:spPr>
          <p:txBody>
            <a:bodyPr wrap="none" anchor="ctr"/>
            <a:lstStyle/>
            <a:p>
              <a:endParaRPr lang="en-US"/>
            </a:p>
          </p:txBody>
        </p:sp>
        <p:sp>
          <p:nvSpPr>
            <p:cNvPr id="49" name="Freeform 21">
              <a:extLst>
                <a:ext uri="{FF2B5EF4-FFF2-40B4-BE49-F238E27FC236}">
                  <a16:creationId xmlns:a16="http://schemas.microsoft.com/office/drawing/2014/main" id="{DE8B8117-11AF-4BCB-B26C-033DCA48F137}"/>
                </a:ext>
              </a:extLst>
            </p:cNvPr>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solidFill>
              <a:schemeClr val="tx2"/>
            </a:solidFill>
            <a:ln>
              <a:noFill/>
            </a:ln>
            <a:effectLst/>
            <a:extLst/>
          </p:spPr>
          <p:txBody>
            <a:bodyPr wrap="none" anchor="ctr"/>
            <a:lstStyle/>
            <a:p>
              <a:endParaRPr lang="en-US"/>
            </a:p>
          </p:txBody>
        </p:sp>
        <p:sp>
          <p:nvSpPr>
            <p:cNvPr id="50" name="Freeform 22">
              <a:extLst>
                <a:ext uri="{FF2B5EF4-FFF2-40B4-BE49-F238E27FC236}">
                  <a16:creationId xmlns:a16="http://schemas.microsoft.com/office/drawing/2014/main" id="{95AB4BFD-5441-48E8-8906-A967B1788243}"/>
                </a:ext>
              </a:extLst>
            </p:cNvPr>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solidFill>
              <a:schemeClr val="accent5">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94026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500" b="12500"/>
          <a:stretch>
            <a:fillRect/>
          </a:stretch>
        </p:blipFill>
        <p:spPr>
          <a:xfrm>
            <a:off x="0" y="0"/>
            <a:ext cx="9144000" cy="5143500"/>
          </a:xfrm>
        </p:spPr>
      </p:pic>
      <p:sp>
        <p:nvSpPr>
          <p:cNvPr id="8" name="AutoShape 30"/>
          <p:cNvSpPr>
            <a:spLocks/>
          </p:cNvSpPr>
          <p:nvPr/>
        </p:nvSpPr>
        <p:spPr bwMode="auto">
          <a:xfrm>
            <a:off x="2381" y="0"/>
            <a:ext cx="9141619" cy="5143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accent1">
              <a:alpha val="74000"/>
            </a:scheme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10" name="Rectangle 9"/>
          <p:cNvSpPr>
            <a:spLocks/>
          </p:cNvSpPr>
          <p:nvPr/>
        </p:nvSpPr>
        <p:spPr bwMode="auto">
          <a:xfrm>
            <a:off x="640848" y="428981"/>
            <a:ext cx="868987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000" b="1" dirty="0">
                <a:solidFill>
                  <a:schemeClr val="bg1"/>
                </a:solidFill>
                <a:latin typeface="Century Gothic" panose="020B0502020202020204" pitchFamily="34" charset="0"/>
              </a:rPr>
              <a:t>LVC is a new source of project financing promoted by The World Bank</a:t>
            </a:r>
          </a:p>
        </p:txBody>
      </p:sp>
      <p:sp>
        <p:nvSpPr>
          <p:cNvPr id="11" name="Rectangle 10"/>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9" name="AutoShape 30"/>
          <p:cNvSpPr>
            <a:spLocks/>
          </p:cNvSpPr>
          <p:nvPr/>
        </p:nvSpPr>
        <p:spPr bwMode="auto">
          <a:xfrm>
            <a:off x="0" y="1038091"/>
            <a:ext cx="9141619" cy="346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accent1"/>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12" name="Rectangle 11"/>
          <p:cNvSpPr/>
          <p:nvPr/>
        </p:nvSpPr>
        <p:spPr>
          <a:xfrm>
            <a:off x="656035" y="826857"/>
            <a:ext cx="398870" cy="21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bg1"/>
              </a:solidFill>
            </a:endParaRPr>
          </a:p>
        </p:txBody>
      </p:sp>
      <p:sp>
        <p:nvSpPr>
          <p:cNvPr id="13" name="Полилиния 3"/>
          <p:cNvSpPr/>
          <p:nvPr/>
        </p:nvSpPr>
        <p:spPr>
          <a:xfrm>
            <a:off x="457200" y="1117097"/>
            <a:ext cx="8184446" cy="3053075"/>
          </a:xfrm>
          <a:custGeom>
            <a:avLst/>
            <a:gdLst>
              <a:gd name="connsiteX0" fmla="*/ 0 w 10765242"/>
              <a:gd name="connsiteY0" fmla="*/ 0 h 1883700"/>
              <a:gd name="connsiteX1" fmla="*/ 10765242 w 10765242"/>
              <a:gd name="connsiteY1" fmla="*/ 0 h 1883700"/>
              <a:gd name="connsiteX2" fmla="*/ 10765242 w 10765242"/>
              <a:gd name="connsiteY2" fmla="*/ 1883700 h 1883700"/>
              <a:gd name="connsiteX3" fmla="*/ 0 w 10765242"/>
              <a:gd name="connsiteY3" fmla="*/ 1883700 h 1883700"/>
              <a:gd name="connsiteX4" fmla="*/ 0 w 10765242"/>
              <a:gd name="connsiteY4" fmla="*/ 0 h 188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5242" h="1883700">
                <a:moveTo>
                  <a:pt x="0" y="0"/>
                </a:moveTo>
                <a:lnTo>
                  <a:pt x="10765242" y="0"/>
                </a:lnTo>
                <a:lnTo>
                  <a:pt x="10765242" y="1883700"/>
                </a:lnTo>
                <a:lnTo>
                  <a:pt x="0" y="1883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347" tIns="22860" rIns="128016" bIns="22860" numCol="1" spcCol="1270" anchor="t" anchorCtr="0">
            <a:noAutofit/>
          </a:bodyPr>
          <a:lstStyle/>
          <a:p>
            <a:pPr marL="0" lvl="1" defTabSz="800100">
              <a:lnSpc>
                <a:spcPct val="90000"/>
              </a:lnSpc>
              <a:spcBef>
                <a:spcPts val="1800"/>
              </a:spcBef>
            </a:pPr>
            <a:r>
              <a:rPr lang="en-US" sz="14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If there is a $ 1 billion capital investment program contemplated by a city:</a:t>
            </a:r>
          </a:p>
          <a:p>
            <a:pPr marL="266700" lvl="1" indent="-266700" defTabSz="800100">
              <a:lnSpc>
                <a:spcPct val="90000"/>
              </a:lnSpc>
              <a:spcBef>
                <a:spcPts val="1800"/>
              </a:spcBef>
              <a:buFont typeface="Arial"/>
              <a:buChar char="•"/>
            </a:pPr>
            <a:r>
              <a:rPr lang="en-US" sz="1400" b="1"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Business as usual</a:t>
            </a:r>
            <a:r>
              <a:rPr lang="en-US" sz="14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a:t>
            </a:r>
          </a:p>
          <a:p>
            <a:pPr marL="534591" lvl="2" indent="-267891" defTabSz="800100">
              <a:lnSpc>
                <a:spcPct val="90000"/>
              </a:lnSpc>
              <a:spcBef>
                <a:spcPts val="1350"/>
              </a:spcBef>
              <a:buFont typeface="Wingdings" charset="2"/>
              <a:buChar char="ü"/>
            </a:pP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The World Bank finances $100 million with an interest-bearing term loan</a:t>
            </a:r>
          </a:p>
          <a:p>
            <a:pPr marL="534591" lvl="2" indent="-267891" defTabSz="800100">
              <a:lnSpc>
                <a:spcPct val="90000"/>
              </a:lnSpc>
              <a:spcBef>
                <a:spcPts val="1350"/>
              </a:spcBef>
              <a:buFont typeface="Wingdings" charset="2"/>
              <a:buChar char="ü"/>
            </a:pP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Another $900 million is raised from general funds, public/private debt and grants</a:t>
            </a:r>
          </a:p>
          <a:p>
            <a:pPr marL="266700" lvl="1" indent="-266700" defTabSz="800100">
              <a:lnSpc>
                <a:spcPct val="90000"/>
              </a:lnSpc>
              <a:spcBef>
                <a:spcPts val="1800"/>
              </a:spcBef>
              <a:buFont typeface="Arial"/>
              <a:buChar char="•"/>
            </a:pPr>
            <a:r>
              <a:rPr lang="en-US" sz="1400" b="1"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Leveraging LVC:</a:t>
            </a:r>
          </a:p>
          <a:p>
            <a:pPr marL="603647" lvl="2" indent="-266700" defTabSz="800100">
              <a:lnSpc>
                <a:spcPct val="90000"/>
              </a:lnSpc>
              <a:spcBef>
                <a:spcPts val="1350"/>
              </a:spcBef>
              <a:buFont typeface="Wingdings" charset="2"/>
              <a:buChar char="ü"/>
            </a:pP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In concert with all of the above, The World Bank  provides comprehensive technical assistance to the city to help structure additional funding with re-captured land value (e.g. cash proceeds from sale of land / development rights, special tax assessments, etc.)</a:t>
            </a:r>
          </a:p>
          <a:p>
            <a:pPr marL="603647" lvl="2" indent="-266700" defTabSz="800100">
              <a:lnSpc>
                <a:spcPct val="90000"/>
              </a:lnSpc>
              <a:spcBef>
                <a:spcPts val="1350"/>
              </a:spcBef>
              <a:buFont typeface="Wingdings" charset="2"/>
              <a:buChar char="ü"/>
            </a:pP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This works towards overall reduction of the principal of interest-bearing loans, general fund appropriations and grant resources and enhances bankability of the $1 </a:t>
            </a:r>
            <a:r>
              <a:rPr lang="en-US" sz="1200" dirty="0" err="1">
                <a:solidFill>
                  <a:schemeClr val="bg1"/>
                </a:solidFill>
                <a:latin typeface="Lato Regular" panose="020F0502020204030203" pitchFamily="34" charset="0"/>
                <a:ea typeface="Lato Regular" panose="020F0502020204030203" pitchFamily="34" charset="0"/>
                <a:cs typeface="Lato Regular" panose="020F0502020204030203" pitchFamily="34" charset="0"/>
              </a:rPr>
              <a:t>bln</a:t>
            </a: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 program</a:t>
            </a:r>
            <a:endParaRPr lang="en-US" sz="1400" dirty="0">
              <a:solidFill>
                <a:schemeClr val="bg1"/>
              </a:solidFill>
              <a:latin typeface="Lato Regular" panose="020F0502020204030203" pitchFamily="34" charset="0"/>
              <a:ea typeface="Lato Regular" panose="020F0502020204030203" pitchFamily="34" charset="0"/>
              <a:cs typeface="Lato Regular" panose="020F0502020204030203" pitchFamily="34" charset="0"/>
            </a:endParaRPr>
          </a:p>
        </p:txBody>
      </p:sp>
      <p:grpSp>
        <p:nvGrpSpPr>
          <p:cNvPr id="39" name="Group 38"/>
          <p:cNvGrpSpPr/>
          <p:nvPr/>
        </p:nvGrpSpPr>
        <p:grpSpPr>
          <a:xfrm>
            <a:off x="237436" y="4550390"/>
            <a:ext cx="817469" cy="393452"/>
            <a:chOff x="-358311" y="1913954"/>
            <a:chExt cx="1157832" cy="557270"/>
          </a:xfrm>
          <a:solidFill>
            <a:schemeClr val="bg1"/>
          </a:solidFill>
        </p:grpSpPr>
        <p:sp>
          <p:nvSpPr>
            <p:cNvPr id="40"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grpFill/>
            <a:ln>
              <a:noFill/>
            </a:ln>
            <a:effectLst/>
            <a:extLst/>
          </p:spPr>
          <p:txBody>
            <a:bodyPr wrap="none" anchor="ctr"/>
            <a:lstStyle/>
            <a:p>
              <a:endParaRPr lang="en-US"/>
            </a:p>
          </p:txBody>
        </p:sp>
        <p:sp>
          <p:nvSpPr>
            <p:cNvPr id="41"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42"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grpFill/>
            <a:ln>
              <a:noFill/>
            </a:ln>
            <a:effectLst/>
            <a:extLst/>
          </p:spPr>
          <p:txBody>
            <a:bodyPr wrap="none" anchor="ctr"/>
            <a:lstStyle/>
            <a:p>
              <a:endParaRPr lang="en-US"/>
            </a:p>
          </p:txBody>
        </p:sp>
        <p:sp>
          <p:nvSpPr>
            <p:cNvPr id="43"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grpFill/>
            <a:ln>
              <a:noFill/>
            </a:ln>
            <a:effectLst/>
            <a:extLst/>
          </p:spPr>
          <p:txBody>
            <a:bodyPr wrap="none" anchor="ctr"/>
            <a:lstStyle/>
            <a:p>
              <a:endParaRPr lang="en-US"/>
            </a:p>
          </p:txBody>
        </p:sp>
        <p:sp>
          <p:nvSpPr>
            <p:cNvPr id="44"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grpFill/>
            <a:ln>
              <a:noFill/>
            </a:ln>
            <a:effectLst/>
            <a:extLst/>
          </p:spPr>
          <p:txBody>
            <a:bodyPr wrap="none" anchor="ctr"/>
            <a:lstStyle/>
            <a:p>
              <a:endParaRPr lang="en-US"/>
            </a:p>
          </p:txBody>
        </p:sp>
        <p:sp>
          <p:nvSpPr>
            <p:cNvPr id="45"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grpFill/>
            <a:ln>
              <a:noFill/>
            </a:ln>
            <a:effectLst/>
            <a:extLst/>
          </p:spPr>
          <p:txBody>
            <a:bodyPr wrap="none" anchor="ctr"/>
            <a:lstStyle/>
            <a:p>
              <a:endParaRPr lang="en-US"/>
            </a:p>
          </p:txBody>
        </p:sp>
        <p:sp>
          <p:nvSpPr>
            <p:cNvPr id="46"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grpFill/>
            <a:ln>
              <a:noFill/>
            </a:ln>
            <a:effectLst/>
            <a:extLst/>
          </p:spPr>
          <p:txBody>
            <a:bodyPr wrap="none" anchor="ctr"/>
            <a:lstStyle/>
            <a:p>
              <a:endParaRPr lang="en-US"/>
            </a:p>
          </p:txBody>
        </p:sp>
        <p:sp>
          <p:nvSpPr>
            <p:cNvPr id="47"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48"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grpFill/>
            <a:ln>
              <a:noFill/>
            </a:ln>
            <a:effectLst/>
            <a:extLst/>
          </p:spPr>
          <p:txBody>
            <a:bodyPr wrap="none" anchor="ctr"/>
            <a:lstStyle/>
            <a:p>
              <a:endParaRPr lang="en-US"/>
            </a:p>
          </p:txBody>
        </p:sp>
        <p:sp>
          <p:nvSpPr>
            <p:cNvPr id="49"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grpFill/>
            <a:ln>
              <a:noFill/>
            </a:ln>
            <a:effectLst/>
            <a:extLst/>
          </p:spPr>
          <p:txBody>
            <a:bodyPr wrap="none" anchor="ctr"/>
            <a:lstStyle/>
            <a:p>
              <a:endParaRPr lang="en-US"/>
            </a:p>
          </p:txBody>
        </p:sp>
        <p:sp>
          <p:nvSpPr>
            <p:cNvPr id="50"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grpFill/>
            <a:ln>
              <a:noFill/>
            </a:ln>
            <a:effectLst/>
            <a:extLst/>
          </p:spPr>
          <p:txBody>
            <a:bodyPr wrap="none" anchor="ctr"/>
            <a:lstStyle/>
            <a:p>
              <a:endParaRPr lang="en-US"/>
            </a:p>
          </p:txBody>
        </p:sp>
        <p:sp>
          <p:nvSpPr>
            <p:cNvPr id="51"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grpFill/>
            <a:ln>
              <a:noFill/>
            </a:ln>
            <a:effectLst/>
            <a:extLst/>
          </p:spPr>
          <p:txBody>
            <a:bodyPr wrap="none" anchor="ctr"/>
            <a:lstStyle/>
            <a:p>
              <a:endParaRPr lang="en-US"/>
            </a:p>
          </p:txBody>
        </p:sp>
        <p:sp>
          <p:nvSpPr>
            <p:cNvPr id="52"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grpFill/>
            <a:ln>
              <a:noFill/>
            </a:ln>
            <a:effectLst/>
            <a:extLst/>
          </p:spPr>
          <p:txBody>
            <a:bodyPr wrap="none" anchor="ctr"/>
            <a:lstStyle/>
            <a:p>
              <a:endParaRPr lang="en-US"/>
            </a:p>
          </p:txBody>
        </p:sp>
        <p:sp>
          <p:nvSpPr>
            <p:cNvPr id="53"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grpFill/>
            <a:ln>
              <a:noFill/>
            </a:ln>
            <a:effectLst/>
            <a:extLst/>
          </p:spPr>
          <p:txBody>
            <a:bodyPr wrap="none" anchor="ctr"/>
            <a:lstStyle/>
            <a:p>
              <a:endParaRPr lang="en-US"/>
            </a:p>
          </p:txBody>
        </p:sp>
        <p:sp>
          <p:nvSpPr>
            <p:cNvPr id="54"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grpFill/>
            <a:ln>
              <a:noFill/>
            </a:ln>
            <a:effectLst/>
            <a:extLst/>
          </p:spPr>
          <p:txBody>
            <a:bodyPr wrap="none" anchor="ctr"/>
            <a:lstStyle/>
            <a:p>
              <a:endParaRPr lang="en-US"/>
            </a:p>
          </p:txBody>
        </p:sp>
        <p:sp>
          <p:nvSpPr>
            <p:cNvPr id="55"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grpFill/>
            <a:ln>
              <a:noFill/>
            </a:ln>
            <a:effectLst/>
            <a:extLst/>
          </p:spPr>
          <p:txBody>
            <a:bodyPr wrap="none" anchor="ctr"/>
            <a:lstStyle/>
            <a:p>
              <a:endParaRPr lang="en-US"/>
            </a:p>
          </p:txBody>
        </p:sp>
        <p:sp>
          <p:nvSpPr>
            <p:cNvPr id="56"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grpFill/>
            <a:ln>
              <a:noFill/>
            </a:ln>
            <a:effectLst/>
            <a:extLst/>
          </p:spPr>
          <p:txBody>
            <a:bodyPr wrap="none" anchor="ctr"/>
            <a:lstStyle/>
            <a:p>
              <a:endParaRPr lang="en-US"/>
            </a:p>
          </p:txBody>
        </p:sp>
        <p:sp>
          <p:nvSpPr>
            <p:cNvPr id="57"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grpFill/>
            <a:ln>
              <a:noFill/>
            </a:ln>
            <a:effectLst/>
            <a:extLst/>
          </p:spPr>
          <p:txBody>
            <a:bodyPr wrap="none" anchor="ctr"/>
            <a:lstStyle/>
            <a:p>
              <a:endParaRPr lang="en-US"/>
            </a:p>
          </p:txBody>
        </p:sp>
        <p:sp>
          <p:nvSpPr>
            <p:cNvPr id="58"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grpFill/>
            <a:ln>
              <a:noFill/>
            </a:ln>
            <a:effectLst/>
            <a:extLst/>
          </p:spPr>
          <p:txBody>
            <a:bodyPr wrap="none" anchor="ctr"/>
            <a:lstStyle/>
            <a:p>
              <a:endParaRPr lang="en-US"/>
            </a:p>
          </p:txBody>
        </p:sp>
        <p:sp>
          <p:nvSpPr>
            <p:cNvPr id="59"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grpFill/>
            <a:ln>
              <a:noFill/>
            </a:ln>
            <a:effectLst/>
            <a:extLst/>
          </p:spPr>
          <p:txBody>
            <a:bodyPr wrap="none" anchor="ctr"/>
            <a:lstStyle/>
            <a:p>
              <a:endParaRPr lang="en-US"/>
            </a:p>
          </p:txBody>
        </p:sp>
        <p:sp>
          <p:nvSpPr>
            <p:cNvPr id="60"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grpFill/>
            <a:ln>
              <a:noFill/>
            </a:ln>
            <a:effectLst/>
            <a:extLst/>
          </p:spPr>
          <p:txBody>
            <a:bodyPr wrap="none" anchor="ctr"/>
            <a:lstStyle/>
            <a:p>
              <a:endParaRPr lang="en-US"/>
            </a:p>
          </p:txBody>
        </p:sp>
        <p:sp>
          <p:nvSpPr>
            <p:cNvPr id="61"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483017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500" b="12500"/>
          <a:stretch>
            <a:fillRect/>
          </a:stretch>
        </p:blipFill>
        <p:spPr>
          <a:xfrm>
            <a:off x="0" y="0"/>
            <a:ext cx="9144000" cy="5143500"/>
          </a:xfrm>
        </p:spPr>
      </p:pic>
      <p:sp>
        <p:nvSpPr>
          <p:cNvPr id="8" name="AutoShape 30"/>
          <p:cNvSpPr>
            <a:spLocks/>
          </p:cNvSpPr>
          <p:nvPr/>
        </p:nvSpPr>
        <p:spPr bwMode="auto">
          <a:xfrm>
            <a:off x="2381" y="0"/>
            <a:ext cx="9141619" cy="5143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accent1">
              <a:alpha val="74000"/>
            </a:schemeClr>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10" name="Rectangle 9"/>
          <p:cNvSpPr>
            <a:spLocks/>
          </p:cNvSpPr>
          <p:nvPr/>
        </p:nvSpPr>
        <p:spPr bwMode="auto">
          <a:xfrm>
            <a:off x="640848" y="167371"/>
            <a:ext cx="782906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endParaRPr lang="en-US" sz="1800" b="1" dirty="0">
              <a:latin typeface="Century Gothic" panose="020B0502020202020204" pitchFamily="34" charset="0"/>
            </a:endParaRPr>
          </a:p>
          <a:p>
            <a:r>
              <a:rPr lang="en-US" sz="1800" b="1" dirty="0">
                <a:solidFill>
                  <a:schemeClr val="bg1"/>
                </a:solidFill>
                <a:latin typeface="Century Gothic" panose="020B0502020202020204" pitchFamily="34" charset="0"/>
              </a:rPr>
              <a:t>Conceptualization of LVC - hypothetical disaggregation of land value</a:t>
            </a:r>
          </a:p>
          <a:p>
            <a:endParaRPr lang="en-US" sz="1800" b="1" dirty="0">
              <a:solidFill>
                <a:schemeClr val="bg1"/>
              </a:solidFill>
              <a:latin typeface="Century Gothic" panose="020B0502020202020204" pitchFamily="34" charset="0"/>
            </a:endParaRPr>
          </a:p>
        </p:txBody>
      </p:sp>
      <p:sp>
        <p:nvSpPr>
          <p:cNvPr id="11" name="Rectangle 10"/>
          <p:cNvSpPr>
            <a:spLocks/>
          </p:cNvSpPr>
          <p:nvPr/>
        </p:nvSpPr>
        <p:spPr bwMode="auto">
          <a:xfrm>
            <a:off x="665318" y="296728"/>
            <a:ext cx="2200924"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750" spc="150" dirty="0">
                <a:solidFill>
                  <a:schemeClr val="bg1"/>
                </a:solidFill>
                <a:latin typeface="Lato Regular"/>
                <a:ea typeface="ＭＳ Ｐゴシック" charset="0"/>
                <a:cs typeface="Lato Regular"/>
                <a:sym typeface="Montserrat-Regular" charset="0"/>
              </a:rPr>
              <a:t>INVESTMENT IN INFRASTRUCTURE</a:t>
            </a:r>
          </a:p>
        </p:txBody>
      </p:sp>
      <p:sp>
        <p:nvSpPr>
          <p:cNvPr id="9" name="AutoShape 30"/>
          <p:cNvSpPr>
            <a:spLocks/>
          </p:cNvSpPr>
          <p:nvPr/>
        </p:nvSpPr>
        <p:spPr bwMode="auto">
          <a:xfrm>
            <a:off x="2381" y="1044938"/>
            <a:ext cx="9141619" cy="346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accent1"/>
          </a:solidFill>
          <a:ln>
            <a:noFill/>
          </a:ln>
          <a:effectLst/>
          <a:extLst/>
        </p:spPr>
        <p:txBody>
          <a:bodyPr lIns="17145" tIns="17145" rIns="17145" bIns="17145" anchor="ctr"/>
          <a:lstStyle/>
          <a:p>
            <a:pPr defTabSz="342900">
              <a:defRPr/>
            </a:pPr>
            <a:endParaRPr lang="es-ES" sz="675">
              <a:solidFill>
                <a:schemeClr val="bg1"/>
              </a:solidFill>
              <a:cs typeface="Lato" charset="0"/>
            </a:endParaRPr>
          </a:p>
        </p:txBody>
      </p:sp>
      <p:sp>
        <p:nvSpPr>
          <p:cNvPr id="12" name="Rectangle 11"/>
          <p:cNvSpPr/>
          <p:nvPr/>
        </p:nvSpPr>
        <p:spPr>
          <a:xfrm>
            <a:off x="656035" y="826857"/>
            <a:ext cx="398870" cy="21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bg1"/>
              </a:solidFill>
            </a:endParaRPr>
          </a:p>
        </p:txBody>
      </p:sp>
      <p:grpSp>
        <p:nvGrpSpPr>
          <p:cNvPr id="39" name="Group 38"/>
          <p:cNvGrpSpPr/>
          <p:nvPr/>
        </p:nvGrpSpPr>
        <p:grpSpPr>
          <a:xfrm>
            <a:off x="237436" y="4550390"/>
            <a:ext cx="817469" cy="393452"/>
            <a:chOff x="-358311" y="1913954"/>
            <a:chExt cx="1157832" cy="557270"/>
          </a:xfrm>
          <a:solidFill>
            <a:schemeClr val="bg1"/>
          </a:solidFill>
        </p:grpSpPr>
        <p:sp>
          <p:nvSpPr>
            <p:cNvPr id="40" name="Freeform 1"/>
            <p:cNvSpPr>
              <a:spLocks noChangeArrowheads="1"/>
            </p:cNvSpPr>
            <p:nvPr/>
          </p:nvSpPr>
          <p:spPr bwMode="auto">
            <a:xfrm>
              <a:off x="99479" y="2001459"/>
              <a:ext cx="92111" cy="118823"/>
            </a:xfrm>
            <a:custGeom>
              <a:avLst/>
              <a:gdLst>
                <a:gd name="T0" fmla="*/ 254 w 443"/>
                <a:gd name="T1" fmla="*/ 0 h 570"/>
                <a:gd name="T2" fmla="*/ 437 w 443"/>
                <a:gd name="T3" fmla="*/ 85 h 570"/>
                <a:gd name="T4" fmla="*/ 442 w 443"/>
                <a:gd name="T5" fmla="*/ 101 h 570"/>
                <a:gd name="T6" fmla="*/ 416 w 443"/>
                <a:gd name="T7" fmla="*/ 127 h 570"/>
                <a:gd name="T8" fmla="*/ 395 w 443"/>
                <a:gd name="T9" fmla="*/ 117 h 570"/>
                <a:gd name="T10" fmla="*/ 254 w 443"/>
                <a:gd name="T11" fmla="*/ 48 h 570"/>
                <a:gd name="T12" fmla="*/ 59 w 443"/>
                <a:gd name="T13" fmla="*/ 283 h 570"/>
                <a:gd name="T14" fmla="*/ 254 w 443"/>
                <a:gd name="T15" fmla="*/ 516 h 570"/>
                <a:gd name="T16" fmla="*/ 395 w 443"/>
                <a:gd name="T17" fmla="*/ 450 h 570"/>
                <a:gd name="T18" fmla="*/ 416 w 443"/>
                <a:gd name="T19" fmla="*/ 440 h 570"/>
                <a:gd name="T20" fmla="*/ 442 w 443"/>
                <a:gd name="T21" fmla="*/ 466 h 570"/>
                <a:gd name="T22" fmla="*/ 437 w 443"/>
                <a:gd name="T23" fmla="*/ 482 h 570"/>
                <a:gd name="T24" fmla="*/ 254 w 443"/>
                <a:gd name="T25" fmla="*/ 567 h 570"/>
                <a:gd name="T26" fmla="*/ 0 w 443"/>
                <a:gd name="T27" fmla="*/ 286 h 570"/>
                <a:gd name="T28" fmla="*/ 254 w 443"/>
                <a:gd name="T2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570">
                  <a:moveTo>
                    <a:pt x="254" y="0"/>
                  </a:moveTo>
                  <a:cubicBezTo>
                    <a:pt x="331" y="0"/>
                    <a:pt x="400" y="35"/>
                    <a:pt x="437" y="85"/>
                  </a:cubicBezTo>
                  <a:cubicBezTo>
                    <a:pt x="442" y="90"/>
                    <a:pt x="442" y="95"/>
                    <a:pt x="442" y="101"/>
                  </a:cubicBezTo>
                  <a:cubicBezTo>
                    <a:pt x="442" y="117"/>
                    <a:pt x="432" y="127"/>
                    <a:pt x="416" y="127"/>
                  </a:cubicBezTo>
                  <a:cubicBezTo>
                    <a:pt x="408" y="127"/>
                    <a:pt x="400" y="125"/>
                    <a:pt x="395" y="117"/>
                  </a:cubicBezTo>
                  <a:cubicBezTo>
                    <a:pt x="368" y="80"/>
                    <a:pt x="315" y="48"/>
                    <a:pt x="254" y="48"/>
                  </a:cubicBezTo>
                  <a:cubicBezTo>
                    <a:pt x="130" y="48"/>
                    <a:pt x="59" y="122"/>
                    <a:pt x="59" y="283"/>
                  </a:cubicBezTo>
                  <a:cubicBezTo>
                    <a:pt x="59" y="453"/>
                    <a:pt x="130" y="516"/>
                    <a:pt x="254" y="516"/>
                  </a:cubicBezTo>
                  <a:cubicBezTo>
                    <a:pt x="307" y="516"/>
                    <a:pt x="363" y="495"/>
                    <a:pt x="395" y="450"/>
                  </a:cubicBezTo>
                  <a:cubicBezTo>
                    <a:pt x="400" y="442"/>
                    <a:pt x="411" y="440"/>
                    <a:pt x="416" y="440"/>
                  </a:cubicBezTo>
                  <a:cubicBezTo>
                    <a:pt x="432" y="440"/>
                    <a:pt x="442" y="450"/>
                    <a:pt x="442" y="466"/>
                  </a:cubicBezTo>
                  <a:cubicBezTo>
                    <a:pt x="442" y="471"/>
                    <a:pt x="440" y="477"/>
                    <a:pt x="437" y="482"/>
                  </a:cubicBezTo>
                  <a:cubicBezTo>
                    <a:pt x="403" y="535"/>
                    <a:pt x="329" y="567"/>
                    <a:pt x="254" y="567"/>
                  </a:cubicBezTo>
                  <a:cubicBezTo>
                    <a:pt x="96" y="569"/>
                    <a:pt x="0" y="485"/>
                    <a:pt x="0" y="286"/>
                  </a:cubicBezTo>
                  <a:cubicBezTo>
                    <a:pt x="0" y="93"/>
                    <a:pt x="96" y="0"/>
                    <a:pt x="254" y="0"/>
                  </a:cubicBezTo>
                </a:path>
              </a:pathLst>
            </a:custGeom>
            <a:grpFill/>
            <a:ln>
              <a:noFill/>
            </a:ln>
            <a:effectLst/>
            <a:extLst/>
          </p:spPr>
          <p:txBody>
            <a:bodyPr wrap="none" anchor="ctr"/>
            <a:lstStyle/>
            <a:p>
              <a:endParaRPr lang="en-US"/>
            </a:p>
          </p:txBody>
        </p:sp>
        <p:sp>
          <p:nvSpPr>
            <p:cNvPr id="41" name="Freeform 2"/>
            <p:cNvSpPr>
              <a:spLocks noChangeArrowheads="1"/>
            </p:cNvSpPr>
            <p:nvPr/>
          </p:nvSpPr>
          <p:spPr bwMode="auto">
            <a:xfrm>
              <a:off x="217381" y="2010670"/>
              <a:ext cx="13817"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42" name="Freeform 3"/>
            <p:cNvSpPr>
              <a:spLocks noChangeArrowheads="1"/>
            </p:cNvSpPr>
            <p:nvPr/>
          </p:nvSpPr>
          <p:spPr bwMode="auto">
            <a:xfrm>
              <a:off x="250541" y="2018039"/>
              <a:ext cx="38687" cy="101322"/>
            </a:xfrm>
            <a:custGeom>
              <a:avLst/>
              <a:gdLst>
                <a:gd name="T0" fmla="*/ 53 w 184"/>
                <a:gd name="T1" fmla="*/ 26 h 485"/>
                <a:gd name="T2" fmla="*/ 80 w 184"/>
                <a:gd name="T3" fmla="*/ 0 h 485"/>
                <a:gd name="T4" fmla="*/ 106 w 184"/>
                <a:gd name="T5" fmla="*/ 26 h 485"/>
                <a:gd name="T6" fmla="*/ 106 w 184"/>
                <a:gd name="T7" fmla="*/ 111 h 485"/>
                <a:gd name="T8" fmla="*/ 159 w 184"/>
                <a:gd name="T9" fmla="*/ 111 h 485"/>
                <a:gd name="T10" fmla="*/ 183 w 184"/>
                <a:gd name="T11" fmla="*/ 135 h 485"/>
                <a:gd name="T12" fmla="*/ 159 w 184"/>
                <a:gd name="T13" fmla="*/ 158 h 485"/>
                <a:gd name="T14" fmla="*/ 106 w 184"/>
                <a:gd name="T15" fmla="*/ 158 h 485"/>
                <a:gd name="T16" fmla="*/ 106 w 184"/>
                <a:gd name="T17" fmla="*/ 384 h 485"/>
                <a:gd name="T18" fmla="*/ 154 w 184"/>
                <a:gd name="T19" fmla="*/ 436 h 485"/>
                <a:gd name="T20" fmla="*/ 178 w 184"/>
                <a:gd name="T21" fmla="*/ 460 h 485"/>
                <a:gd name="T22" fmla="*/ 154 w 184"/>
                <a:gd name="T23" fmla="*/ 484 h 485"/>
                <a:gd name="T24" fmla="*/ 56 w 184"/>
                <a:gd name="T25" fmla="*/ 381 h 485"/>
                <a:gd name="T26" fmla="*/ 56 w 184"/>
                <a:gd name="T27" fmla="*/ 156 h 485"/>
                <a:gd name="T28" fmla="*/ 24 w 184"/>
                <a:gd name="T29" fmla="*/ 156 h 485"/>
                <a:gd name="T30" fmla="*/ 0 w 184"/>
                <a:gd name="T31" fmla="*/ 132 h 485"/>
                <a:gd name="T32" fmla="*/ 24 w 184"/>
                <a:gd name="T33" fmla="*/ 108 h 485"/>
                <a:gd name="T34" fmla="*/ 56 w 184"/>
                <a:gd name="T35" fmla="*/ 108 h 485"/>
                <a:gd name="T36" fmla="*/ 53 w 184"/>
                <a:gd name="T3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485">
                  <a:moveTo>
                    <a:pt x="53" y="26"/>
                  </a:moveTo>
                  <a:cubicBezTo>
                    <a:pt x="53" y="13"/>
                    <a:pt x="67" y="0"/>
                    <a:pt x="80" y="0"/>
                  </a:cubicBezTo>
                  <a:cubicBezTo>
                    <a:pt x="96" y="0"/>
                    <a:pt x="106" y="13"/>
                    <a:pt x="106" y="26"/>
                  </a:cubicBezTo>
                  <a:lnTo>
                    <a:pt x="106" y="111"/>
                  </a:lnTo>
                  <a:lnTo>
                    <a:pt x="159" y="111"/>
                  </a:lnTo>
                  <a:cubicBezTo>
                    <a:pt x="173" y="111"/>
                    <a:pt x="183" y="121"/>
                    <a:pt x="183" y="135"/>
                  </a:cubicBezTo>
                  <a:cubicBezTo>
                    <a:pt x="183" y="148"/>
                    <a:pt x="173" y="158"/>
                    <a:pt x="159" y="158"/>
                  </a:cubicBezTo>
                  <a:lnTo>
                    <a:pt x="106" y="158"/>
                  </a:lnTo>
                  <a:lnTo>
                    <a:pt x="106" y="384"/>
                  </a:lnTo>
                  <a:cubicBezTo>
                    <a:pt x="106" y="418"/>
                    <a:pt x="125" y="436"/>
                    <a:pt x="154" y="436"/>
                  </a:cubicBezTo>
                  <a:cubicBezTo>
                    <a:pt x="167" y="436"/>
                    <a:pt x="178" y="446"/>
                    <a:pt x="178" y="460"/>
                  </a:cubicBezTo>
                  <a:cubicBezTo>
                    <a:pt x="178" y="473"/>
                    <a:pt x="167" y="484"/>
                    <a:pt x="154" y="484"/>
                  </a:cubicBezTo>
                  <a:cubicBezTo>
                    <a:pt x="91" y="484"/>
                    <a:pt x="56" y="442"/>
                    <a:pt x="56" y="381"/>
                  </a:cubicBezTo>
                  <a:lnTo>
                    <a:pt x="56" y="156"/>
                  </a:lnTo>
                  <a:lnTo>
                    <a:pt x="24" y="156"/>
                  </a:lnTo>
                  <a:cubicBezTo>
                    <a:pt x="11" y="156"/>
                    <a:pt x="0" y="145"/>
                    <a:pt x="0" y="132"/>
                  </a:cubicBezTo>
                  <a:cubicBezTo>
                    <a:pt x="0" y="119"/>
                    <a:pt x="11" y="108"/>
                    <a:pt x="24" y="108"/>
                  </a:cubicBezTo>
                  <a:lnTo>
                    <a:pt x="56" y="108"/>
                  </a:lnTo>
                  <a:lnTo>
                    <a:pt x="53" y="26"/>
                  </a:lnTo>
                </a:path>
              </a:pathLst>
            </a:custGeom>
            <a:grpFill/>
            <a:ln>
              <a:noFill/>
            </a:ln>
            <a:effectLst/>
            <a:extLst/>
          </p:spPr>
          <p:txBody>
            <a:bodyPr wrap="none" anchor="ctr"/>
            <a:lstStyle/>
            <a:p>
              <a:endParaRPr lang="en-US"/>
            </a:p>
          </p:txBody>
        </p:sp>
        <p:sp>
          <p:nvSpPr>
            <p:cNvPr id="43" name="Freeform 4"/>
            <p:cNvSpPr>
              <a:spLocks noChangeArrowheads="1"/>
            </p:cNvSpPr>
            <p:nvPr/>
          </p:nvSpPr>
          <p:spPr bwMode="auto">
            <a:xfrm>
              <a:off x="300281" y="2040145"/>
              <a:ext cx="70004" cy="112375"/>
            </a:xfrm>
            <a:custGeom>
              <a:avLst/>
              <a:gdLst>
                <a:gd name="T0" fmla="*/ 10 w 337"/>
                <a:gd name="T1" fmla="*/ 37 h 538"/>
                <a:gd name="T2" fmla="*/ 8 w 337"/>
                <a:gd name="T3" fmla="*/ 26 h 538"/>
                <a:gd name="T4" fmla="*/ 34 w 337"/>
                <a:gd name="T5" fmla="*/ 0 h 538"/>
                <a:gd name="T6" fmla="*/ 58 w 337"/>
                <a:gd name="T7" fmla="*/ 16 h 538"/>
                <a:gd name="T8" fmla="*/ 172 w 337"/>
                <a:gd name="T9" fmla="*/ 296 h 538"/>
                <a:gd name="T10" fmla="*/ 286 w 337"/>
                <a:gd name="T11" fmla="*/ 16 h 538"/>
                <a:gd name="T12" fmla="*/ 310 w 337"/>
                <a:gd name="T13" fmla="*/ 0 h 538"/>
                <a:gd name="T14" fmla="*/ 336 w 337"/>
                <a:gd name="T15" fmla="*/ 26 h 538"/>
                <a:gd name="T16" fmla="*/ 333 w 337"/>
                <a:gd name="T17" fmla="*/ 37 h 538"/>
                <a:gd name="T18" fmla="*/ 175 w 337"/>
                <a:gd name="T19" fmla="*/ 418 h 538"/>
                <a:gd name="T20" fmla="*/ 24 w 337"/>
                <a:gd name="T21" fmla="*/ 537 h 538"/>
                <a:gd name="T22" fmla="*/ 0 w 337"/>
                <a:gd name="T23" fmla="*/ 514 h 538"/>
                <a:gd name="T24" fmla="*/ 24 w 337"/>
                <a:gd name="T25" fmla="*/ 490 h 538"/>
                <a:gd name="T26" fmla="*/ 145 w 337"/>
                <a:gd name="T27" fmla="*/ 360 h 538"/>
                <a:gd name="T28" fmla="*/ 10 w 337"/>
                <a:gd name="T29" fmla="*/ 3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538">
                  <a:moveTo>
                    <a:pt x="10" y="37"/>
                  </a:moveTo>
                  <a:cubicBezTo>
                    <a:pt x="10" y="34"/>
                    <a:pt x="8" y="32"/>
                    <a:pt x="8" y="26"/>
                  </a:cubicBezTo>
                  <a:cubicBezTo>
                    <a:pt x="8" y="10"/>
                    <a:pt x="18" y="0"/>
                    <a:pt x="34" y="0"/>
                  </a:cubicBezTo>
                  <a:cubicBezTo>
                    <a:pt x="50" y="0"/>
                    <a:pt x="55" y="8"/>
                    <a:pt x="58" y="16"/>
                  </a:cubicBezTo>
                  <a:lnTo>
                    <a:pt x="172" y="296"/>
                  </a:lnTo>
                  <a:lnTo>
                    <a:pt x="286" y="16"/>
                  </a:lnTo>
                  <a:cubicBezTo>
                    <a:pt x="288" y="8"/>
                    <a:pt x="296" y="0"/>
                    <a:pt x="310" y="0"/>
                  </a:cubicBezTo>
                  <a:cubicBezTo>
                    <a:pt x="326" y="0"/>
                    <a:pt x="336" y="10"/>
                    <a:pt x="336" y="26"/>
                  </a:cubicBezTo>
                  <a:cubicBezTo>
                    <a:pt x="336" y="32"/>
                    <a:pt x="333" y="34"/>
                    <a:pt x="333" y="37"/>
                  </a:cubicBezTo>
                  <a:lnTo>
                    <a:pt x="175" y="418"/>
                  </a:lnTo>
                  <a:cubicBezTo>
                    <a:pt x="140" y="498"/>
                    <a:pt x="100" y="537"/>
                    <a:pt x="24" y="537"/>
                  </a:cubicBezTo>
                  <a:cubicBezTo>
                    <a:pt x="10" y="537"/>
                    <a:pt x="0" y="527"/>
                    <a:pt x="0" y="514"/>
                  </a:cubicBezTo>
                  <a:cubicBezTo>
                    <a:pt x="0" y="500"/>
                    <a:pt x="10" y="490"/>
                    <a:pt x="24" y="490"/>
                  </a:cubicBezTo>
                  <a:cubicBezTo>
                    <a:pt x="92" y="490"/>
                    <a:pt x="111" y="442"/>
                    <a:pt x="145" y="360"/>
                  </a:cubicBezTo>
                  <a:lnTo>
                    <a:pt x="10" y="37"/>
                  </a:lnTo>
                </a:path>
              </a:pathLst>
            </a:custGeom>
            <a:grpFill/>
            <a:ln>
              <a:noFill/>
            </a:ln>
            <a:effectLst/>
            <a:extLst/>
          </p:spPr>
          <p:txBody>
            <a:bodyPr wrap="none" anchor="ctr"/>
            <a:lstStyle/>
            <a:p>
              <a:endParaRPr lang="en-US"/>
            </a:p>
          </p:txBody>
        </p:sp>
        <p:sp>
          <p:nvSpPr>
            <p:cNvPr id="44" name="Freeform 5"/>
            <p:cNvSpPr>
              <a:spLocks noChangeArrowheads="1"/>
            </p:cNvSpPr>
            <p:nvPr/>
          </p:nvSpPr>
          <p:spPr bwMode="auto">
            <a:xfrm>
              <a:off x="106848" y="2162653"/>
              <a:ext cx="73689" cy="116060"/>
            </a:xfrm>
            <a:custGeom>
              <a:avLst/>
              <a:gdLst>
                <a:gd name="T0" fmla="*/ 53 w 353"/>
                <a:gd name="T1" fmla="*/ 260 h 555"/>
                <a:gd name="T2" fmla="*/ 188 w 353"/>
                <a:gd name="T3" fmla="*/ 260 h 555"/>
                <a:gd name="T4" fmla="*/ 286 w 353"/>
                <a:gd name="T5" fmla="*/ 154 h 555"/>
                <a:gd name="T6" fmla="*/ 185 w 353"/>
                <a:gd name="T7" fmla="*/ 48 h 555"/>
                <a:gd name="T8" fmla="*/ 53 w 353"/>
                <a:gd name="T9" fmla="*/ 48 h 555"/>
                <a:gd name="T10" fmla="*/ 53 w 353"/>
                <a:gd name="T11" fmla="*/ 260 h 555"/>
                <a:gd name="T12" fmla="*/ 53 w 353"/>
                <a:gd name="T13" fmla="*/ 525 h 555"/>
                <a:gd name="T14" fmla="*/ 27 w 353"/>
                <a:gd name="T15" fmla="*/ 551 h 555"/>
                <a:gd name="T16" fmla="*/ 0 w 353"/>
                <a:gd name="T17" fmla="*/ 525 h 555"/>
                <a:gd name="T18" fmla="*/ 0 w 353"/>
                <a:gd name="T19" fmla="*/ 27 h 555"/>
                <a:gd name="T20" fmla="*/ 27 w 353"/>
                <a:gd name="T21" fmla="*/ 0 h 555"/>
                <a:gd name="T22" fmla="*/ 188 w 353"/>
                <a:gd name="T23" fmla="*/ 0 h 555"/>
                <a:gd name="T24" fmla="*/ 344 w 353"/>
                <a:gd name="T25" fmla="*/ 157 h 555"/>
                <a:gd name="T26" fmla="*/ 199 w 353"/>
                <a:gd name="T27" fmla="*/ 313 h 555"/>
                <a:gd name="T28" fmla="*/ 347 w 353"/>
                <a:gd name="T29" fmla="*/ 511 h 555"/>
                <a:gd name="T30" fmla="*/ 352 w 353"/>
                <a:gd name="T31" fmla="*/ 527 h 555"/>
                <a:gd name="T32" fmla="*/ 326 w 353"/>
                <a:gd name="T33" fmla="*/ 554 h 555"/>
                <a:gd name="T34" fmla="*/ 302 w 353"/>
                <a:gd name="T35" fmla="*/ 541 h 555"/>
                <a:gd name="T36" fmla="*/ 138 w 353"/>
                <a:gd name="T37" fmla="*/ 310 h 555"/>
                <a:gd name="T38" fmla="*/ 56 w 353"/>
                <a:gd name="T39" fmla="*/ 310 h 555"/>
                <a:gd name="T40" fmla="*/ 56 w 353"/>
                <a:gd name="T41" fmla="*/ 525 h 555"/>
                <a:gd name="T42" fmla="*/ 53 w 353"/>
                <a:gd name="T43" fmla="*/ 5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 h="555">
                  <a:moveTo>
                    <a:pt x="53" y="260"/>
                  </a:moveTo>
                  <a:lnTo>
                    <a:pt x="188" y="260"/>
                  </a:lnTo>
                  <a:cubicBezTo>
                    <a:pt x="244" y="260"/>
                    <a:pt x="286" y="215"/>
                    <a:pt x="286" y="154"/>
                  </a:cubicBezTo>
                  <a:cubicBezTo>
                    <a:pt x="286" y="93"/>
                    <a:pt x="244" y="48"/>
                    <a:pt x="185" y="48"/>
                  </a:cubicBezTo>
                  <a:lnTo>
                    <a:pt x="53" y="48"/>
                  </a:lnTo>
                  <a:lnTo>
                    <a:pt x="53" y="260"/>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8" y="0"/>
                    <a:pt x="344" y="69"/>
                    <a:pt x="344" y="157"/>
                  </a:cubicBezTo>
                  <a:cubicBezTo>
                    <a:pt x="344" y="241"/>
                    <a:pt x="286" y="308"/>
                    <a:pt x="199" y="313"/>
                  </a:cubicBezTo>
                  <a:lnTo>
                    <a:pt x="347" y="511"/>
                  </a:lnTo>
                  <a:cubicBezTo>
                    <a:pt x="352" y="517"/>
                    <a:pt x="352" y="522"/>
                    <a:pt x="352" y="527"/>
                  </a:cubicBezTo>
                  <a:cubicBezTo>
                    <a:pt x="352" y="543"/>
                    <a:pt x="339" y="554"/>
                    <a:pt x="326" y="554"/>
                  </a:cubicBezTo>
                  <a:cubicBezTo>
                    <a:pt x="318" y="554"/>
                    <a:pt x="310" y="551"/>
                    <a:pt x="302" y="541"/>
                  </a:cubicBezTo>
                  <a:lnTo>
                    <a:pt x="138" y="310"/>
                  </a:lnTo>
                  <a:lnTo>
                    <a:pt x="56" y="310"/>
                  </a:lnTo>
                  <a:lnTo>
                    <a:pt x="56" y="525"/>
                  </a:lnTo>
                  <a:lnTo>
                    <a:pt x="53" y="525"/>
                  </a:lnTo>
                  <a:close/>
                </a:path>
              </a:pathLst>
            </a:custGeom>
            <a:grpFill/>
            <a:ln>
              <a:noFill/>
            </a:ln>
            <a:effectLst/>
            <a:extLst/>
          </p:spPr>
          <p:txBody>
            <a:bodyPr wrap="none" anchor="ctr"/>
            <a:lstStyle/>
            <a:p>
              <a:endParaRPr lang="en-US"/>
            </a:p>
          </p:txBody>
        </p:sp>
        <p:sp>
          <p:nvSpPr>
            <p:cNvPr id="45" name="Freeform 6"/>
            <p:cNvSpPr>
              <a:spLocks noChangeArrowheads="1"/>
            </p:cNvSpPr>
            <p:nvPr/>
          </p:nvSpPr>
          <p:spPr bwMode="auto">
            <a:xfrm>
              <a:off x="199880"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1" y="48"/>
                    <a:pt x="167" y="48"/>
                  </a:cubicBezTo>
                  <a:cubicBezTo>
                    <a:pt x="95" y="48"/>
                    <a:pt x="58" y="93"/>
                    <a:pt x="53" y="164"/>
                  </a:cubicBezTo>
                  <a:close/>
                  <a:moveTo>
                    <a:pt x="323" y="159"/>
                  </a:moveTo>
                  <a:cubicBezTo>
                    <a:pt x="323" y="183"/>
                    <a:pt x="323" y="212"/>
                    <a:pt x="291" y="212"/>
                  </a:cubicBezTo>
                  <a:lnTo>
                    <a:pt x="55" y="212"/>
                  </a:lnTo>
                  <a:cubicBezTo>
                    <a:pt x="55" y="291"/>
                    <a:pt x="101" y="344"/>
                    <a:pt x="177" y="344"/>
                  </a:cubicBezTo>
                  <a:cubicBezTo>
                    <a:pt x="225" y="344"/>
                    <a:pt x="251" y="326"/>
                    <a:pt x="275" y="310"/>
                  </a:cubicBezTo>
                  <a:cubicBezTo>
                    <a:pt x="281" y="307"/>
                    <a:pt x="283" y="305"/>
                    <a:pt x="291" y="305"/>
                  </a:cubicBezTo>
                  <a:cubicBezTo>
                    <a:pt x="304" y="305"/>
                    <a:pt x="315" y="315"/>
                    <a:pt x="315" y="329"/>
                  </a:cubicBezTo>
                  <a:cubicBezTo>
                    <a:pt x="315" y="336"/>
                    <a:pt x="310" y="342"/>
                    <a:pt x="307" y="347"/>
                  </a:cubicBezTo>
                  <a:cubicBezTo>
                    <a:pt x="294" y="360"/>
                    <a:pt x="251" y="392"/>
                    <a:pt x="180" y="392"/>
                  </a:cubicBezTo>
                  <a:cubicBezTo>
                    <a:pt x="71" y="392"/>
                    <a:pt x="5" y="334"/>
                    <a:pt x="5" y="196"/>
                  </a:cubicBezTo>
                  <a:cubicBezTo>
                    <a:pt x="0" y="69"/>
                    <a:pt x="61" y="0"/>
                    <a:pt x="167" y="0"/>
                  </a:cubicBezTo>
                  <a:cubicBezTo>
                    <a:pt x="296" y="0"/>
                    <a:pt x="323" y="103"/>
                    <a:pt x="323" y="159"/>
                  </a:cubicBezTo>
                  <a:close/>
                </a:path>
              </a:pathLst>
            </a:custGeom>
            <a:grpFill/>
            <a:ln>
              <a:noFill/>
            </a:ln>
            <a:effectLst/>
            <a:extLst/>
          </p:spPr>
          <p:txBody>
            <a:bodyPr wrap="none" anchor="ctr"/>
            <a:lstStyle/>
            <a:p>
              <a:endParaRPr lang="en-US"/>
            </a:p>
          </p:txBody>
        </p:sp>
        <p:sp>
          <p:nvSpPr>
            <p:cNvPr id="46" name="Freeform 7"/>
            <p:cNvSpPr>
              <a:spLocks noChangeArrowheads="1"/>
            </p:cNvSpPr>
            <p:nvPr/>
          </p:nvSpPr>
          <p:spPr bwMode="auto">
            <a:xfrm>
              <a:off x="283701" y="2197655"/>
              <a:ext cx="58951" cy="81057"/>
            </a:xfrm>
            <a:custGeom>
              <a:avLst/>
              <a:gdLst>
                <a:gd name="T0" fmla="*/ 281 w 282"/>
                <a:gd name="T1" fmla="*/ 283 h 390"/>
                <a:gd name="T2" fmla="*/ 143 w 282"/>
                <a:gd name="T3" fmla="*/ 389 h 390"/>
                <a:gd name="T4" fmla="*/ 5 w 282"/>
                <a:gd name="T5" fmla="*/ 331 h 390"/>
                <a:gd name="T6" fmla="*/ 0 w 282"/>
                <a:gd name="T7" fmla="*/ 315 h 390"/>
                <a:gd name="T8" fmla="*/ 24 w 282"/>
                <a:gd name="T9" fmla="*/ 291 h 390"/>
                <a:gd name="T10" fmla="*/ 42 w 282"/>
                <a:gd name="T11" fmla="*/ 299 h 390"/>
                <a:gd name="T12" fmla="*/ 146 w 282"/>
                <a:gd name="T13" fmla="*/ 338 h 390"/>
                <a:gd name="T14" fmla="*/ 230 w 282"/>
                <a:gd name="T15" fmla="*/ 280 h 390"/>
                <a:gd name="T16" fmla="*/ 16 w 282"/>
                <a:gd name="T17" fmla="*/ 97 h 390"/>
                <a:gd name="T18" fmla="*/ 140 w 282"/>
                <a:gd name="T19" fmla="*/ 0 h 390"/>
                <a:gd name="T20" fmla="*/ 265 w 282"/>
                <a:gd name="T21" fmla="*/ 52 h 390"/>
                <a:gd name="T22" fmla="*/ 270 w 282"/>
                <a:gd name="T23" fmla="*/ 68 h 390"/>
                <a:gd name="T24" fmla="*/ 246 w 282"/>
                <a:gd name="T25" fmla="*/ 92 h 390"/>
                <a:gd name="T26" fmla="*/ 230 w 282"/>
                <a:gd name="T27" fmla="*/ 84 h 390"/>
                <a:gd name="T28" fmla="*/ 143 w 282"/>
                <a:gd name="T29" fmla="*/ 50 h 390"/>
                <a:gd name="T30" fmla="*/ 66 w 282"/>
                <a:gd name="T31" fmla="*/ 100 h 390"/>
                <a:gd name="T32" fmla="*/ 281 w 282"/>
                <a:gd name="T33" fmla="*/ 2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390">
                  <a:moveTo>
                    <a:pt x="281" y="283"/>
                  </a:moveTo>
                  <a:cubicBezTo>
                    <a:pt x="281" y="357"/>
                    <a:pt x="220" y="389"/>
                    <a:pt x="143" y="389"/>
                  </a:cubicBezTo>
                  <a:cubicBezTo>
                    <a:pt x="77" y="389"/>
                    <a:pt x="27" y="357"/>
                    <a:pt x="5" y="331"/>
                  </a:cubicBezTo>
                  <a:cubicBezTo>
                    <a:pt x="0" y="325"/>
                    <a:pt x="0" y="320"/>
                    <a:pt x="0" y="315"/>
                  </a:cubicBezTo>
                  <a:cubicBezTo>
                    <a:pt x="0" y="301"/>
                    <a:pt x="11" y="291"/>
                    <a:pt x="24" y="291"/>
                  </a:cubicBezTo>
                  <a:cubicBezTo>
                    <a:pt x="29" y="291"/>
                    <a:pt x="34" y="293"/>
                    <a:pt x="42" y="299"/>
                  </a:cubicBezTo>
                  <a:cubicBezTo>
                    <a:pt x="69" y="325"/>
                    <a:pt x="101" y="338"/>
                    <a:pt x="146" y="338"/>
                  </a:cubicBezTo>
                  <a:cubicBezTo>
                    <a:pt x="191" y="338"/>
                    <a:pt x="230" y="323"/>
                    <a:pt x="230" y="280"/>
                  </a:cubicBezTo>
                  <a:cubicBezTo>
                    <a:pt x="230" y="195"/>
                    <a:pt x="16" y="230"/>
                    <a:pt x="16" y="97"/>
                  </a:cubicBezTo>
                  <a:cubicBezTo>
                    <a:pt x="16" y="31"/>
                    <a:pt x="72" y="0"/>
                    <a:pt x="140" y="0"/>
                  </a:cubicBezTo>
                  <a:cubicBezTo>
                    <a:pt x="196" y="0"/>
                    <a:pt x="238" y="18"/>
                    <a:pt x="265" y="52"/>
                  </a:cubicBezTo>
                  <a:cubicBezTo>
                    <a:pt x="267" y="55"/>
                    <a:pt x="270" y="60"/>
                    <a:pt x="270" y="68"/>
                  </a:cubicBezTo>
                  <a:cubicBezTo>
                    <a:pt x="270" y="82"/>
                    <a:pt x="260" y="92"/>
                    <a:pt x="246" y="92"/>
                  </a:cubicBezTo>
                  <a:cubicBezTo>
                    <a:pt x="241" y="92"/>
                    <a:pt x="236" y="92"/>
                    <a:pt x="230" y="84"/>
                  </a:cubicBezTo>
                  <a:cubicBezTo>
                    <a:pt x="209" y="63"/>
                    <a:pt x="185" y="50"/>
                    <a:pt x="143" y="50"/>
                  </a:cubicBezTo>
                  <a:cubicBezTo>
                    <a:pt x="103" y="52"/>
                    <a:pt x="66" y="63"/>
                    <a:pt x="66" y="100"/>
                  </a:cubicBezTo>
                  <a:cubicBezTo>
                    <a:pt x="66" y="185"/>
                    <a:pt x="281" y="153"/>
                    <a:pt x="281" y="283"/>
                  </a:cubicBezTo>
                </a:path>
              </a:pathLst>
            </a:custGeom>
            <a:grpFill/>
            <a:ln>
              <a:noFill/>
            </a:ln>
            <a:effectLst/>
            <a:extLst/>
          </p:spPr>
          <p:txBody>
            <a:bodyPr wrap="none" anchor="ctr"/>
            <a:lstStyle/>
            <a:p>
              <a:endParaRPr lang="en-US"/>
            </a:p>
          </p:txBody>
        </p:sp>
        <p:sp>
          <p:nvSpPr>
            <p:cNvPr id="47" name="Freeform 8"/>
            <p:cNvSpPr>
              <a:spLocks noChangeArrowheads="1"/>
            </p:cNvSpPr>
            <p:nvPr/>
          </p:nvSpPr>
          <p:spPr bwMode="auto">
            <a:xfrm>
              <a:off x="365680" y="2170022"/>
              <a:ext cx="13816" cy="109612"/>
            </a:xfrm>
            <a:custGeom>
              <a:avLst/>
              <a:gdLst>
                <a:gd name="T0" fmla="*/ 56 w 65"/>
                <a:gd name="T1" fmla="*/ 495 h 523"/>
                <a:gd name="T2" fmla="*/ 29 w 65"/>
                <a:gd name="T3" fmla="*/ 522 h 523"/>
                <a:gd name="T4" fmla="*/ 3 w 65"/>
                <a:gd name="T5" fmla="*/ 495 h 523"/>
                <a:gd name="T6" fmla="*/ 3 w 65"/>
                <a:gd name="T7" fmla="*/ 167 h 523"/>
                <a:gd name="T8" fmla="*/ 29 w 65"/>
                <a:gd name="T9" fmla="*/ 140 h 523"/>
                <a:gd name="T10" fmla="*/ 56 w 65"/>
                <a:gd name="T11" fmla="*/ 167 h 523"/>
                <a:gd name="T12" fmla="*/ 56 w 65"/>
                <a:gd name="T13" fmla="*/ 495 h 523"/>
                <a:gd name="T14" fmla="*/ 32 w 65"/>
                <a:gd name="T15" fmla="*/ 0 h 523"/>
                <a:gd name="T16" fmla="*/ 64 w 65"/>
                <a:gd name="T17" fmla="*/ 32 h 523"/>
                <a:gd name="T18" fmla="*/ 32 w 65"/>
                <a:gd name="T19" fmla="*/ 64 h 523"/>
                <a:gd name="T20" fmla="*/ 0 w 65"/>
                <a:gd name="T21" fmla="*/ 32 h 523"/>
                <a:gd name="T22" fmla="*/ 32 w 65"/>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3">
                  <a:moveTo>
                    <a:pt x="56" y="495"/>
                  </a:moveTo>
                  <a:cubicBezTo>
                    <a:pt x="56" y="511"/>
                    <a:pt x="44" y="522"/>
                    <a:pt x="29" y="522"/>
                  </a:cubicBezTo>
                  <a:cubicBezTo>
                    <a:pt x="13" y="522"/>
                    <a:pt x="3" y="511"/>
                    <a:pt x="3" y="495"/>
                  </a:cubicBezTo>
                  <a:lnTo>
                    <a:pt x="3" y="167"/>
                  </a:lnTo>
                  <a:cubicBezTo>
                    <a:pt x="3" y="151"/>
                    <a:pt x="13" y="140"/>
                    <a:pt x="29" y="140"/>
                  </a:cubicBezTo>
                  <a:cubicBezTo>
                    <a:pt x="44" y="140"/>
                    <a:pt x="56" y="151"/>
                    <a:pt x="56" y="167"/>
                  </a:cubicBezTo>
                  <a:lnTo>
                    <a:pt x="56" y="495"/>
                  </a:lnTo>
                  <a:close/>
                  <a:moveTo>
                    <a:pt x="32" y="0"/>
                  </a:moveTo>
                  <a:cubicBezTo>
                    <a:pt x="51" y="0"/>
                    <a:pt x="64" y="8"/>
                    <a:pt x="64" y="32"/>
                  </a:cubicBezTo>
                  <a:cubicBezTo>
                    <a:pt x="64" y="50"/>
                    <a:pt x="53" y="64"/>
                    <a:pt x="32" y="64"/>
                  </a:cubicBezTo>
                  <a:cubicBezTo>
                    <a:pt x="11" y="64"/>
                    <a:pt x="0" y="50"/>
                    <a:pt x="0" y="32"/>
                  </a:cubicBezTo>
                  <a:cubicBezTo>
                    <a:pt x="0" y="8"/>
                    <a:pt x="11" y="0"/>
                    <a:pt x="32" y="0"/>
                  </a:cubicBezTo>
                  <a:close/>
                </a:path>
              </a:pathLst>
            </a:custGeom>
            <a:grpFill/>
            <a:ln>
              <a:noFill/>
            </a:ln>
            <a:effectLst/>
            <a:extLst/>
          </p:spPr>
          <p:txBody>
            <a:bodyPr wrap="none" anchor="ctr"/>
            <a:lstStyle/>
            <a:p>
              <a:endParaRPr lang="en-US"/>
            </a:p>
          </p:txBody>
        </p:sp>
        <p:sp>
          <p:nvSpPr>
            <p:cNvPr id="48" name="Freeform 9"/>
            <p:cNvSpPr>
              <a:spLocks noChangeArrowheads="1"/>
            </p:cNvSpPr>
            <p:nvPr/>
          </p:nvSpPr>
          <p:spPr bwMode="auto">
            <a:xfrm>
              <a:off x="404366" y="2156205"/>
              <a:ext cx="23027" cy="122508"/>
            </a:xfrm>
            <a:custGeom>
              <a:avLst/>
              <a:gdLst>
                <a:gd name="T0" fmla="*/ 53 w 109"/>
                <a:gd name="T1" fmla="*/ 492 h 586"/>
                <a:gd name="T2" fmla="*/ 84 w 109"/>
                <a:gd name="T3" fmla="*/ 537 h 586"/>
                <a:gd name="T4" fmla="*/ 108 w 109"/>
                <a:gd name="T5" fmla="*/ 561 h 586"/>
                <a:gd name="T6" fmla="*/ 84 w 109"/>
                <a:gd name="T7" fmla="*/ 585 h 586"/>
                <a:gd name="T8" fmla="*/ 0 w 109"/>
                <a:gd name="T9" fmla="*/ 490 h 586"/>
                <a:gd name="T10" fmla="*/ 0 w 109"/>
                <a:gd name="T11" fmla="*/ 26 h 586"/>
                <a:gd name="T12" fmla="*/ 26 w 109"/>
                <a:gd name="T13" fmla="*/ 0 h 586"/>
                <a:gd name="T14" fmla="*/ 53 w 109"/>
                <a:gd name="T15" fmla="*/ 29 h 586"/>
                <a:gd name="T16" fmla="*/ 53 w 109"/>
                <a:gd name="T17" fmla="*/ 4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86">
                  <a:moveTo>
                    <a:pt x="53" y="492"/>
                  </a:moveTo>
                  <a:cubicBezTo>
                    <a:pt x="53" y="524"/>
                    <a:pt x="63" y="537"/>
                    <a:pt x="84" y="537"/>
                  </a:cubicBezTo>
                  <a:cubicBezTo>
                    <a:pt x="98" y="537"/>
                    <a:pt x="108" y="547"/>
                    <a:pt x="108" y="561"/>
                  </a:cubicBezTo>
                  <a:cubicBezTo>
                    <a:pt x="108" y="574"/>
                    <a:pt x="98" y="585"/>
                    <a:pt x="84" y="585"/>
                  </a:cubicBezTo>
                  <a:cubicBezTo>
                    <a:pt x="29" y="585"/>
                    <a:pt x="0" y="553"/>
                    <a:pt x="0" y="490"/>
                  </a:cubicBezTo>
                  <a:lnTo>
                    <a:pt x="0" y="26"/>
                  </a:lnTo>
                  <a:cubicBezTo>
                    <a:pt x="0" y="13"/>
                    <a:pt x="13" y="0"/>
                    <a:pt x="26" y="0"/>
                  </a:cubicBezTo>
                  <a:cubicBezTo>
                    <a:pt x="42" y="3"/>
                    <a:pt x="53" y="16"/>
                    <a:pt x="53" y="29"/>
                  </a:cubicBezTo>
                  <a:lnTo>
                    <a:pt x="53" y="492"/>
                  </a:lnTo>
                </a:path>
              </a:pathLst>
            </a:custGeom>
            <a:grpFill/>
            <a:ln>
              <a:noFill/>
            </a:ln>
            <a:effectLst/>
            <a:extLst/>
          </p:spPr>
          <p:txBody>
            <a:bodyPr wrap="none" anchor="ctr"/>
            <a:lstStyle/>
            <a:p>
              <a:endParaRPr lang="en-US"/>
            </a:p>
          </p:txBody>
        </p:sp>
        <p:sp>
          <p:nvSpPr>
            <p:cNvPr id="49" name="Freeform 10"/>
            <p:cNvSpPr>
              <a:spLocks noChangeArrowheads="1"/>
            </p:cNvSpPr>
            <p:nvPr/>
          </p:nvSpPr>
          <p:spPr bwMode="auto">
            <a:xfrm>
              <a:off x="445816" y="2170022"/>
              <a:ext cx="13817" cy="109612"/>
            </a:xfrm>
            <a:custGeom>
              <a:avLst/>
              <a:gdLst>
                <a:gd name="T0" fmla="*/ 55 w 64"/>
                <a:gd name="T1" fmla="*/ 495 h 523"/>
                <a:gd name="T2" fmla="*/ 29 w 64"/>
                <a:gd name="T3" fmla="*/ 522 h 523"/>
                <a:gd name="T4" fmla="*/ 3 w 64"/>
                <a:gd name="T5" fmla="*/ 495 h 523"/>
                <a:gd name="T6" fmla="*/ 3 w 64"/>
                <a:gd name="T7" fmla="*/ 167 h 523"/>
                <a:gd name="T8" fmla="*/ 29 w 64"/>
                <a:gd name="T9" fmla="*/ 140 h 523"/>
                <a:gd name="T10" fmla="*/ 55 w 64"/>
                <a:gd name="T11" fmla="*/ 167 h 523"/>
                <a:gd name="T12" fmla="*/ 55 w 64"/>
                <a:gd name="T13" fmla="*/ 495 h 523"/>
                <a:gd name="T14" fmla="*/ 32 w 64"/>
                <a:gd name="T15" fmla="*/ 0 h 523"/>
                <a:gd name="T16" fmla="*/ 63 w 64"/>
                <a:gd name="T17" fmla="*/ 32 h 523"/>
                <a:gd name="T18" fmla="*/ 32 w 64"/>
                <a:gd name="T19" fmla="*/ 64 h 523"/>
                <a:gd name="T20" fmla="*/ 0 w 64"/>
                <a:gd name="T21" fmla="*/ 32 h 523"/>
                <a:gd name="T22" fmla="*/ 32 w 64"/>
                <a:gd name="T2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23">
                  <a:moveTo>
                    <a:pt x="55" y="495"/>
                  </a:moveTo>
                  <a:cubicBezTo>
                    <a:pt x="55" y="511"/>
                    <a:pt x="45" y="522"/>
                    <a:pt x="29" y="522"/>
                  </a:cubicBezTo>
                  <a:cubicBezTo>
                    <a:pt x="13" y="522"/>
                    <a:pt x="3" y="511"/>
                    <a:pt x="3" y="495"/>
                  </a:cubicBezTo>
                  <a:lnTo>
                    <a:pt x="3" y="167"/>
                  </a:lnTo>
                  <a:cubicBezTo>
                    <a:pt x="3" y="151"/>
                    <a:pt x="13" y="140"/>
                    <a:pt x="29" y="140"/>
                  </a:cubicBezTo>
                  <a:cubicBezTo>
                    <a:pt x="45" y="140"/>
                    <a:pt x="55" y="151"/>
                    <a:pt x="55" y="167"/>
                  </a:cubicBezTo>
                  <a:lnTo>
                    <a:pt x="55" y="495"/>
                  </a:lnTo>
                  <a:close/>
                  <a:moveTo>
                    <a:pt x="32" y="0"/>
                  </a:moveTo>
                  <a:cubicBezTo>
                    <a:pt x="50" y="0"/>
                    <a:pt x="63" y="8"/>
                    <a:pt x="63" y="32"/>
                  </a:cubicBezTo>
                  <a:cubicBezTo>
                    <a:pt x="63" y="50"/>
                    <a:pt x="53" y="64"/>
                    <a:pt x="32" y="64"/>
                  </a:cubicBezTo>
                  <a:cubicBezTo>
                    <a:pt x="10" y="64"/>
                    <a:pt x="0" y="50"/>
                    <a:pt x="0" y="32"/>
                  </a:cubicBezTo>
                  <a:cubicBezTo>
                    <a:pt x="0" y="8"/>
                    <a:pt x="10" y="0"/>
                    <a:pt x="32" y="0"/>
                  </a:cubicBezTo>
                  <a:close/>
                </a:path>
              </a:pathLst>
            </a:custGeom>
            <a:grpFill/>
            <a:ln>
              <a:noFill/>
            </a:ln>
            <a:effectLst/>
            <a:extLst/>
          </p:spPr>
          <p:txBody>
            <a:bodyPr wrap="none" anchor="ctr"/>
            <a:lstStyle/>
            <a:p>
              <a:endParaRPr lang="en-US"/>
            </a:p>
          </p:txBody>
        </p:sp>
        <p:sp>
          <p:nvSpPr>
            <p:cNvPr id="50" name="Freeform 11"/>
            <p:cNvSpPr>
              <a:spLocks noChangeArrowheads="1"/>
            </p:cNvSpPr>
            <p:nvPr/>
          </p:nvSpPr>
          <p:spPr bwMode="auto">
            <a:xfrm>
              <a:off x="480818" y="2197655"/>
              <a:ext cx="67241" cy="81978"/>
            </a:xfrm>
            <a:custGeom>
              <a:avLst/>
              <a:gdLst>
                <a:gd name="T0" fmla="*/ 53 w 324"/>
                <a:gd name="T1" fmla="*/ 164 h 393"/>
                <a:gd name="T2" fmla="*/ 270 w 324"/>
                <a:gd name="T3" fmla="*/ 164 h 393"/>
                <a:gd name="T4" fmla="*/ 167 w 324"/>
                <a:gd name="T5" fmla="*/ 48 h 393"/>
                <a:gd name="T6" fmla="*/ 53 w 324"/>
                <a:gd name="T7" fmla="*/ 164 h 393"/>
                <a:gd name="T8" fmla="*/ 323 w 324"/>
                <a:gd name="T9" fmla="*/ 159 h 393"/>
                <a:gd name="T10" fmla="*/ 291 w 324"/>
                <a:gd name="T11" fmla="*/ 212 h 393"/>
                <a:gd name="T12" fmla="*/ 56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7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3" y="164"/>
                  </a:moveTo>
                  <a:lnTo>
                    <a:pt x="270" y="164"/>
                  </a:lnTo>
                  <a:cubicBezTo>
                    <a:pt x="270" y="106"/>
                    <a:pt x="252" y="48"/>
                    <a:pt x="167" y="48"/>
                  </a:cubicBezTo>
                  <a:cubicBezTo>
                    <a:pt x="95" y="48"/>
                    <a:pt x="58" y="93"/>
                    <a:pt x="53" y="164"/>
                  </a:cubicBezTo>
                  <a:close/>
                  <a:moveTo>
                    <a:pt x="323" y="159"/>
                  </a:moveTo>
                  <a:cubicBezTo>
                    <a:pt x="323" y="183"/>
                    <a:pt x="323" y="212"/>
                    <a:pt x="291" y="212"/>
                  </a:cubicBezTo>
                  <a:lnTo>
                    <a:pt x="56" y="212"/>
                  </a:lnTo>
                  <a:cubicBezTo>
                    <a:pt x="56" y="291"/>
                    <a:pt x="101" y="344"/>
                    <a:pt x="177" y="344"/>
                  </a:cubicBezTo>
                  <a:cubicBezTo>
                    <a:pt x="225" y="344"/>
                    <a:pt x="252" y="326"/>
                    <a:pt x="275" y="310"/>
                  </a:cubicBezTo>
                  <a:cubicBezTo>
                    <a:pt x="281" y="307"/>
                    <a:pt x="283" y="305"/>
                    <a:pt x="291" y="305"/>
                  </a:cubicBezTo>
                  <a:cubicBezTo>
                    <a:pt x="305" y="305"/>
                    <a:pt x="315" y="315"/>
                    <a:pt x="315" y="329"/>
                  </a:cubicBezTo>
                  <a:cubicBezTo>
                    <a:pt x="315" y="336"/>
                    <a:pt x="310" y="342"/>
                    <a:pt x="307" y="347"/>
                  </a:cubicBezTo>
                  <a:cubicBezTo>
                    <a:pt x="294" y="360"/>
                    <a:pt x="252" y="392"/>
                    <a:pt x="180" y="392"/>
                  </a:cubicBezTo>
                  <a:cubicBezTo>
                    <a:pt x="72" y="392"/>
                    <a:pt x="5" y="334"/>
                    <a:pt x="5" y="196"/>
                  </a:cubicBezTo>
                  <a:cubicBezTo>
                    <a:pt x="0" y="69"/>
                    <a:pt x="61" y="0"/>
                    <a:pt x="167" y="0"/>
                  </a:cubicBezTo>
                  <a:cubicBezTo>
                    <a:pt x="297" y="0"/>
                    <a:pt x="323" y="103"/>
                    <a:pt x="323" y="159"/>
                  </a:cubicBezTo>
                  <a:close/>
                </a:path>
              </a:pathLst>
            </a:custGeom>
            <a:grpFill/>
            <a:ln>
              <a:noFill/>
            </a:ln>
            <a:effectLst/>
            <a:extLst/>
          </p:spPr>
          <p:txBody>
            <a:bodyPr wrap="none" anchor="ctr"/>
            <a:lstStyle/>
            <a:p>
              <a:endParaRPr lang="en-US"/>
            </a:p>
          </p:txBody>
        </p:sp>
        <p:sp>
          <p:nvSpPr>
            <p:cNvPr id="51" name="Freeform 12"/>
            <p:cNvSpPr>
              <a:spLocks noChangeArrowheads="1"/>
            </p:cNvSpPr>
            <p:nvPr/>
          </p:nvSpPr>
          <p:spPr bwMode="auto">
            <a:xfrm>
              <a:off x="569244" y="2197655"/>
              <a:ext cx="65399" cy="81057"/>
            </a:xfrm>
            <a:custGeom>
              <a:avLst/>
              <a:gdLst>
                <a:gd name="T0" fmla="*/ 313 w 314"/>
                <a:gd name="T1" fmla="*/ 360 h 388"/>
                <a:gd name="T2" fmla="*/ 286 w 314"/>
                <a:gd name="T3" fmla="*/ 387 h 388"/>
                <a:gd name="T4" fmla="*/ 260 w 314"/>
                <a:gd name="T5" fmla="*/ 360 h 388"/>
                <a:gd name="T6" fmla="*/ 260 w 314"/>
                <a:gd name="T7" fmla="*/ 154 h 388"/>
                <a:gd name="T8" fmla="*/ 162 w 314"/>
                <a:gd name="T9" fmla="*/ 45 h 388"/>
                <a:gd name="T10" fmla="*/ 53 w 314"/>
                <a:gd name="T11" fmla="*/ 159 h 388"/>
                <a:gd name="T12" fmla="*/ 53 w 314"/>
                <a:gd name="T13" fmla="*/ 360 h 388"/>
                <a:gd name="T14" fmla="*/ 27 w 314"/>
                <a:gd name="T15" fmla="*/ 387 h 388"/>
                <a:gd name="T16" fmla="*/ 0 w 314"/>
                <a:gd name="T17" fmla="*/ 360 h 388"/>
                <a:gd name="T18" fmla="*/ 0 w 314"/>
                <a:gd name="T19" fmla="*/ 32 h 388"/>
                <a:gd name="T20" fmla="*/ 27 w 314"/>
                <a:gd name="T21" fmla="*/ 5 h 388"/>
                <a:gd name="T22" fmla="*/ 53 w 314"/>
                <a:gd name="T23" fmla="*/ 32 h 388"/>
                <a:gd name="T24" fmla="*/ 53 w 314"/>
                <a:gd name="T25" fmla="*/ 58 h 388"/>
                <a:gd name="T26" fmla="*/ 162 w 314"/>
                <a:gd name="T27" fmla="*/ 3 h 388"/>
                <a:gd name="T28" fmla="*/ 313 w 314"/>
                <a:gd name="T29" fmla="*/ 143 h 388"/>
                <a:gd name="T30" fmla="*/ 313 w 314"/>
                <a:gd name="T31"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4" h="388">
                  <a:moveTo>
                    <a:pt x="313" y="360"/>
                  </a:moveTo>
                  <a:cubicBezTo>
                    <a:pt x="313" y="376"/>
                    <a:pt x="302" y="387"/>
                    <a:pt x="286" y="387"/>
                  </a:cubicBezTo>
                  <a:cubicBezTo>
                    <a:pt x="270" y="387"/>
                    <a:pt x="260" y="376"/>
                    <a:pt x="260" y="360"/>
                  </a:cubicBezTo>
                  <a:lnTo>
                    <a:pt x="260" y="154"/>
                  </a:lnTo>
                  <a:cubicBezTo>
                    <a:pt x="260" y="90"/>
                    <a:pt x="241" y="45"/>
                    <a:pt x="162" y="45"/>
                  </a:cubicBezTo>
                  <a:cubicBezTo>
                    <a:pt x="82" y="45"/>
                    <a:pt x="53" y="93"/>
                    <a:pt x="53" y="159"/>
                  </a:cubicBezTo>
                  <a:lnTo>
                    <a:pt x="53" y="360"/>
                  </a:lnTo>
                  <a:cubicBezTo>
                    <a:pt x="53" y="376"/>
                    <a:pt x="43" y="387"/>
                    <a:pt x="27" y="387"/>
                  </a:cubicBezTo>
                  <a:cubicBezTo>
                    <a:pt x="11" y="387"/>
                    <a:pt x="0" y="376"/>
                    <a:pt x="0" y="360"/>
                  </a:cubicBezTo>
                  <a:lnTo>
                    <a:pt x="0" y="32"/>
                  </a:lnTo>
                  <a:cubicBezTo>
                    <a:pt x="0" y="16"/>
                    <a:pt x="11" y="5"/>
                    <a:pt x="27" y="5"/>
                  </a:cubicBezTo>
                  <a:cubicBezTo>
                    <a:pt x="43" y="5"/>
                    <a:pt x="53" y="16"/>
                    <a:pt x="53" y="32"/>
                  </a:cubicBezTo>
                  <a:lnTo>
                    <a:pt x="53" y="58"/>
                  </a:lnTo>
                  <a:cubicBezTo>
                    <a:pt x="69" y="27"/>
                    <a:pt x="109" y="3"/>
                    <a:pt x="162" y="3"/>
                  </a:cubicBezTo>
                  <a:cubicBezTo>
                    <a:pt x="286" y="0"/>
                    <a:pt x="313" y="74"/>
                    <a:pt x="313" y="143"/>
                  </a:cubicBezTo>
                  <a:lnTo>
                    <a:pt x="313" y="360"/>
                  </a:lnTo>
                </a:path>
              </a:pathLst>
            </a:custGeom>
            <a:grpFill/>
            <a:ln>
              <a:noFill/>
            </a:ln>
            <a:effectLst/>
            <a:extLst/>
          </p:spPr>
          <p:txBody>
            <a:bodyPr wrap="none" anchor="ctr"/>
            <a:lstStyle/>
            <a:p>
              <a:endParaRPr lang="en-US"/>
            </a:p>
          </p:txBody>
        </p:sp>
        <p:sp>
          <p:nvSpPr>
            <p:cNvPr id="52" name="Freeform 13"/>
            <p:cNvSpPr>
              <a:spLocks noChangeArrowheads="1"/>
            </p:cNvSpPr>
            <p:nvPr/>
          </p:nvSpPr>
          <p:spPr bwMode="auto">
            <a:xfrm>
              <a:off x="655828" y="2197655"/>
              <a:ext cx="62635" cy="82900"/>
            </a:xfrm>
            <a:custGeom>
              <a:avLst/>
              <a:gdLst>
                <a:gd name="T0" fmla="*/ 289 w 301"/>
                <a:gd name="T1" fmla="*/ 56 h 396"/>
                <a:gd name="T2" fmla="*/ 294 w 301"/>
                <a:gd name="T3" fmla="*/ 72 h 396"/>
                <a:gd name="T4" fmla="*/ 271 w 301"/>
                <a:gd name="T5" fmla="*/ 95 h 396"/>
                <a:gd name="T6" fmla="*/ 252 w 301"/>
                <a:gd name="T7" fmla="*/ 85 h 396"/>
                <a:gd name="T8" fmla="*/ 165 w 301"/>
                <a:gd name="T9" fmla="*/ 48 h 396"/>
                <a:gd name="T10" fmla="*/ 51 w 301"/>
                <a:gd name="T11" fmla="*/ 196 h 396"/>
                <a:gd name="T12" fmla="*/ 165 w 301"/>
                <a:gd name="T13" fmla="*/ 344 h 396"/>
                <a:gd name="T14" fmla="*/ 260 w 301"/>
                <a:gd name="T15" fmla="*/ 310 h 396"/>
                <a:gd name="T16" fmla="*/ 276 w 301"/>
                <a:gd name="T17" fmla="*/ 305 h 396"/>
                <a:gd name="T18" fmla="*/ 300 w 301"/>
                <a:gd name="T19" fmla="*/ 329 h 396"/>
                <a:gd name="T20" fmla="*/ 289 w 301"/>
                <a:gd name="T21" fmla="*/ 350 h 396"/>
                <a:gd name="T22" fmla="*/ 167 w 301"/>
                <a:gd name="T23" fmla="*/ 395 h 396"/>
                <a:gd name="T24" fmla="*/ 0 w 301"/>
                <a:gd name="T25" fmla="*/ 199 h 396"/>
                <a:gd name="T26" fmla="*/ 165 w 301"/>
                <a:gd name="T27" fmla="*/ 0 h 396"/>
                <a:gd name="T28" fmla="*/ 289 w 301"/>
                <a:gd name="T2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396">
                  <a:moveTo>
                    <a:pt x="289" y="56"/>
                  </a:moveTo>
                  <a:cubicBezTo>
                    <a:pt x="294" y="61"/>
                    <a:pt x="294" y="66"/>
                    <a:pt x="294" y="72"/>
                  </a:cubicBezTo>
                  <a:cubicBezTo>
                    <a:pt x="294" y="85"/>
                    <a:pt x="284" y="95"/>
                    <a:pt x="271" y="95"/>
                  </a:cubicBezTo>
                  <a:cubicBezTo>
                    <a:pt x="263" y="95"/>
                    <a:pt x="257" y="93"/>
                    <a:pt x="252" y="85"/>
                  </a:cubicBezTo>
                  <a:cubicBezTo>
                    <a:pt x="239" y="72"/>
                    <a:pt x="218" y="48"/>
                    <a:pt x="165" y="48"/>
                  </a:cubicBezTo>
                  <a:cubicBezTo>
                    <a:pt x="90" y="48"/>
                    <a:pt x="51" y="95"/>
                    <a:pt x="51" y="196"/>
                  </a:cubicBezTo>
                  <a:cubicBezTo>
                    <a:pt x="51" y="297"/>
                    <a:pt x="90" y="344"/>
                    <a:pt x="165" y="344"/>
                  </a:cubicBezTo>
                  <a:cubicBezTo>
                    <a:pt x="212" y="344"/>
                    <a:pt x="241" y="323"/>
                    <a:pt x="260" y="310"/>
                  </a:cubicBezTo>
                  <a:cubicBezTo>
                    <a:pt x="265" y="305"/>
                    <a:pt x="271" y="305"/>
                    <a:pt x="276" y="305"/>
                  </a:cubicBezTo>
                  <a:cubicBezTo>
                    <a:pt x="289" y="305"/>
                    <a:pt x="300" y="315"/>
                    <a:pt x="300" y="329"/>
                  </a:cubicBezTo>
                  <a:cubicBezTo>
                    <a:pt x="300" y="336"/>
                    <a:pt x="297" y="342"/>
                    <a:pt x="289" y="350"/>
                  </a:cubicBezTo>
                  <a:cubicBezTo>
                    <a:pt x="271" y="366"/>
                    <a:pt x="233" y="395"/>
                    <a:pt x="167" y="395"/>
                  </a:cubicBezTo>
                  <a:cubicBezTo>
                    <a:pt x="61" y="395"/>
                    <a:pt x="0" y="331"/>
                    <a:pt x="0" y="199"/>
                  </a:cubicBezTo>
                  <a:cubicBezTo>
                    <a:pt x="0" y="66"/>
                    <a:pt x="61" y="0"/>
                    <a:pt x="165" y="0"/>
                  </a:cubicBezTo>
                  <a:cubicBezTo>
                    <a:pt x="236" y="0"/>
                    <a:pt x="276" y="37"/>
                    <a:pt x="289" y="56"/>
                  </a:cubicBezTo>
                </a:path>
              </a:pathLst>
            </a:custGeom>
            <a:grpFill/>
            <a:ln>
              <a:noFill/>
            </a:ln>
            <a:effectLst/>
            <a:extLst/>
          </p:spPr>
          <p:txBody>
            <a:bodyPr wrap="none" anchor="ctr"/>
            <a:lstStyle/>
            <a:p>
              <a:endParaRPr lang="en-US"/>
            </a:p>
          </p:txBody>
        </p:sp>
        <p:sp>
          <p:nvSpPr>
            <p:cNvPr id="53" name="Freeform 14"/>
            <p:cNvSpPr>
              <a:spLocks noChangeArrowheads="1"/>
            </p:cNvSpPr>
            <p:nvPr/>
          </p:nvSpPr>
          <p:spPr bwMode="auto">
            <a:xfrm>
              <a:off x="732280" y="2197655"/>
              <a:ext cx="67241" cy="81978"/>
            </a:xfrm>
            <a:custGeom>
              <a:avLst/>
              <a:gdLst>
                <a:gd name="T0" fmla="*/ 52 w 324"/>
                <a:gd name="T1" fmla="*/ 164 h 393"/>
                <a:gd name="T2" fmla="*/ 270 w 324"/>
                <a:gd name="T3" fmla="*/ 164 h 393"/>
                <a:gd name="T4" fmla="*/ 166 w 324"/>
                <a:gd name="T5" fmla="*/ 48 h 393"/>
                <a:gd name="T6" fmla="*/ 52 w 324"/>
                <a:gd name="T7" fmla="*/ 164 h 393"/>
                <a:gd name="T8" fmla="*/ 323 w 324"/>
                <a:gd name="T9" fmla="*/ 159 h 393"/>
                <a:gd name="T10" fmla="*/ 291 w 324"/>
                <a:gd name="T11" fmla="*/ 212 h 393"/>
                <a:gd name="T12" fmla="*/ 55 w 324"/>
                <a:gd name="T13" fmla="*/ 212 h 393"/>
                <a:gd name="T14" fmla="*/ 177 w 324"/>
                <a:gd name="T15" fmla="*/ 344 h 393"/>
                <a:gd name="T16" fmla="*/ 275 w 324"/>
                <a:gd name="T17" fmla="*/ 310 h 393"/>
                <a:gd name="T18" fmla="*/ 291 w 324"/>
                <a:gd name="T19" fmla="*/ 305 h 393"/>
                <a:gd name="T20" fmla="*/ 315 w 324"/>
                <a:gd name="T21" fmla="*/ 329 h 393"/>
                <a:gd name="T22" fmla="*/ 307 w 324"/>
                <a:gd name="T23" fmla="*/ 347 h 393"/>
                <a:gd name="T24" fmla="*/ 180 w 324"/>
                <a:gd name="T25" fmla="*/ 392 h 393"/>
                <a:gd name="T26" fmla="*/ 5 w 324"/>
                <a:gd name="T27" fmla="*/ 196 h 393"/>
                <a:gd name="T28" fmla="*/ 166 w 324"/>
                <a:gd name="T29" fmla="*/ 0 h 393"/>
                <a:gd name="T30" fmla="*/ 323 w 324"/>
                <a:gd name="T31" fmla="*/ 1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93">
                  <a:moveTo>
                    <a:pt x="52" y="164"/>
                  </a:moveTo>
                  <a:lnTo>
                    <a:pt x="270" y="164"/>
                  </a:lnTo>
                  <a:cubicBezTo>
                    <a:pt x="270" y="106"/>
                    <a:pt x="251" y="48"/>
                    <a:pt x="166" y="48"/>
                  </a:cubicBezTo>
                  <a:cubicBezTo>
                    <a:pt x="95" y="48"/>
                    <a:pt x="58" y="93"/>
                    <a:pt x="52" y="164"/>
                  </a:cubicBezTo>
                  <a:close/>
                  <a:moveTo>
                    <a:pt x="323" y="159"/>
                  </a:moveTo>
                  <a:cubicBezTo>
                    <a:pt x="323" y="183"/>
                    <a:pt x="323" y="212"/>
                    <a:pt x="291" y="212"/>
                  </a:cubicBezTo>
                  <a:lnTo>
                    <a:pt x="55" y="212"/>
                  </a:lnTo>
                  <a:cubicBezTo>
                    <a:pt x="55" y="291"/>
                    <a:pt x="100" y="344"/>
                    <a:pt x="177" y="344"/>
                  </a:cubicBezTo>
                  <a:cubicBezTo>
                    <a:pt x="225" y="344"/>
                    <a:pt x="251" y="326"/>
                    <a:pt x="275" y="310"/>
                  </a:cubicBezTo>
                  <a:cubicBezTo>
                    <a:pt x="280" y="307"/>
                    <a:pt x="283" y="305"/>
                    <a:pt x="291" y="305"/>
                  </a:cubicBezTo>
                  <a:cubicBezTo>
                    <a:pt x="304" y="305"/>
                    <a:pt x="315" y="315"/>
                    <a:pt x="315" y="329"/>
                  </a:cubicBezTo>
                  <a:cubicBezTo>
                    <a:pt x="315" y="336"/>
                    <a:pt x="309" y="342"/>
                    <a:pt x="307" y="347"/>
                  </a:cubicBezTo>
                  <a:cubicBezTo>
                    <a:pt x="293" y="360"/>
                    <a:pt x="251" y="392"/>
                    <a:pt x="180" y="392"/>
                  </a:cubicBezTo>
                  <a:cubicBezTo>
                    <a:pt x="71" y="392"/>
                    <a:pt x="5" y="334"/>
                    <a:pt x="5" y="196"/>
                  </a:cubicBezTo>
                  <a:cubicBezTo>
                    <a:pt x="0" y="69"/>
                    <a:pt x="60" y="0"/>
                    <a:pt x="166" y="0"/>
                  </a:cubicBezTo>
                  <a:cubicBezTo>
                    <a:pt x="296" y="0"/>
                    <a:pt x="323" y="103"/>
                    <a:pt x="323" y="159"/>
                  </a:cubicBezTo>
                  <a:close/>
                </a:path>
              </a:pathLst>
            </a:custGeom>
            <a:grpFill/>
            <a:ln>
              <a:noFill/>
            </a:ln>
            <a:effectLst/>
            <a:extLst/>
          </p:spPr>
          <p:txBody>
            <a:bodyPr wrap="none" anchor="ctr"/>
            <a:lstStyle/>
            <a:p>
              <a:endParaRPr lang="en-US"/>
            </a:p>
          </p:txBody>
        </p:sp>
        <p:sp>
          <p:nvSpPr>
            <p:cNvPr id="54" name="Freeform 15"/>
            <p:cNvSpPr>
              <a:spLocks noChangeArrowheads="1"/>
            </p:cNvSpPr>
            <p:nvPr/>
          </p:nvSpPr>
          <p:spPr bwMode="auto">
            <a:xfrm>
              <a:off x="106848" y="2322005"/>
              <a:ext cx="71846" cy="115139"/>
            </a:xfrm>
            <a:custGeom>
              <a:avLst/>
              <a:gdLst>
                <a:gd name="T0" fmla="*/ 53 w 345"/>
                <a:gd name="T1" fmla="*/ 268 h 552"/>
                <a:gd name="T2" fmla="*/ 180 w 345"/>
                <a:gd name="T3" fmla="*/ 268 h 552"/>
                <a:gd name="T4" fmla="*/ 286 w 345"/>
                <a:gd name="T5" fmla="*/ 159 h 552"/>
                <a:gd name="T6" fmla="*/ 180 w 345"/>
                <a:gd name="T7" fmla="*/ 51 h 552"/>
                <a:gd name="T8" fmla="*/ 53 w 345"/>
                <a:gd name="T9" fmla="*/ 51 h 552"/>
                <a:gd name="T10" fmla="*/ 53 w 345"/>
                <a:gd name="T11" fmla="*/ 268 h 552"/>
                <a:gd name="T12" fmla="*/ 53 w 345"/>
                <a:gd name="T13" fmla="*/ 525 h 552"/>
                <a:gd name="T14" fmla="*/ 27 w 345"/>
                <a:gd name="T15" fmla="*/ 551 h 552"/>
                <a:gd name="T16" fmla="*/ 0 w 345"/>
                <a:gd name="T17" fmla="*/ 525 h 552"/>
                <a:gd name="T18" fmla="*/ 0 w 345"/>
                <a:gd name="T19" fmla="*/ 27 h 552"/>
                <a:gd name="T20" fmla="*/ 27 w 345"/>
                <a:gd name="T21" fmla="*/ 0 h 552"/>
                <a:gd name="T22" fmla="*/ 188 w 345"/>
                <a:gd name="T23" fmla="*/ 0 h 552"/>
                <a:gd name="T24" fmla="*/ 344 w 345"/>
                <a:gd name="T25" fmla="*/ 159 h 552"/>
                <a:gd name="T26" fmla="*/ 188 w 345"/>
                <a:gd name="T27" fmla="*/ 318 h 552"/>
                <a:gd name="T28" fmla="*/ 53 w 345"/>
                <a:gd name="T29" fmla="*/ 318 h 552"/>
                <a:gd name="T30" fmla="*/ 53 w 345"/>
                <a:gd name="T31"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2">
                  <a:moveTo>
                    <a:pt x="53" y="268"/>
                  </a:moveTo>
                  <a:lnTo>
                    <a:pt x="180" y="268"/>
                  </a:lnTo>
                  <a:cubicBezTo>
                    <a:pt x="246" y="268"/>
                    <a:pt x="286" y="230"/>
                    <a:pt x="286" y="159"/>
                  </a:cubicBezTo>
                  <a:cubicBezTo>
                    <a:pt x="286" y="87"/>
                    <a:pt x="244" y="51"/>
                    <a:pt x="180" y="51"/>
                  </a:cubicBezTo>
                  <a:lnTo>
                    <a:pt x="53" y="51"/>
                  </a:lnTo>
                  <a:lnTo>
                    <a:pt x="53" y="268"/>
                  </a:lnTo>
                  <a:close/>
                  <a:moveTo>
                    <a:pt x="53" y="525"/>
                  </a:moveTo>
                  <a:cubicBezTo>
                    <a:pt x="53" y="541"/>
                    <a:pt x="40" y="551"/>
                    <a:pt x="27" y="551"/>
                  </a:cubicBezTo>
                  <a:cubicBezTo>
                    <a:pt x="11" y="551"/>
                    <a:pt x="0" y="538"/>
                    <a:pt x="0" y="525"/>
                  </a:cubicBezTo>
                  <a:lnTo>
                    <a:pt x="0" y="27"/>
                  </a:lnTo>
                  <a:cubicBezTo>
                    <a:pt x="0" y="11"/>
                    <a:pt x="13" y="0"/>
                    <a:pt x="27" y="0"/>
                  </a:cubicBezTo>
                  <a:lnTo>
                    <a:pt x="188" y="0"/>
                  </a:lnTo>
                  <a:cubicBezTo>
                    <a:pt x="275" y="0"/>
                    <a:pt x="344" y="51"/>
                    <a:pt x="344" y="159"/>
                  </a:cubicBezTo>
                  <a:cubicBezTo>
                    <a:pt x="344" y="265"/>
                    <a:pt x="278" y="318"/>
                    <a:pt x="188" y="318"/>
                  </a:cubicBezTo>
                  <a:lnTo>
                    <a:pt x="53" y="318"/>
                  </a:lnTo>
                  <a:lnTo>
                    <a:pt x="53" y="525"/>
                  </a:lnTo>
                  <a:close/>
                </a:path>
              </a:pathLst>
            </a:custGeom>
            <a:grpFill/>
            <a:ln>
              <a:noFill/>
            </a:ln>
            <a:effectLst/>
            <a:extLst/>
          </p:spPr>
          <p:txBody>
            <a:bodyPr wrap="none" anchor="ctr"/>
            <a:lstStyle/>
            <a:p>
              <a:endParaRPr lang="en-US"/>
            </a:p>
          </p:txBody>
        </p:sp>
        <p:sp>
          <p:nvSpPr>
            <p:cNvPr id="55" name="Freeform 16"/>
            <p:cNvSpPr>
              <a:spLocks noChangeArrowheads="1"/>
            </p:cNvSpPr>
            <p:nvPr/>
          </p:nvSpPr>
          <p:spPr bwMode="auto">
            <a:xfrm>
              <a:off x="200801"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8" y="0"/>
                    <a:pt x="167" y="0"/>
                  </a:cubicBezTo>
                  <a:cubicBezTo>
                    <a:pt x="180" y="0"/>
                    <a:pt x="193" y="11"/>
                    <a:pt x="193" y="24"/>
                  </a:cubicBezTo>
                  <a:cubicBezTo>
                    <a:pt x="193" y="37"/>
                    <a:pt x="183" y="50"/>
                    <a:pt x="167" y="50"/>
                  </a:cubicBezTo>
                  <a:cubicBezTo>
                    <a:pt x="93" y="50"/>
                    <a:pt x="53" y="103"/>
                    <a:pt x="53" y="178"/>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66"/>
                  </a:lnTo>
                </a:path>
              </a:pathLst>
            </a:custGeom>
            <a:grpFill/>
            <a:ln>
              <a:noFill/>
            </a:ln>
            <a:effectLst/>
            <a:extLst/>
          </p:spPr>
          <p:txBody>
            <a:bodyPr wrap="none" anchor="ctr"/>
            <a:lstStyle/>
            <a:p>
              <a:endParaRPr lang="en-US"/>
            </a:p>
          </p:txBody>
        </p:sp>
        <p:sp>
          <p:nvSpPr>
            <p:cNvPr id="56" name="Freeform 17"/>
            <p:cNvSpPr>
              <a:spLocks noChangeArrowheads="1"/>
            </p:cNvSpPr>
            <p:nvPr/>
          </p:nvSpPr>
          <p:spPr bwMode="auto">
            <a:xfrm>
              <a:off x="250541" y="2356086"/>
              <a:ext cx="70926" cy="81978"/>
            </a:xfrm>
            <a:custGeom>
              <a:avLst/>
              <a:gdLst>
                <a:gd name="T0" fmla="*/ 170 w 340"/>
                <a:gd name="T1" fmla="*/ 47 h 392"/>
                <a:gd name="T2" fmla="*/ 53 w 340"/>
                <a:gd name="T3" fmla="*/ 195 h 392"/>
                <a:gd name="T4" fmla="*/ 170 w 340"/>
                <a:gd name="T5" fmla="*/ 344 h 392"/>
                <a:gd name="T6" fmla="*/ 286 w 340"/>
                <a:gd name="T7" fmla="*/ 195 h 392"/>
                <a:gd name="T8" fmla="*/ 170 w 340"/>
                <a:gd name="T9" fmla="*/ 47 h 392"/>
                <a:gd name="T10" fmla="*/ 170 w 340"/>
                <a:gd name="T11" fmla="*/ 391 h 392"/>
                <a:gd name="T12" fmla="*/ 0 w 340"/>
                <a:gd name="T13" fmla="*/ 195 h 392"/>
                <a:gd name="T14" fmla="*/ 170 w 340"/>
                <a:gd name="T15" fmla="*/ 0 h 392"/>
                <a:gd name="T16" fmla="*/ 339 w 340"/>
                <a:gd name="T17" fmla="*/ 195 h 392"/>
                <a:gd name="T18" fmla="*/ 170 w 340"/>
                <a:gd name="T19"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2">
                  <a:moveTo>
                    <a:pt x="170" y="47"/>
                  </a:moveTo>
                  <a:cubicBezTo>
                    <a:pt x="95" y="47"/>
                    <a:pt x="53" y="91"/>
                    <a:pt x="53" y="195"/>
                  </a:cubicBezTo>
                  <a:cubicBezTo>
                    <a:pt x="53" y="298"/>
                    <a:pt x="95" y="344"/>
                    <a:pt x="170" y="344"/>
                  </a:cubicBezTo>
                  <a:cubicBezTo>
                    <a:pt x="244" y="346"/>
                    <a:pt x="286" y="301"/>
                    <a:pt x="286" y="195"/>
                  </a:cubicBezTo>
                  <a:cubicBezTo>
                    <a:pt x="286" y="92"/>
                    <a:pt x="244" y="47"/>
                    <a:pt x="170" y="47"/>
                  </a:cubicBezTo>
                  <a:close/>
                  <a:moveTo>
                    <a:pt x="170" y="391"/>
                  </a:moveTo>
                  <a:cubicBezTo>
                    <a:pt x="64" y="391"/>
                    <a:pt x="0" y="327"/>
                    <a:pt x="0" y="195"/>
                  </a:cubicBezTo>
                  <a:cubicBezTo>
                    <a:pt x="0" y="62"/>
                    <a:pt x="66" y="0"/>
                    <a:pt x="170" y="0"/>
                  </a:cubicBezTo>
                  <a:cubicBezTo>
                    <a:pt x="273" y="2"/>
                    <a:pt x="339" y="62"/>
                    <a:pt x="339" y="195"/>
                  </a:cubicBezTo>
                  <a:cubicBezTo>
                    <a:pt x="339" y="327"/>
                    <a:pt x="273" y="391"/>
                    <a:pt x="170" y="391"/>
                  </a:cubicBezTo>
                  <a:close/>
                </a:path>
              </a:pathLst>
            </a:custGeom>
            <a:grpFill/>
            <a:ln>
              <a:noFill/>
            </a:ln>
            <a:effectLst/>
            <a:extLst/>
          </p:spPr>
          <p:txBody>
            <a:bodyPr wrap="none" anchor="ctr"/>
            <a:lstStyle/>
            <a:p>
              <a:endParaRPr lang="en-US"/>
            </a:p>
          </p:txBody>
        </p:sp>
        <p:sp>
          <p:nvSpPr>
            <p:cNvPr id="57" name="Freeform 18"/>
            <p:cNvSpPr>
              <a:spLocks noChangeArrowheads="1"/>
            </p:cNvSpPr>
            <p:nvPr/>
          </p:nvSpPr>
          <p:spPr bwMode="auto">
            <a:xfrm>
              <a:off x="338967" y="2357007"/>
              <a:ext cx="69083" cy="114217"/>
            </a:xfrm>
            <a:custGeom>
              <a:avLst/>
              <a:gdLst>
                <a:gd name="T0" fmla="*/ 275 w 329"/>
                <a:gd name="T1" fmla="*/ 162 h 547"/>
                <a:gd name="T2" fmla="*/ 167 w 329"/>
                <a:gd name="T3" fmla="*/ 48 h 547"/>
                <a:gd name="T4" fmla="*/ 50 w 329"/>
                <a:gd name="T5" fmla="*/ 196 h 547"/>
                <a:gd name="T6" fmla="*/ 167 w 329"/>
                <a:gd name="T7" fmla="*/ 344 h 547"/>
                <a:gd name="T8" fmla="*/ 275 w 329"/>
                <a:gd name="T9" fmla="*/ 278 h 547"/>
                <a:gd name="T10" fmla="*/ 275 w 329"/>
                <a:gd name="T11" fmla="*/ 162 h 547"/>
                <a:gd name="T12" fmla="*/ 275 w 329"/>
                <a:gd name="T13" fmla="*/ 342 h 547"/>
                <a:gd name="T14" fmla="*/ 167 w 329"/>
                <a:gd name="T15" fmla="*/ 392 h 547"/>
                <a:gd name="T16" fmla="*/ 0 w 329"/>
                <a:gd name="T17" fmla="*/ 196 h 547"/>
                <a:gd name="T18" fmla="*/ 167 w 329"/>
                <a:gd name="T19" fmla="*/ 0 h 547"/>
                <a:gd name="T20" fmla="*/ 328 w 329"/>
                <a:gd name="T21" fmla="*/ 162 h 547"/>
                <a:gd name="T22" fmla="*/ 328 w 329"/>
                <a:gd name="T23" fmla="*/ 389 h 547"/>
                <a:gd name="T24" fmla="*/ 161 w 329"/>
                <a:gd name="T25" fmla="*/ 546 h 547"/>
                <a:gd name="T26" fmla="*/ 26 w 329"/>
                <a:gd name="T27" fmla="*/ 490 h 547"/>
                <a:gd name="T28" fmla="*/ 21 w 329"/>
                <a:gd name="T29" fmla="*/ 474 h 547"/>
                <a:gd name="T30" fmla="*/ 47 w 329"/>
                <a:gd name="T31" fmla="*/ 450 h 547"/>
                <a:gd name="T32" fmla="*/ 66 w 329"/>
                <a:gd name="T33" fmla="*/ 458 h 547"/>
                <a:gd name="T34" fmla="*/ 161 w 329"/>
                <a:gd name="T35" fmla="*/ 495 h 547"/>
                <a:gd name="T36" fmla="*/ 275 w 329"/>
                <a:gd name="T37" fmla="*/ 387 h 547"/>
                <a:gd name="T38" fmla="*/ 275 w 329"/>
                <a:gd name="T39" fmla="*/ 34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9" h="547">
                  <a:moveTo>
                    <a:pt x="275" y="162"/>
                  </a:moveTo>
                  <a:cubicBezTo>
                    <a:pt x="275" y="85"/>
                    <a:pt x="228" y="48"/>
                    <a:pt x="167" y="48"/>
                  </a:cubicBezTo>
                  <a:cubicBezTo>
                    <a:pt x="92" y="48"/>
                    <a:pt x="50" y="95"/>
                    <a:pt x="50" y="196"/>
                  </a:cubicBezTo>
                  <a:cubicBezTo>
                    <a:pt x="50" y="297"/>
                    <a:pt x="92" y="344"/>
                    <a:pt x="167" y="344"/>
                  </a:cubicBezTo>
                  <a:cubicBezTo>
                    <a:pt x="243" y="344"/>
                    <a:pt x="275" y="278"/>
                    <a:pt x="275" y="278"/>
                  </a:cubicBezTo>
                  <a:lnTo>
                    <a:pt x="275" y="162"/>
                  </a:lnTo>
                  <a:close/>
                  <a:moveTo>
                    <a:pt x="275" y="342"/>
                  </a:moveTo>
                  <a:cubicBezTo>
                    <a:pt x="257" y="366"/>
                    <a:pt x="220" y="392"/>
                    <a:pt x="167" y="392"/>
                  </a:cubicBezTo>
                  <a:cubicBezTo>
                    <a:pt x="61" y="392"/>
                    <a:pt x="0" y="331"/>
                    <a:pt x="0" y="196"/>
                  </a:cubicBezTo>
                  <a:cubicBezTo>
                    <a:pt x="0" y="64"/>
                    <a:pt x="63" y="0"/>
                    <a:pt x="167" y="0"/>
                  </a:cubicBezTo>
                  <a:cubicBezTo>
                    <a:pt x="259" y="0"/>
                    <a:pt x="328" y="53"/>
                    <a:pt x="328" y="162"/>
                  </a:cubicBezTo>
                  <a:lnTo>
                    <a:pt x="328" y="389"/>
                  </a:lnTo>
                  <a:cubicBezTo>
                    <a:pt x="328" y="501"/>
                    <a:pt x="254" y="546"/>
                    <a:pt x="161" y="546"/>
                  </a:cubicBezTo>
                  <a:cubicBezTo>
                    <a:pt x="98" y="546"/>
                    <a:pt x="53" y="522"/>
                    <a:pt x="26" y="490"/>
                  </a:cubicBezTo>
                  <a:cubicBezTo>
                    <a:pt x="24" y="487"/>
                    <a:pt x="21" y="482"/>
                    <a:pt x="21" y="474"/>
                  </a:cubicBezTo>
                  <a:cubicBezTo>
                    <a:pt x="21" y="461"/>
                    <a:pt x="32" y="450"/>
                    <a:pt x="47" y="450"/>
                  </a:cubicBezTo>
                  <a:cubicBezTo>
                    <a:pt x="53" y="450"/>
                    <a:pt x="61" y="453"/>
                    <a:pt x="66" y="458"/>
                  </a:cubicBezTo>
                  <a:cubicBezTo>
                    <a:pt x="85" y="477"/>
                    <a:pt x="111" y="495"/>
                    <a:pt x="161" y="495"/>
                  </a:cubicBezTo>
                  <a:cubicBezTo>
                    <a:pt x="228" y="495"/>
                    <a:pt x="275" y="461"/>
                    <a:pt x="275" y="387"/>
                  </a:cubicBezTo>
                  <a:lnTo>
                    <a:pt x="275" y="342"/>
                  </a:lnTo>
                  <a:close/>
                </a:path>
              </a:pathLst>
            </a:custGeom>
            <a:grpFill/>
            <a:ln>
              <a:noFill/>
            </a:ln>
            <a:effectLst/>
            <a:extLst/>
          </p:spPr>
          <p:txBody>
            <a:bodyPr wrap="none" anchor="ctr"/>
            <a:lstStyle/>
            <a:p>
              <a:endParaRPr lang="en-US"/>
            </a:p>
          </p:txBody>
        </p:sp>
        <p:sp>
          <p:nvSpPr>
            <p:cNvPr id="58" name="Freeform 19"/>
            <p:cNvSpPr>
              <a:spLocks noChangeArrowheads="1"/>
            </p:cNvSpPr>
            <p:nvPr/>
          </p:nvSpPr>
          <p:spPr bwMode="auto">
            <a:xfrm>
              <a:off x="433842" y="2357007"/>
              <a:ext cx="40529" cy="81057"/>
            </a:xfrm>
            <a:custGeom>
              <a:avLst/>
              <a:gdLst>
                <a:gd name="T0" fmla="*/ 53 w 194"/>
                <a:gd name="T1" fmla="*/ 66 h 388"/>
                <a:gd name="T2" fmla="*/ 167 w 194"/>
                <a:gd name="T3" fmla="*/ 0 h 388"/>
                <a:gd name="T4" fmla="*/ 193 w 194"/>
                <a:gd name="T5" fmla="*/ 24 h 388"/>
                <a:gd name="T6" fmla="*/ 167 w 194"/>
                <a:gd name="T7" fmla="*/ 50 h 388"/>
                <a:gd name="T8" fmla="*/ 53 w 194"/>
                <a:gd name="T9" fmla="*/ 178 h 388"/>
                <a:gd name="T10" fmla="*/ 53 w 194"/>
                <a:gd name="T11" fmla="*/ 360 h 388"/>
                <a:gd name="T12" fmla="*/ 26 w 194"/>
                <a:gd name="T13" fmla="*/ 387 h 388"/>
                <a:gd name="T14" fmla="*/ 0 w 194"/>
                <a:gd name="T15" fmla="*/ 360 h 388"/>
                <a:gd name="T16" fmla="*/ 0 w 194"/>
                <a:gd name="T17" fmla="*/ 32 h 388"/>
                <a:gd name="T18" fmla="*/ 26 w 194"/>
                <a:gd name="T19" fmla="*/ 5 h 388"/>
                <a:gd name="T20" fmla="*/ 53 w 194"/>
                <a:gd name="T21" fmla="*/ 32 h 388"/>
                <a:gd name="T22" fmla="*/ 53 w 194"/>
                <a:gd name="T23"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388">
                  <a:moveTo>
                    <a:pt x="53" y="66"/>
                  </a:moveTo>
                  <a:cubicBezTo>
                    <a:pt x="69" y="29"/>
                    <a:pt x="109" y="0"/>
                    <a:pt x="167" y="0"/>
                  </a:cubicBezTo>
                  <a:cubicBezTo>
                    <a:pt x="180" y="0"/>
                    <a:pt x="193" y="11"/>
                    <a:pt x="193" y="24"/>
                  </a:cubicBezTo>
                  <a:cubicBezTo>
                    <a:pt x="193" y="37"/>
                    <a:pt x="183" y="50"/>
                    <a:pt x="167" y="50"/>
                  </a:cubicBezTo>
                  <a:cubicBezTo>
                    <a:pt x="93" y="50"/>
                    <a:pt x="53" y="103"/>
                    <a:pt x="53" y="178"/>
                  </a:cubicBezTo>
                  <a:lnTo>
                    <a:pt x="53" y="360"/>
                  </a:lnTo>
                  <a:cubicBezTo>
                    <a:pt x="53" y="376"/>
                    <a:pt x="41" y="387"/>
                    <a:pt x="26" y="387"/>
                  </a:cubicBezTo>
                  <a:cubicBezTo>
                    <a:pt x="10" y="387"/>
                    <a:pt x="0" y="376"/>
                    <a:pt x="0" y="360"/>
                  </a:cubicBezTo>
                  <a:lnTo>
                    <a:pt x="0" y="32"/>
                  </a:lnTo>
                  <a:cubicBezTo>
                    <a:pt x="0" y="16"/>
                    <a:pt x="10" y="5"/>
                    <a:pt x="26" y="5"/>
                  </a:cubicBezTo>
                  <a:cubicBezTo>
                    <a:pt x="41" y="5"/>
                    <a:pt x="53" y="16"/>
                    <a:pt x="53" y="32"/>
                  </a:cubicBezTo>
                  <a:lnTo>
                    <a:pt x="53" y="66"/>
                  </a:lnTo>
                </a:path>
              </a:pathLst>
            </a:custGeom>
            <a:grpFill/>
            <a:ln>
              <a:noFill/>
            </a:ln>
            <a:effectLst/>
            <a:extLst/>
          </p:spPr>
          <p:txBody>
            <a:bodyPr wrap="none" anchor="ctr"/>
            <a:lstStyle/>
            <a:p>
              <a:endParaRPr lang="en-US"/>
            </a:p>
          </p:txBody>
        </p:sp>
        <p:sp>
          <p:nvSpPr>
            <p:cNvPr id="59" name="Freeform 20"/>
            <p:cNvSpPr>
              <a:spLocks noChangeArrowheads="1"/>
            </p:cNvSpPr>
            <p:nvPr/>
          </p:nvSpPr>
          <p:spPr bwMode="auto">
            <a:xfrm>
              <a:off x="483581" y="2357007"/>
              <a:ext cx="65398" cy="81057"/>
            </a:xfrm>
            <a:custGeom>
              <a:avLst/>
              <a:gdLst>
                <a:gd name="T0" fmla="*/ 259 w 311"/>
                <a:gd name="T1" fmla="*/ 204 h 390"/>
                <a:gd name="T2" fmla="*/ 146 w 311"/>
                <a:gd name="T3" fmla="*/ 204 h 390"/>
                <a:gd name="T4" fmla="*/ 56 w 311"/>
                <a:gd name="T5" fmla="*/ 273 h 390"/>
                <a:gd name="T6" fmla="*/ 148 w 311"/>
                <a:gd name="T7" fmla="*/ 342 h 390"/>
                <a:gd name="T8" fmla="*/ 259 w 311"/>
                <a:gd name="T9" fmla="*/ 238 h 390"/>
                <a:gd name="T10" fmla="*/ 259 w 311"/>
                <a:gd name="T11" fmla="*/ 204 h 390"/>
                <a:gd name="T12" fmla="*/ 48 w 311"/>
                <a:gd name="T13" fmla="*/ 101 h 390"/>
                <a:gd name="T14" fmla="*/ 24 w 311"/>
                <a:gd name="T15" fmla="*/ 77 h 390"/>
                <a:gd name="T16" fmla="*/ 29 w 311"/>
                <a:gd name="T17" fmla="*/ 64 h 390"/>
                <a:gd name="T18" fmla="*/ 164 w 311"/>
                <a:gd name="T19" fmla="*/ 0 h 390"/>
                <a:gd name="T20" fmla="*/ 310 w 311"/>
                <a:gd name="T21" fmla="*/ 138 h 390"/>
                <a:gd name="T22" fmla="*/ 310 w 311"/>
                <a:gd name="T23" fmla="*/ 360 h 390"/>
                <a:gd name="T24" fmla="*/ 283 w 311"/>
                <a:gd name="T25" fmla="*/ 384 h 390"/>
                <a:gd name="T26" fmla="*/ 257 w 311"/>
                <a:gd name="T27" fmla="*/ 360 h 390"/>
                <a:gd name="T28" fmla="*/ 257 w 311"/>
                <a:gd name="T29" fmla="*/ 331 h 390"/>
                <a:gd name="T30" fmla="*/ 140 w 311"/>
                <a:gd name="T31" fmla="*/ 389 h 390"/>
                <a:gd name="T32" fmla="*/ 0 w 311"/>
                <a:gd name="T33" fmla="*/ 273 h 390"/>
                <a:gd name="T34" fmla="*/ 143 w 311"/>
                <a:gd name="T35" fmla="*/ 159 h 390"/>
                <a:gd name="T36" fmla="*/ 257 w 311"/>
                <a:gd name="T37" fmla="*/ 159 h 390"/>
                <a:gd name="T38" fmla="*/ 257 w 311"/>
                <a:gd name="T39" fmla="*/ 138 h 390"/>
                <a:gd name="T40" fmla="*/ 161 w 311"/>
                <a:gd name="T41" fmla="*/ 48 h 390"/>
                <a:gd name="T42" fmla="*/ 69 w 311"/>
                <a:gd name="T43" fmla="*/ 90 h 390"/>
                <a:gd name="T44" fmla="*/ 48 w 311"/>
                <a:gd name="T45" fmla="*/ 10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390">
                  <a:moveTo>
                    <a:pt x="259" y="204"/>
                  </a:moveTo>
                  <a:lnTo>
                    <a:pt x="146" y="204"/>
                  </a:lnTo>
                  <a:cubicBezTo>
                    <a:pt x="93" y="204"/>
                    <a:pt x="56" y="225"/>
                    <a:pt x="56" y="273"/>
                  </a:cubicBezTo>
                  <a:cubicBezTo>
                    <a:pt x="56" y="315"/>
                    <a:pt x="85" y="342"/>
                    <a:pt x="148" y="342"/>
                  </a:cubicBezTo>
                  <a:cubicBezTo>
                    <a:pt x="204" y="344"/>
                    <a:pt x="259" y="307"/>
                    <a:pt x="259" y="238"/>
                  </a:cubicBezTo>
                  <a:lnTo>
                    <a:pt x="259" y="204"/>
                  </a:lnTo>
                  <a:close/>
                  <a:moveTo>
                    <a:pt x="48" y="101"/>
                  </a:moveTo>
                  <a:cubicBezTo>
                    <a:pt x="34" y="101"/>
                    <a:pt x="24" y="90"/>
                    <a:pt x="24" y="77"/>
                  </a:cubicBezTo>
                  <a:cubicBezTo>
                    <a:pt x="24" y="72"/>
                    <a:pt x="26" y="66"/>
                    <a:pt x="29" y="64"/>
                  </a:cubicBezTo>
                  <a:cubicBezTo>
                    <a:pt x="53" y="29"/>
                    <a:pt x="95" y="0"/>
                    <a:pt x="164" y="0"/>
                  </a:cubicBezTo>
                  <a:cubicBezTo>
                    <a:pt x="259" y="0"/>
                    <a:pt x="310" y="56"/>
                    <a:pt x="310" y="138"/>
                  </a:cubicBezTo>
                  <a:lnTo>
                    <a:pt x="310" y="360"/>
                  </a:lnTo>
                  <a:cubicBezTo>
                    <a:pt x="310" y="374"/>
                    <a:pt x="299" y="384"/>
                    <a:pt x="283" y="384"/>
                  </a:cubicBezTo>
                  <a:cubicBezTo>
                    <a:pt x="270" y="384"/>
                    <a:pt x="257" y="374"/>
                    <a:pt x="257" y="360"/>
                  </a:cubicBezTo>
                  <a:lnTo>
                    <a:pt x="257" y="331"/>
                  </a:lnTo>
                  <a:cubicBezTo>
                    <a:pt x="236" y="368"/>
                    <a:pt x="191" y="389"/>
                    <a:pt x="140" y="389"/>
                  </a:cubicBezTo>
                  <a:cubicBezTo>
                    <a:pt x="56" y="389"/>
                    <a:pt x="0" y="347"/>
                    <a:pt x="0" y="273"/>
                  </a:cubicBezTo>
                  <a:cubicBezTo>
                    <a:pt x="0" y="201"/>
                    <a:pt x="56" y="159"/>
                    <a:pt x="143" y="159"/>
                  </a:cubicBezTo>
                  <a:lnTo>
                    <a:pt x="257" y="159"/>
                  </a:lnTo>
                  <a:lnTo>
                    <a:pt x="257" y="138"/>
                  </a:lnTo>
                  <a:cubicBezTo>
                    <a:pt x="257" y="82"/>
                    <a:pt x="220" y="48"/>
                    <a:pt x="161" y="48"/>
                  </a:cubicBezTo>
                  <a:cubicBezTo>
                    <a:pt x="122" y="48"/>
                    <a:pt x="95" y="61"/>
                    <a:pt x="69" y="90"/>
                  </a:cubicBezTo>
                  <a:cubicBezTo>
                    <a:pt x="61" y="98"/>
                    <a:pt x="56" y="101"/>
                    <a:pt x="48" y="101"/>
                  </a:cubicBezTo>
                  <a:close/>
                </a:path>
              </a:pathLst>
            </a:custGeom>
            <a:grpFill/>
            <a:ln>
              <a:noFill/>
            </a:ln>
            <a:effectLst/>
            <a:extLst/>
          </p:spPr>
          <p:txBody>
            <a:bodyPr wrap="none" anchor="ctr"/>
            <a:lstStyle/>
            <a:p>
              <a:endParaRPr lang="en-US"/>
            </a:p>
          </p:txBody>
        </p:sp>
        <p:sp>
          <p:nvSpPr>
            <p:cNvPr id="60" name="Freeform 21"/>
            <p:cNvSpPr>
              <a:spLocks noChangeArrowheads="1"/>
            </p:cNvSpPr>
            <p:nvPr/>
          </p:nvSpPr>
          <p:spPr bwMode="auto">
            <a:xfrm>
              <a:off x="573850" y="2357007"/>
              <a:ext cx="116980" cy="81057"/>
            </a:xfrm>
            <a:custGeom>
              <a:avLst/>
              <a:gdLst>
                <a:gd name="T0" fmla="*/ 561 w 562"/>
                <a:gd name="T1" fmla="*/ 360 h 388"/>
                <a:gd name="T2" fmla="*/ 534 w 562"/>
                <a:gd name="T3" fmla="*/ 387 h 388"/>
                <a:gd name="T4" fmla="*/ 508 w 562"/>
                <a:gd name="T5" fmla="*/ 360 h 388"/>
                <a:gd name="T6" fmla="*/ 508 w 562"/>
                <a:gd name="T7" fmla="*/ 154 h 388"/>
                <a:gd name="T8" fmla="*/ 407 w 562"/>
                <a:gd name="T9" fmla="*/ 45 h 388"/>
                <a:gd name="T10" fmla="*/ 307 w 562"/>
                <a:gd name="T11" fmla="*/ 143 h 388"/>
                <a:gd name="T12" fmla="*/ 307 w 562"/>
                <a:gd name="T13" fmla="*/ 360 h 388"/>
                <a:gd name="T14" fmla="*/ 280 w 562"/>
                <a:gd name="T15" fmla="*/ 387 h 388"/>
                <a:gd name="T16" fmla="*/ 254 w 562"/>
                <a:gd name="T17" fmla="*/ 360 h 388"/>
                <a:gd name="T18" fmla="*/ 254 w 562"/>
                <a:gd name="T19" fmla="*/ 154 h 388"/>
                <a:gd name="T20" fmla="*/ 153 w 562"/>
                <a:gd name="T21" fmla="*/ 45 h 388"/>
                <a:gd name="T22" fmla="*/ 53 w 562"/>
                <a:gd name="T23" fmla="*/ 159 h 388"/>
                <a:gd name="T24" fmla="*/ 53 w 562"/>
                <a:gd name="T25" fmla="*/ 360 h 388"/>
                <a:gd name="T26" fmla="*/ 26 w 562"/>
                <a:gd name="T27" fmla="*/ 387 h 388"/>
                <a:gd name="T28" fmla="*/ 0 w 562"/>
                <a:gd name="T29" fmla="*/ 360 h 388"/>
                <a:gd name="T30" fmla="*/ 0 w 562"/>
                <a:gd name="T31" fmla="*/ 32 h 388"/>
                <a:gd name="T32" fmla="*/ 26 w 562"/>
                <a:gd name="T33" fmla="*/ 5 h 388"/>
                <a:gd name="T34" fmla="*/ 53 w 562"/>
                <a:gd name="T35" fmla="*/ 32 h 388"/>
                <a:gd name="T36" fmla="*/ 53 w 562"/>
                <a:gd name="T37" fmla="*/ 58 h 388"/>
                <a:gd name="T38" fmla="*/ 158 w 562"/>
                <a:gd name="T39" fmla="*/ 3 h 388"/>
                <a:gd name="T40" fmla="*/ 288 w 562"/>
                <a:gd name="T41" fmla="*/ 58 h 388"/>
                <a:gd name="T42" fmla="*/ 407 w 562"/>
                <a:gd name="T43" fmla="*/ 3 h 388"/>
                <a:gd name="T44" fmla="*/ 561 w 562"/>
                <a:gd name="T45" fmla="*/ 143 h 388"/>
                <a:gd name="T46" fmla="*/ 561 w 562"/>
                <a:gd name="T47" fmla="*/ 3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2" h="388">
                  <a:moveTo>
                    <a:pt x="561" y="360"/>
                  </a:moveTo>
                  <a:cubicBezTo>
                    <a:pt x="561" y="376"/>
                    <a:pt x="549" y="387"/>
                    <a:pt x="534" y="387"/>
                  </a:cubicBezTo>
                  <a:cubicBezTo>
                    <a:pt x="518" y="387"/>
                    <a:pt x="508" y="376"/>
                    <a:pt x="508" y="360"/>
                  </a:cubicBezTo>
                  <a:lnTo>
                    <a:pt x="508" y="154"/>
                  </a:lnTo>
                  <a:cubicBezTo>
                    <a:pt x="508" y="90"/>
                    <a:pt x="484" y="45"/>
                    <a:pt x="407" y="45"/>
                  </a:cubicBezTo>
                  <a:cubicBezTo>
                    <a:pt x="338" y="45"/>
                    <a:pt x="307" y="82"/>
                    <a:pt x="307" y="143"/>
                  </a:cubicBezTo>
                  <a:lnTo>
                    <a:pt x="307" y="360"/>
                  </a:lnTo>
                  <a:cubicBezTo>
                    <a:pt x="307" y="376"/>
                    <a:pt x="296" y="387"/>
                    <a:pt x="280" y="387"/>
                  </a:cubicBezTo>
                  <a:cubicBezTo>
                    <a:pt x="264" y="387"/>
                    <a:pt x="254" y="376"/>
                    <a:pt x="254" y="360"/>
                  </a:cubicBezTo>
                  <a:lnTo>
                    <a:pt x="254" y="154"/>
                  </a:lnTo>
                  <a:cubicBezTo>
                    <a:pt x="254" y="90"/>
                    <a:pt x="233" y="45"/>
                    <a:pt x="153" y="45"/>
                  </a:cubicBezTo>
                  <a:cubicBezTo>
                    <a:pt x="76" y="45"/>
                    <a:pt x="53" y="90"/>
                    <a:pt x="53" y="159"/>
                  </a:cubicBezTo>
                  <a:lnTo>
                    <a:pt x="53" y="360"/>
                  </a:lnTo>
                  <a:cubicBezTo>
                    <a:pt x="53" y="376"/>
                    <a:pt x="42" y="387"/>
                    <a:pt x="26" y="387"/>
                  </a:cubicBezTo>
                  <a:cubicBezTo>
                    <a:pt x="10" y="387"/>
                    <a:pt x="0" y="376"/>
                    <a:pt x="0" y="360"/>
                  </a:cubicBezTo>
                  <a:lnTo>
                    <a:pt x="0" y="32"/>
                  </a:lnTo>
                  <a:cubicBezTo>
                    <a:pt x="0" y="16"/>
                    <a:pt x="10" y="5"/>
                    <a:pt x="26" y="5"/>
                  </a:cubicBezTo>
                  <a:cubicBezTo>
                    <a:pt x="42" y="5"/>
                    <a:pt x="53" y="16"/>
                    <a:pt x="53" y="32"/>
                  </a:cubicBezTo>
                  <a:lnTo>
                    <a:pt x="53" y="58"/>
                  </a:lnTo>
                  <a:cubicBezTo>
                    <a:pt x="66" y="29"/>
                    <a:pt x="105" y="3"/>
                    <a:pt x="158" y="3"/>
                  </a:cubicBezTo>
                  <a:cubicBezTo>
                    <a:pt x="225" y="3"/>
                    <a:pt x="267" y="27"/>
                    <a:pt x="288" y="58"/>
                  </a:cubicBezTo>
                  <a:cubicBezTo>
                    <a:pt x="309" y="27"/>
                    <a:pt x="344" y="3"/>
                    <a:pt x="407" y="3"/>
                  </a:cubicBezTo>
                  <a:cubicBezTo>
                    <a:pt x="532" y="0"/>
                    <a:pt x="561" y="74"/>
                    <a:pt x="561" y="143"/>
                  </a:cubicBezTo>
                  <a:lnTo>
                    <a:pt x="561" y="360"/>
                  </a:lnTo>
                </a:path>
              </a:pathLst>
            </a:custGeom>
            <a:grpFill/>
            <a:ln>
              <a:noFill/>
            </a:ln>
            <a:effectLst/>
            <a:extLst/>
          </p:spPr>
          <p:txBody>
            <a:bodyPr wrap="none" anchor="ctr"/>
            <a:lstStyle/>
            <a:p>
              <a:endParaRPr lang="en-US"/>
            </a:p>
          </p:txBody>
        </p:sp>
        <p:sp>
          <p:nvSpPr>
            <p:cNvPr id="61" name="Freeform 22"/>
            <p:cNvSpPr>
              <a:spLocks noChangeArrowheads="1"/>
            </p:cNvSpPr>
            <p:nvPr/>
          </p:nvSpPr>
          <p:spPr bwMode="auto">
            <a:xfrm>
              <a:off x="-358311" y="1913954"/>
              <a:ext cx="358311" cy="338046"/>
            </a:xfrm>
            <a:custGeom>
              <a:avLst/>
              <a:gdLst>
                <a:gd name="T0" fmla="*/ 863 w 1717"/>
                <a:gd name="T1" fmla="*/ 1618 h 1619"/>
                <a:gd name="T2" fmla="*/ 19 w 1717"/>
                <a:gd name="T3" fmla="*/ 1218 h 1619"/>
                <a:gd name="T4" fmla="*/ 19 w 1717"/>
                <a:gd name="T5" fmla="*/ 1160 h 1619"/>
                <a:gd name="T6" fmla="*/ 19 w 1717"/>
                <a:gd name="T7" fmla="*/ 840 h 1619"/>
                <a:gd name="T8" fmla="*/ 19 w 1717"/>
                <a:gd name="T9" fmla="*/ 781 h 1619"/>
                <a:gd name="T10" fmla="*/ 19 w 1717"/>
                <a:gd name="T11" fmla="*/ 448 h 1619"/>
                <a:gd name="T12" fmla="*/ 19 w 1717"/>
                <a:gd name="T13" fmla="*/ 389 h 1619"/>
                <a:gd name="T14" fmla="*/ 861 w 1717"/>
                <a:gd name="T15" fmla="*/ 0 h 1619"/>
                <a:gd name="T16" fmla="*/ 1697 w 1717"/>
                <a:gd name="T17" fmla="*/ 389 h 1619"/>
                <a:gd name="T18" fmla="*/ 1697 w 1717"/>
                <a:gd name="T19" fmla="*/ 448 h 1619"/>
                <a:gd name="T20" fmla="*/ 1697 w 1717"/>
                <a:gd name="T21" fmla="*/ 781 h 1619"/>
                <a:gd name="T22" fmla="*/ 1697 w 1717"/>
                <a:gd name="T23" fmla="*/ 840 h 1619"/>
                <a:gd name="T24" fmla="*/ 1695 w 1717"/>
                <a:gd name="T25" fmla="*/ 1160 h 1619"/>
                <a:gd name="T26" fmla="*/ 1695 w 1717"/>
                <a:gd name="T27" fmla="*/ 1218 h 1619"/>
                <a:gd name="T28" fmla="*/ 863 w 1717"/>
                <a:gd name="T29" fmla="*/ 1618 h 1619"/>
                <a:gd name="T30" fmla="*/ 890 w 1717"/>
                <a:gd name="T31" fmla="*/ 1539 h 1619"/>
                <a:gd name="T32" fmla="*/ 1290 w 1717"/>
                <a:gd name="T33" fmla="*/ 1038 h 1619"/>
                <a:gd name="T34" fmla="*/ 106 w 1717"/>
                <a:gd name="T35" fmla="*/ 1189 h 1619"/>
                <a:gd name="T36" fmla="*/ 826 w 1717"/>
                <a:gd name="T37" fmla="*/ 1226 h 1619"/>
                <a:gd name="T38" fmla="*/ 106 w 1717"/>
                <a:gd name="T39" fmla="*/ 1189 h 1619"/>
                <a:gd name="T40" fmla="*/ 890 w 1717"/>
                <a:gd name="T41" fmla="*/ 1157 h 1619"/>
                <a:gd name="T42" fmla="*/ 890 w 1717"/>
                <a:gd name="T43" fmla="*/ 847 h 1619"/>
                <a:gd name="T44" fmla="*/ 826 w 1717"/>
                <a:gd name="T45" fmla="*/ 1155 h 1619"/>
                <a:gd name="T46" fmla="*/ 506 w 1717"/>
                <a:gd name="T47" fmla="*/ 1001 h 1619"/>
                <a:gd name="T48" fmla="*/ 432 w 1717"/>
                <a:gd name="T49" fmla="*/ 967 h 1619"/>
                <a:gd name="T50" fmla="*/ 445 w 1717"/>
                <a:gd name="T51" fmla="*/ 651 h 1619"/>
                <a:gd name="T52" fmla="*/ 953 w 1717"/>
                <a:gd name="T53" fmla="*/ 808 h 1619"/>
                <a:gd name="T54" fmla="*/ 1607 w 1717"/>
                <a:gd name="T55" fmla="*/ 810 h 1619"/>
                <a:gd name="T56" fmla="*/ 953 w 1717"/>
                <a:gd name="T57" fmla="*/ 808 h 1619"/>
                <a:gd name="T58" fmla="*/ 890 w 1717"/>
                <a:gd name="T59" fmla="*/ 771 h 1619"/>
                <a:gd name="T60" fmla="*/ 890 w 1717"/>
                <a:gd name="T61" fmla="*/ 471 h 1619"/>
                <a:gd name="T62" fmla="*/ 826 w 1717"/>
                <a:gd name="T63" fmla="*/ 763 h 1619"/>
                <a:gd name="T64" fmla="*/ 519 w 1717"/>
                <a:gd name="T65" fmla="*/ 617 h 1619"/>
                <a:gd name="T66" fmla="*/ 445 w 1717"/>
                <a:gd name="T67" fmla="*/ 583 h 1619"/>
                <a:gd name="T68" fmla="*/ 826 w 1717"/>
                <a:gd name="T69" fmla="*/ 85 h 1619"/>
                <a:gd name="T70" fmla="*/ 890 w 1717"/>
                <a:gd name="T71" fmla="*/ 400 h 1619"/>
                <a:gd name="T72" fmla="*/ 1610 w 1717"/>
                <a:gd name="T73" fmla="*/ 421 h 1619"/>
                <a:gd name="T74" fmla="*/ 890 w 1717"/>
                <a:gd name="T75" fmla="*/ 4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7" h="1619">
                  <a:moveTo>
                    <a:pt x="863" y="1618"/>
                  </a:moveTo>
                  <a:cubicBezTo>
                    <a:pt x="863" y="1618"/>
                    <a:pt x="861" y="1618"/>
                    <a:pt x="863" y="1618"/>
                  </a:cubicBezTo>
                  <a:cubicBezTo>
                    <a:pt x="850" y="1618"/>
                    <a:pt x="842" y="1615"/>
                    <a:pt x="834" y="1607"/>
                  </a:cubicBezTo>
                  <a:lnTo>
                    <a:pt x="19" y="1218"/>
                  </a:lnTo>
                  <a:cubicBezTo>
                    <a:pt x="8" y="1213"/>
                    <a:pt x="0" y="1202"/>
                    <a:pt x="0" y="1189"/>
                  </a:cubicBezTo>
                  <a:cubicBezTo>
                    <a:pt x="0" y="1176"/>
                    <a:pt x="8" y="1165"/>
                    <a:pt x="19" y="1160"/>
                  </a:cubicBezTo>
                  <a:lnTo>
                    <a:pt x="358" y="1001"/>
                  </a:lnTo>
                  <a:lnTo>
                    <a:pt x="19" y="840"/>
                  </a:lnTo>
                  <a:cubicBezTo>
                    <a:pt x="8" y="834"/>
                    <a:pt x="0" y="823"/>
                    <a:pt x="0" y="810"/>
                  </a:cubicBezTo>
                  <a:cubicBezTo>
                    <a:pt x="0" y="796"/>
                    <a:pt x="8" y="787"/>
                    <a:pt x="19" y="781"/>
                  </a:cubicBezTo>
                  <a:lnTo>
                    <a:pt x="371" y="617"/>
                  </a:lnTo>
                  <a:lnTo>
                    <a:pt x="19" y="448"/>
                  </a:lnTo>
                  <a:cubicBezTo>
                    <a:pt x="8" y="442"/>
                    <a:pt x="0" y="431"/>
                    <a:pt x="0" y="418"/>
                  </a:cubicBezTo>
                  <a:cubicBezTo>
                    <a:pt x="0" y="404"/>
                    <a:pt x="8" y="395"/>
                    <a:pt x="19" y="389"/>
                  </a:cubicBezTo>
                  <a:lnTo>
                    <a:pt x="834" y="11"/>
                  </a:lnTo>
                  <a:cubicBezTo>
                    <a:pt x="839" y="3"/>
                    <a:pt x="850" y="0"/>
                    <a:pt x="861" y="0"/>
                  </a:cubicBezTo>
                  <a:cubicBezTo>
                    <a:pt x="866" y="0"/>
                    <a:pt x="871" y="0"/>
                    <a:pt x="877" y="3"/>
                  </a:cubicBezTo>
                  <a:lnTo>
                    <a:pt x="1697" y="389"/>
                  </a:lnTo>
                  <a:cubicBezTo>
                    <a:pt x="1708" y="395"/>
                    <a:pt x="1716" y="404"/>
                    <a:pt x="1716" y="418"/>
                  </a:cubicBezTo>
                  <a:cubicBezTo>
                    <a:pt x="1716" y="431"/>
                    <a:pt x="1708" y="442"/>
                    <a:pt x="1697" y="448"/>
                  </a:cubicBezTo>
                  <a:lnTo>
                    <a:pt x="1348" y="617"/>
                  </a:lnTo>
                  <a:lnTo>
                    <a:pt x="1697" y="781"/>
                  </a:lnTo>
                  <a:cubicBezTo>
                    <a:pt x="1708" y="787"/>
                    <a:pt x="1716" y="796"/>
                    <a:pt x="1716" y="810"/>
                  </a:cubicBezTo>
                  <a:cubicBezTo>
                    <a:pt x="1716" y="823"/>
                    <a:pt x="1708" y="834"/>
                    <a:pt x="1697" y="840"/>
                  </a:cubicBezTo>
                  <a:lnTo>
                    <a:pt x="1361" y="1001"/>
                  </a:lnTo>
                  <a:lnTo>
                    <a:pt x="1695" y="1160"/>
                  </a:lnTo>
                  <a:cubicBezTo>
                    <a:pt x="1705" y="1165"/>
                    <a:pt x="1713" y="1176"/>
                    <a:pt x="1713" y="1189"/>
                  </a:cubicBezTo>
                  <a:cubicBezTo>
                    <a:pt x="1713" y="1202"/>
                    <a:pt x="1705" y="1213"/>
                    <a:pt x="1695" y="1218"/>
                  </a:cubicBezTo>
                  <a:lnTo>
                    <a:pt x="874" y="1615"/>
                  </a:lnTo>
                  <a:cubicBezTo>
                    <a:pt x="874" y="1615"/>
                    <a:pt x="869" y="1618"/>
                    <a:pt x="863" y="1618"/>
                  </a:cubicBezTo>
                  <a:close/>
                  <a:moveTo>
                    <a:pt x="890" y="1231"/>
                  </a:moveTo>
                  <a:lnTo>
                    <a:pt x="890" y="1539"/>
                  </a:lnTo>
                  <a:lnTo>
                    <a:pt x="1610" y="1189"/>
                  </a:lnTo>
                  <a:lnTo>
                    <a:pt x="1290" y="1038"/>
                  </a:lnTo>
                  <a:lnTo>
                    <a:pt x="890" y="1231"/>
                  </a:lnTo>
                  <a:close/>
                  <a:moveTo>
                    <a:pt x="106" y="1189"/>
                  </a:moveTo>
                  <a:lnTo>
                    <a:pt x="826" y="1533"/>
                  </a:lnTo>
                  <a:lnTo>
                    <a:pt x="826" y="1226"/>
                  </a:lnTo>
                  <a:lnTo>
                    <a:pt x="432" y="1038"/>
                  </a:lnTo>
                  <a:lnTo>
                    <a:pt x="106" y="1189"/>
                  </a:lnTo>
                  <a:close/>
                  <a:moveTo>
                    <a:pt x="890" y="847"/>
                  </a:moveTo>
                  <a:lnTo>
                    <a:pt x="890" y="1157"/>
                  </a:lnTo>
                  <a:lnTo>
                    <a:pt x="1216" y="998"/>
                  </a:lnTo>
                  <a:lnTo>
                    <a:pt x="890" y="847"/>
                  </a:lnTo>
                  <a:close/>
                  <a:moveTo>
                    <a:pt x="506" y="1001"/>
                  </a:moveTo>
                  <a:lnTo>
                    <a:pt x="826" y="1155"/>
                  </a:lnTo>
                  <a:lnTo>
                    <a:pt x="826" y="853"/>
                  </a:lnTo>
                  <a:lnTo>
                    <a:pt x="506" y="1001"/>
                  </a:lnTo>
                  <a:close/>
                  <a:moveTo>
                    <a:pt x="106" y="810"/>
                  </a:moveTo>
                  <a:lnTo>
                    <a:pt x="432" y="967"/>
                  </a:lnTo>
                  <a:lnTo>
                    <a:pt x="771" y="808"/>
                  </a:lnTo>
                  <a:lnTo>
                    <a:pt x="445" y="651"/>
                  </a:lnTo>
                  <a:lnTo>
                    <a:pt x="106" y="810"/>
                  </a:lnTo>
                  <a:close/>
                  <a:moveTo>
                    <a:pt x="953" y="808"/>
                  </a:moveTo>
                  <a:lnTo>
                    <a:pt x="1287" y="967"/>
                  </a:lnTo>
                  <a:lnTo>
                    <a:pt x="1607" y="810"/>
                  </a:lnTo>
                  <a:lnTo>
                    <a:pt x="1274" y="651"/>
                  </a:lnTo>
                  <a:lnTo>
                    <a:pt x="953" y="808"/>
                  </a:lnTo>
                  <a:close/>
                  <a:moveTo>
                    <a:pt x="890" y="471"/>
                  </a:moveTo>
                  <a:lnTo>
                    <a:pt x="890" y="771"/>
                  </a:lnTo>
                  <a:lnTo>
                    <a:pt x="1202" y="620"/>
                  </a:lnTo>
                  <a:lnTo>
                    <a:pt x="890" y="471"/>
                  </a:lnTo>
                  <a:close/>
                  <a:moveTo>
                    <a:pt x="519" y="617"/>
                  </a:moveTo>
                  <a:lnTo>
                    <a:pt x="826" y="763"/>
                  </a:lnTo>
                  <a:lnTo>
                    <a:pt x="826" y="474"/>
                  </a:lnTo>
                  <a:lnTo>
                    <a:pt x="519" y="617"/>
                  </a:lnTo>
                  <a:close/>
                  <a:moveTo>
                    <a:pt x="106" y="421"/>
                  </a:moveTo>
                  <a:lnTo>
                    <a:pt x="445" y="583"/>
                  </a:lnTo>
                  <a:lnTo>
                    <a:pt x="826" y="405"/>
                  </a:lnTo>
                  <a:lnTo>
                    <a:pt x="826" y="85"/>
                  </a:lnTo>
                  <a:lnTo>
                    <a:pt x="106" y="421"/>
                  </a:lnTo>
                  <a:close/>
                  <a:moveTo>
                    <a:pt x="890" y="400"/>
                  </a:moveTo>
                  <a:lnTo>
                    <a:pt x="1276" y="583"/>
                  </a:lnTo>
                  <a:lnTo>
                    <a:pt x="1610" y="421"/>
                  </a:lnTo>
                  <a:lnTo>
                    <a:pt x="890" y="82"/>
                  </a:lnTo>
                  <a:lnTo>
                    <a:pt x="890" y="40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aphicFrame>
        <p:nvGraphicFramePr>
          <p:cNvPr id="34" name="Group 1"/>
          <p:cNvGraphicFramePr>
            <a:graphicFrameLocks noGrp="1"/>
          </p:cNvGraphicFramePr>
          <p:nvPr>
            <p:extLst>
              <p:ext uri="{D42A27DB-BD31-4B8C-83A1-F6EECF244321}">
                <p14:modId xmlns:p14="http://schemas.microsoft.com/office/powerpoint/2010/main" val="1880973822"/>
              </p:ext>
            </p:extLst>
          </p:nvPr>
        </p:nvGraphicFramePr>
        <p:xfrm>
          <a:off x="899118" y="1316892"/>
          <a:ext cx="2895600" cy="2920259"/>
        </p:xfrm>
        <a:graphic>
          <a:graphicData uri="http://schemas.openxmlformats.org/drawingml/2006/table">
            <a:tbl>
              <a:tblPr>
                <a:tableStyleId>{8799B23B-EC83-4686-B30A-512413B5E67A}</a:tableStyleId>
              </a:tblPr>
              <a:tblGrid>
                <a:gridCol w="2895600">
                  <a:extLst>
                    <a:ext uri="{9D8B030D-6E8A-4147-A177-3AD203B41FA5}">
                      <a16:colId xmlns:a16="http://schemas.microsoft.com/office/drawing/2014/main" val="20000"/>
                    </a:ext>
                  </a:extLst>
                </a:gridCol>
              </a:tblGrid>
              <a:tr h="842995">
                <a:tc>
                  <a:txBody>
                    <a:bodyPr/>
                    <a:lstStyle/>
                    <a:p>
                      <a:pPr marL="0" marR="0" lvl="0" indent="0" algn="l" defTabSz="914400" rtl="0" eaLnBrk="1" fontAlgn="base" latinLnBrk="0" hangingPunct="1">
                        <a:lnSpc>
                          <a:spcPct val="100000"/>
                        </a:lnSpc>
                        <a:spcBef>
                          <a:spcPct val="0"/>
                        </a:spcBef>
                        <a:spcAft>
                          <a:spcPct val="0"/>
                        </a:spcAft>
                        <a:buFontTx/>
                        <a:buNone/>
                      </a:pPr>
                      <a:endParaRPr kumimoji="0" lang="en-US" sz="1400" b="0" i="0" u="none" strike="noStrike" cap="none" normalizeH="0" baseline="0" dirty="0">
                        <a:ln>
                          <a:noFill/>
                        </a:ln>
                        <a:solidFill>
                          <a:srgbClr val="000000"/>
                        </a:solidFill>
                        <a:effectLst/>
                        <a:highlight>
                          <a:srgbClr val="FFFF00"/>
                        </a:highlight>
                        <a:uFillTx/>
                        <a:latin typeface="Times New Roman" pitchFamily="18" charset="0"/>
                        <a:ea typeface="SimSun" pitchFamily="2" charset="-122"/>
                      </a:endParaRPr>
                    </a:p>
                  </a:txBody>
                  <a:tcPr horzOverflow="overflow"/>
                </a:tc>
                <a:extLst>
                  <a:ext uri="{0D108BD9-81ED-4DB2-BD59-A6C34878D82A}">
                    <a16:rowId xmlns:a16="http://schemas.microsoft.com/office/drawing/2014/main" val="10000"/>
                  </a:ext>
                </a:extLst>
              </a:tr>
              <a:tr h="796163">
                <a:tc>
                  <a:txBody>
                    <a:bodyPr/>
                    <a:lstStyle/>
                    <a:p>
                      <a:pPr marL="0" marR="0" lvl="0" indent="0" algn="l" defTabSz="914400" rtl="0" eaLnBrk="1" fontAlgn="base" latinLnBrk="0" hangingPunct="1">
                        <a:lnSpc>
                          <a:spcPct val="100000"/>
                        </a:lnSpc>
                        <a:spcBef>
                          <a:spcPct val="0"/>
                        </a:spcBef>
                        <a:spcAft>
                          <a:spcPct val="0"/>
                        </a:spcAft>
                        <a:buFontTx/>
                        <a:buNone/>
                      </a:pPr>
                      <a:endParaRPr kumimoji="0" lang="en-US" sz="1600" u="none" strike="noStrike" cap="none" normalizeH="0" baseline="0" dirty="0">
                        <a:ln>
                          <a:noFill/>
                        </a:ln>
                        <a:effectLst/>
                        <a:highlight>
                          <a:srgbClr val="FFFF00"/>
                        </a:highlight>
                        <a:uFillTx/>
                      </a:endParaRPr>
                    </a:p>
                    <a:p>
                      <a:pPr marL="0" marR="0" lvl="0" indent="0" algn="l" defTabSz="914400" rtl="0" eaLnBrk="1" fontAlgn="base" latinLnBrk="0" hangingPunct="1">
                        <a:lnSpc>
                          <a:spcPct val="100000"/>
                        </a:lnSpc>
                        <a:spcBef>
                          <a:spcPct val="0"/>
                        </a:spcBef>
                        <a:spcAft>
                          <a:spcPct val="0"/>
                        </a:spcAft>
                        <a:buFontTx/>
                        <a:buNone/>
                      </a:pPr>
                      <a:endParaRPr kumimoji="0" lang="en-US" sz="1600" b="0" i="0" u="none" strike="noStrike" cap="none" normalizeH="0" baseline="0" dirty="0">
                        <a:ln>
                          <a:noFill/>
                        </a:ln>
                        <a:solidFill>
                          <a:srgbClr val="000000"/>
                        </a:solidFill>
                        <a:effectLst/>
                        <a:highlight>
                          <a:srgbClr val="FFFF00"/>
                        </a:highlight>
                        <a:uFillTx/>
                        <a:latin typeface="Times New Roman" pitchFamily="18" charset="0"/>
                        <a:ea typeface="SimSun" pitchFamily="2" charset="-122"/>
                      </a:endParaRPr>
                    </a:p>
                  </a:txBody>
                  <a:tcPr horzOverflow="overflow"/>
                </a:tc>
                <a:extLst>
                  <a:ext uri="{0D108BD9-81ED-4DB2-BD59-A6C34878D82A}">
                    <a16:rowId xmlns:a16="http://schemas.microsoft.com/office/drawing/2014/main" val="10001"/>
                  </a:ext>
                </a:extLst>
              </a:tr>
              <a:tr h="762941">
                <a:tc>
                  <a:txBody>
                    <a:bodyPr/>
                    <a:lstStyle/>
                    <a:p>
                      <a:pPr marL="0" marR="0" lvl="0" indent="0" algn="l" defTabSz="914400" rtl="0" eaLnBrk="1" fontAlgn="base" latinLnBrk="0" hangingPunct="1">
                        <a:lnSpc>
                          <a:spcPct val="100000"/>
                        </a:lnSpc>
                        <a:spcBef>
                          <a:spcPct val="0"/>
                        </a:spcBef>
                        <a:spcAft>
                          <a:spcPct val="0"/>
                        </a:spcAft>
                        <a:buFontTx/>
                        <a:buNone/>
                      </a:pPr>
                      <a:endParaRPr kumimoji="0" lang="en-US" sz="1600" b="0" i="0" u="none" strike="noStrike" cap="none" normalizeH="0" baseline="0" dirty="0">
                        <a:ln>
                          <a:noFill/>
                        </a:ln>
                        <a:solidFill>
                          <a:schemeClr val="tx1"/>
                        </a:solidFill>
                        <a:effectLst/>
                        <a:highlight>
                          <a:srgbClr val="FFFF00"/>
                        </a:highlight>
                        <a:uFillTx/>
                        <a:latin typeface="Arial" charset="0"/>
                        <a:ea typeface="MS PGothic" pitchFamily="34" charset="-128"/>
                      </a:endParaRPr>
                    </a:p>
                  </a:txBody>
                  <a:tcPr horzOverflow="overflow"/>
                </a:tc>
                <a:extLst>
                  <a:ext uri="{0D108BD9-81ED-4DB2-BD59-A6C34878D82A}">
                    <a16:rowId xmlns:a16="http://schemas.microsoft.com/office/drawing/2014/main" val="10002"/>
                  </a:ext>
                </a:extLst>
              </a:tr>
              <a:tr h="387349">
                <a:tc>
                  <a:txBody>
                    <a:bodyPr/>
                    <a:lstStyle/>
                    <a:p>
                      <a:pPr marL="0" marR="0" lvl="0" indent="0" algn="l" defTabSz="914400" rtl="0" eaLnBrk="1" fontAlgn="base" latinLnBrk="0" hangingPunct="1">
                        <a:lnSpc>
                          <a:spcPct val="100000"/>
                        </a:lnSpc>
                        <a:spcBef>
                          <a:spcPct val="0"/>
                        </a:spcBef>
                        <a:spcAft>
                          <a:spcPct val="0"/>
                        </a:spcAft>
                        <a:buFontTx/>
                        <a:buNone/>
                      </a:pPr>
                      <a:endParaRPr kumimoji="0" lang="en-US" sz="1200" u="none" strike="noStrike" cap="none" normalizeH="0" baseline="0" dirty="0">
                        <a:ln>
                          <a:noFill/>
                        </a:ln>
                        <a:effectLst/>
                        <a:highlight>
                          <a:srgbClr val="FFFF00"/>
                        </a:highlight>
                        <a:uFillTx/>
                      </a:endParaRPr>
                    </a:p>
                    <a:p>
                      <a:pPr marL="0" marR="0" lvl="0" indent="0" algn="l" defTabSz="914400" rtl="0" eaLnBrk="1" fontAlgn="base" latinLnBrk="0" hangingPunct="1">
                        <a:lnSpc>
                          <a:spcPct val="100000"/>
                        </a:lnSpc>
                        <a:spcBef>
                          <a:spcPct val="0"/>
                        </a:spcBef>
                        <a:spcAft>
                          <a:spcPct val="0"/>
                        </a:spcAft>
                        <a:buFontTx/>
                        <a:buNone/>
                      </a:pPr>
                      <a:r>
                        <a:rPr kumimoji="0" lang="en-US" sz="1600" u="none" strike="noStrike" cap="none" normalizeH="0" baseline="0" dirty="0">
                          <a:ln>
                            <a:noFill/>
                          </a:ln>
                          <a:effectLst/>
                          <a:highlight>
                            <a:srgbClr val="FFFF00"/>
                          </a:highlight>
                          <a:uFillTx/>
                        </a:rPr>
                        <a:t>  </a:t>
                      </a:r>
                      <a:endParaRPr kumimoji="0" lang="en-US" sz="1600" b="0" i="0" u="none" strike="noStrike" cap="none" normalizeH="0" baseline="0" dirty="0">
                        <a:ln>
                          <a:noFill/>
                        </a:ln>
                        <a:solidFill>
                          <a:srgbClr val="000000"/>
                        </a:solidFill>
                        <a:effectLst/>
                        <a:highlight>
                          <a:srgbClr val="FFFF00"/>
                        </a:highlight>
                        <a:uFillTx/>
                        <a:latin typeface="Cambria" pitchFamily="18" charset="0"/>
                        <a:ea typeface="MS PGothic" pitchFamily="34" charset="-128"/>
                      </a:endParaRPr>
                    </a:p>
                  </a:txBody>
                  <a:tcPr horzOverflow="overflow"/>
                </a:tc>
                <a:extLst>
                  <a:ext uri="{0D108BD9-81ED-4DB2-BD59-A6C34878D82A}">
                    <a16:rowId xmlns:a16="http://schemas.microsoft.com/office/drawing/2014/main" val="10003"/>
                  </a:ext>
                </a:extLst>
              </a:tr>
            </a:tbl>
          </a:graphicData>
        </a:graphic>
      </p:graphicFrame>
      <p:sp>
        <p:nvSpPr>
          <p:cNvPr id="35" name="Text Box 25"/>
          <p:cNvSpPr txBox="1">
            <a:spLocks noChangeArrowheads="1"/>
          </p:cNvSpPr>
          <p:nvPr/>
        </p:nvSpPr>
        <p:spPr bwMode="auto">
          <a:xfrm>
            <a:off x="943762" y="3711255"/>
            <a:ext cx="1503997" cy="5170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190000"/>
              </a:lnSpc>
            </a:pPr>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Intrinsic land value</a:t>
            </a:r>
          </a:p>
          <a:p>
            <a:pPr eaLnBrk="1" hangingPunct="1">
              <a:lnSpc>
                <a:spcPct val="40000"/>
              </a:lnSpc>
            </a:pPr>
            <a:endPar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36" name="Text Box 15"/>
          <p:cNvSpPr txBox="1">
            <a:spLocks noChangeArrowheads="1"/>
          </p:cNvSpPr>
          <p:nvPr/>
        </p:nvSpPr>
        <p:spPr bwMode="gray">
          <a:xfrm>
            <a:off x="4876800" y="3738956"/>
            <a:ext cx="3810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Land buyers (or lessees) pay sellers (lessors) to obtain the property rights of land.</a:t>
            </a:r>
          </a:p>
        </p:txBody>
      </p:sp>
      <p:sp>
        <p:nvSpPr>
          <p:cNvPr id="37" name="AutoShape 13"/>
          <p:cNvSpPr>
            <a:spLocks/>
          </p:cNvSpPr>
          <p:nvPr/>
        </p:nvSpPr>
        <p:spPr bwMode="auto">
          <a:xfrm>
            <a:off x="4085409" y="2976850"/>
            <a:ext cx="533400" cy="777719"/>
          </a:xfrm>
          <a:prstGeom prst="rightBrace">
            <a:avLst>
              <a:gd name="adj1" fmla="val 15825"/>
              <a:gd name="adj2" fmla="val 50000"/>
            </a:avLst>
          </a:prstGeom>
          <a:noFill/>
          <a:ln w="9525">
            <a:solidFill>
              <a:srgbClr val="FC7D0B"/>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1400">
              <a:solidFill>
                <a:schemeClr val="bg1"/>
              </a:solidFill>
              <a:highlight>
                <a:srgbClr val="FFFF00"/>
              </a:highlight>
            </a:endParaRPr>
          </a:p>
        </p:txBody>
      </p:sp>
      <p:sp>
        <p:nvSpPr>
          <p:cNvPr id="38" name="Rectangle 11"/>
          <p:cNvSpPr>
            <a:spLocks noChangeArrowheads="1"/>
          </p:cNvSpPr>
          <p:nvPr/>
        </p:nvSpPr>
        <p:spPr bwMode="auto">
          <a:xfrm>
            <a:off x="959121" y="3122010"/>
            <a:ext cx="2667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Increases in land value due to landowners’</a:t>
            </a:r>
            <a:r>
              <a:rPr lang="en-US" altLang="ja-JP"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 investments.</a:t>
            </a:r>
            <a:endPar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63" name="Text Box 15"/>
          <p:cNvSpPr txBox="1">
            <a:spLocks noChangeArrowheads="1"/>
          </p:cNvSpPr>
          <p:nvPr/>
        </p:nvSpPr>
        <p:spPr bwMode="gray">
          <a:xfrm>
            <a:off x="4863331" y="3032851"/>
            <a:ext cx="3810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Private land owners should profit from this portion of the increment. </a:t>
            </a:r>
          </a:p>
        </p:txBody>
      </p:sp>
      <p:sp>
        <p:nvSpPr>
          <p:cNvPr id="64" name="Rectangle 11"/>
          <p:cNvSpPr>
            <a:spLocks noChangeArrowheads="1"/>
          </p:cNvSpPr>
          <p:nvPr/>
        </p:nvSpPr>
        <p:spPr bwMode="auto">
          <a:xfrm>
            <a:off x="946663" y="2238186"/>
            <a:ext cx="28956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Increases in land value due to public  investment  in infrastructure and  changes in land use regulations. </a:t>
            </a:r>
          </a:p>
        </p:txBody>
      </p:sp>
      <p:sp>
        <p:nvSpPr>
          <p:cNvPr id="66" name="Text Box 16"/>
          <p:cNvSpPr txBox="1">
            <a:spLocks noChangeArrowheads="1"/>
          </p:cNvSpPr>
          <p:nvPr/>
        </p:nvSpPr>
        <p:spPr bwMode="gray">
          <a:xfrm>
            <a:off x="4838700" y="2152464"/>
            <a:ext cx="3886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Public service providers could capture this portion of the increment to cover the costs of public infrastructure and local service provision.</a:t>
            </a:r>
          </a:p>
        </p:txBody>
      </p:sp>
      <p:sp>
        <p:nvSpPr>
          <p:cNvPr id="67" name="Rectangle 11"/>
          <p:cNvSpPr>
            <a:spLocks noChangeArrowheads="1"/>
          </p:cNvSpPr>
          <p:nvPr/>
        </p:nvSpPr>
        <p:spPr bwMode="auto">
          <a:xfrm>
            <a:off x="956175" y="1372379"/>
            <a:ext cx="2819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Increases in land value due to population growth and economic development.</a:t>
            </a:r>
          </a:p>
        </p:txBody>
      </p:sp>
      <p:sp>
        <p:nvSpPr>
          <p:cNvPr id="69" name="Text Box 18"/>
          <p:cNvSpPr txBox="1">
            <a:spLocks noChangeArrowheads="1"/>
          </p:cNvSpPr>
          <p:nvPr/>
        </p:nvSpPr>
        <p:spPr bwMode="gray">
          <a:xfrm>
            <a:off x="4838700" y="1477225"/>
            <a:ext cx="3962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The government, on behalf of the general public, may keep this portion of the land value.</a:t>
            </a:r>
          </a:p>
        </p:txBody>
      </p:sp>
      <p:sp>
        <p:nvSpPr>
          <p:cNvPr id="70" name="AutoShape 13"/>
          <p:cNvSpPr>
            <a:spLocks/>
          </p:cNvSpPr>
          <p:nvPr/>
        </p:nvSpPr>
        <p:spPr bwMode="auto">
          <a:xfrm>
            <a:off x="4088183" y="3766367"/>
            <a:ext cx="533400" cy="505646"/>
          </a:xfrm>
          <a:prstGeom prst="rightBrace">
            <a:avLst>
              <a:gd name="adj1" fmla="val 15825"/>
              <a:gd name="adj2" fmla="val 50000"/>
            </a:avLst>
          </a:prstGeom>
          <a:noFill/>
          <a:ln w="9525">
            <a:solidFill>
              <a:srgbClr val="FC7D0B"/>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1400">
              <a:solidFill>
                <a:schemeClr val="bg1"/>
              </a:solidFill>
              <a:highlight>
                <a:srgbClr val="FFFF00"/>
              </a:highlight>
            </a:endParaRPr>
          </a:p>
        </p:txBody>
      </p:sp>
      <p:sp>
        <p:nvSpPr>
          <p:cNvPr id="71" name="AutoShape 13"/>
          <p:cNvSpPr>
            <a:spLocks/>
          </p:cNvSpPr>
          <p:nvPr/>
        </p:nvSpPr>
        <p:spPr bwMode="auto">
          <a:xfrm>
            <a:off x="4074318" y="2188029"/>
            <a:ext cx="533400" cy="789517"/>
          </a:xfrm>
          <a:prstGeom prst="rightBrace">
            <a:avLst>
              <a:gd name="adj1" fmla="val 15825"/>
              <a:gd name="adj2" fmla="val 50000"/>
            </a:avLst>
          </a:prstGeom>
          <a:noFill/>
          <a:ln w="9525">
            <a:solidFill>
              <a:srgbClr val="FC7D0B"/>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1400">
              <a:solidFill>
                <a:schemeClr val="bg1"/>
              </a:solidFill>
              <a:highlight>
                <a:srgbClr val="FFFF00"/>
              </a:highlight>
            </a:endParaRPr>
          </a:p>
        </p:txBody>
      </p:sp>
      <p:sp>
        <p:nvSpPr>
          <p:cNvPr id="72" name="AutoShape 13"/>
          <p:cNvSpPr>
            <a:spLocks/>
          </p:cNvSpPr>
          <p:nvPr/>
        </p:nvSpPr>
        <p:spPr bwMode="auto">
          <a:xfrm>
            <a:off x="4074318" y="1351754"/>
            <a:ext cx="533400" cy="828646"/>
          </a:xfrm>
          <a:prstGeom prst="rightBrace">
            <a:avLst>
              <a:gd name="adj1" fmla="val 15825"/>
              <a:gd name="adj2" fmla="val 50000"/>
            </a:avLst>
          </a:prstGeom>
          <a:noFill/>
          <a:ln w="9525">
            <a:solidFill>
              <a:srgbClr val="FC7D0B"/>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1400">
              <a:solidFill>
                <a:schemeClr val="bg1"/>
              </a:solidFill>
              <a:highlight>
                <a:srgbClr val="FFFF00"/>
              </a:highlight>
            </a:endParaRPr>
          </a:p>
        </p:txBody>
      </p:sp>
    </p:spTree>
    <p:extLst>
      <p:ext uri="{BB962C8B-B14F-4D97-AF65-F5344CB8AC3E}">
        <p14:creationId xmlns:p14="http://schemas.microsoft.com/office/powerpoint/2010/main" val="12551720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theme/theme1.xml><?xml version="1.0" encoding="utf-8"?>
<a:theme xmlns:a="http://schemas.openxmlformats.org/drawingml/2006/main" name="Default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31932</TotalTime>
  <Words>6846</Words>
  <Application>Microsoft Office PowerPoint</Application>
  <PresentationFormat>On-screen Show (16:9)</PresentationFormat>
  <Paragraphs>578</Paragraphs>
  <Slides>46</Slides>
  <Notes>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46</vt:i4>
      </vt:variant>
    </vt:vector>
  </HeadingPairs>
  <TitlesOfParts>
    <vt:vector size="63" baseType="lpstr">
      <vt:lpstr>Bebas Neue</vt:lpstr>
      <vt:lpstr>DejaVu Sans</vt:lpstr>
      <vt:lpstr>Montserrat-Regular</vt:lpstr>
      <vt:lpstr>MS PGothic</vt:lpstr>
      <vt:lpstr>MS PGothic</vt:lpstr>
      <vt:lpstr>SimSun</vt:lpstr>
      <vt:lpstr>Arial</vt:lpstr>
      <vt:lpstr>Calibri</vt:lpstr>
      <vt:lpstr>Calibri Light</vt:lpstr>
      <vt:lpstr>Cambria</vt:lpstr>
      <vt:lpstr>Century Gothic</vt:lpstr>
      <vt:lpstr>Lato</vt:lpstr>
      <vt:lpstr>Lato Light</vt:lpstr>
      <vt:lpstr>Lato Regular</vt:lpstr>
      <vt:lpstr>Times New Roman</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Andrey Shanin</dc:creator>
  <cp:keywords/>
  <dc:description/>
  <cp:lastModifiedBy>Mary Shen</cp:lastModifiedBy>
  <cp:revision>5827</cp:revision>
  <cp:lastPrinted>2017-07-31T12:55:29Z</cp:lastPrinted>
  <dcterms:created xsi:type="dcterms:W3CDTF">2014-11-12T21:47:38Z</dcterms:created>
  <dcterms:modified xsi:type="dcterms:W3CDTF">2018-06-10T21:57:49Z</dcterms:modified>
  <cp:category/>
</cp:coreProperties>
</file>