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3" r:id="rId3"/>
    <p:sldId id="294" r:id="rId4"/>
    <p:sldId id="289" r:id="rId5"/>
    <p:sldId id="291" r:id="rId6"/>
    <p:sldId id="292" r:id="rId7"/>
    <p:sldId id="296" r:id="rId8"/>
    <p:sldId id="295" r:id="rId9"/>
  </p:sldIdLst>
  <p:sldSz cx="17340263" cy="9753600"/>
  <p:notesSz cx="6858000" cy="9144000"/>
  <p:defaultTextStyle>
    <a:defPPr>
      <a:defRPr lang="en-US"/>
    </a:defPPr>
    <a:lvl1pPr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1pPr>
    <a:lvl2pPr marL="4572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2pPr>
    <a:lvl3pPr marL="9144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3pPr>
    <a:lvl4pPr marL="13716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4pPr>
    <a:lvl5pPr marL="18288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5pPr>
    <a:lvl6pPr marL="22860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6pPr>
    <a:lvl7pPr marL="27432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7pPr>
    <a:lvl8pPr marL="32004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8pPr>
    <a:lvl9pPr marL="36576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FF66"/>
    <a:srgbClr val="E8EDF3"/>
    <a:srgbClr val="3A81BA"/>
    <a:srgbClr val="FF7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95565" autoAdjust="0"/>
  </p:normalViewPr>
  <p:slideViewPr>
    <p:cSldViewPr>
      <p:cViewPr varScale="1">
        <p:scale>
          <a:sx n="53" d="100"/>
          <a:sy n="53" d="100"/>
        </p:scale>
        <p:origin x="540" y="78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7488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45FF-CED4-4A01-8470-84AD0470DA7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5D7F-4554-443C-99A7-19CAEB32F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16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41"/>
            <a:ext cx="14740917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527678"/>
            <a:ext cx="121373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8"/>
            <a:ext cx="3901135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8"/>
            <a:ext cx="11500202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8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2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6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2" y="2182816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2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6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41"/>
            <a:ext cx="5704592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8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3" y="6827838"/>
            <a:ext cx="10403735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3" y="871541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6" indent="0">
              <a:buNone/>
              <a:defRPr sz="2400"/>
            </a:lvl3pPr>
            <a:lvl4pPr marL="1371668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3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17" indent="-34291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11" indent="228611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23" indent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35" indent="685835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46" indent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114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33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7028657" y="5886452"/>
            <a:ext cx="7432675" cy="42863"/>
          </a:xfrm>
          <a:custGeom>
            <a:avLst/>
            <a:gdLst>
              <a:gd name="T0" fmla="*/ 2147483647 w 21600"/>
              <a:gd name="T1" fmla="*/ 332337 h 21600"/>
              <a:gd name="T2" fmla="*/ 2147483647 w 21600"/>
              <a:gd name="T3" fmla="*/ 332337 h 21600"/>
              <a:gd name="T4" fmla="*/ 2147483647 w 21600"/>
              <a:gd name="T5" fmla="*/ 332337 h 21600"/>
              <a:gd name="T6" fmla="*/ 2147483647 w 21600"/>
              <a:gd name="T7" fmla="*/ 3323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578056" y="4576764"/>
            <a:ext cx="3129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67"/>
          <a:stretch/>
        </p:blipFill>
        <p:spPr>
          <a:xfrm>
            <a:off x="-1" y="-1"/>
            <a:ext cx="7831932" cy="9264375"/>
          </a:xfrm>
          <a:prstGeom prst="rect">
            <a:avLst/>
          </a:prstGeom>
        </p:spPr>
      </p:pic>
      <p:sp>
        <p:nvSpPr>
          <p:cNvPr id="14339" name="Rectangle 3"/>
          <p:cNvSpPr>
            <a:spLocks noGrp="1"/>
          </p:cNvSpPr>
          <p:nvPr>
            <p:ph type="title"/>
          </p:nvPr>
        </p:nvSpPr>
        <p:spPr bwMode="auto">
          <a:xfrm>
            <a:off x="8130041" y="3741180"/>
            <a:ext cx="8692649" cy="1905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766802">
              <a:lnSpc>
                <a:spcPts val="5501"/>
              </a:lnSpc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Inclusive Community Resilience</a:t>
            </a:r>
            <a:b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</a:b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Technical Advisory Group meeting</a:t>
            </a:r>
            <a:r>
              <a:rPr lang="en-US" sz="4400" b="1" dirty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/>
            </a:r>
            <a:br>
              <a:rPr lang="en-US" sz="4400" b="1" dirty="0">
                <a:solidFill>
                  <a:srgbClr val="5C5C5C"/>
                </a:solidFill>
                <a:latin typeface="Helvetica Neue" charset="0"/>
                <a:sym typeface="Helvetica Neue" charset="0"/>
              </a:rPr>
            </a:b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/>
            </a:r>
            <a:b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</a:br>
            <a:endParaRPr lang="en-US" sz="1000" b="1" dirty="0">
              <a:latin typeface="Helvetica Neue" charset="0"/>
            </a:endParaRP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7603331" y="5930089"/>
            <a:ext cx="9213616" cy="18923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26" tIns="130026" rIns="130026" bIns="130026">
            <a:prstTxWarp prst="textNoShape">
              <a:avLst/>
            </a:prstTxWarp>
          </a:bodyPr>
          <a:lstStyle/>
          <a:p>
            <a:pPr algn="r"/>
            <a:endParaRPr lang="en-US" sz="2801" dirty="0" smtClean="0">
              <a:latin typeface="Helvetica Neue Light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Spring 2016 Meeting of the GFDRR Consultative Group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April 26, 2016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Washington DC</a:t>
            </a:r>
            <a:endParaRPr lang="en-US" sz="2801" dirty="0">
              <a:latin typeface="Helvetica Neue Light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054697" y="8390293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9" y="390525"/>
            <a:ext cx="16737794" cy="8458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131" y="424105"/>
            <a:ext cx="1623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Inclusive Community Resilience:</a:t>
            </a:r>
          </a:p>
          <a:p>
            <a:r>
              <a:rPr lang="en-US" sz="6600" b="1" dirty="0" smtClean="0">
                <a:solidFill>
                  <a:schemeClr val="bg1"/>
                </a:solidFill>
              </a:rPr>
              <a:t>What is it about?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131" y="3044660"/>
            <a:ext cx="510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Channeling resources to communities and households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Getting to 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Promoting citizen engagement, community empowerment, gender, and social inclusion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How do we do it? ICR operational approach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421731" y="2316930"/>
            <a:ext cx="5219700" cy="297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Mainstream DRM into </a:t>
            </a:r>
            <a:r>
              <a:rPr lang="en-US" sz="2800" dirty="0" smtClean="0"/>
              <a:t>Country investments that provide resources </a:t>
            </a:r>
            <a:r>
              <a:rPr lang="en-US" sz="2800" dirty="0"/>
              <a:t>directly to poor </a:t>
            </a:r>
            <a:r>
              <a:rPr lang="en-US" sz="2800" dirty="0" smtClean="0"/>
              <a:t>households and communities</a:t>
            </a:r>
          </a:p>
          <a:p>
            <a:endParaRPr lang="en-US" sz="2800" dirty="0" smtClean="0"/>
          </a:p>
          <a:p>
            <a:r>
              <a:rPr lang="en-US" sz="2800" dirty="0" smtClean="0"/>
              <a:t>(DEDICATED THEMATIC AREA)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365331" y="2287992"/>
            <a:ext cx="4876800" cy="2971800"/>
          </a:xfrm>
          <a:prstGeom prst="roundRect">
            <a:avLst/>
          </a:prstGeom>
          <a:solidFill>
            <a:srgbClr val="99FF66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Integrate </a:t>
            </a:r>
            <a:r>
              <a:rPr lang="en-US" sz="2800" dirty="0" smtClean="0"/>
              <a:t>citizen engagement, gender</a:t>
            </a:r>
            <a:r>
              <a:rPr lang="en-US" sz="2800" dirty="0"/>
              <a:t>, and social inclusion into </a:t>
            </a:r>
            <a:r>
              <a:rPr lang="en-US" sz="2800" dirty="0" smtClean="0"/>
              <a:t>GFDRR</a:t>
            </a:r>
            <a:endParaRPr lang="en-US" sz="2800" dirty="0"/>
          </a:p>
          <a:p>
            <a:r>
              <a:rPr lang="en-US" sz="2800" dirty="0" smtClean="0"/>
              <a:t>portfolio and DRM activities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(CROSS-CUTTING)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21731" y="6324599"/>
            <a:ext cx="10820400" cy="1447800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/>
            <a:r>
              <a:rPr lang="en-US" sz="2800" dirty="0"/>
              <a:t>Develop and disseminate analytical knowledge and policy on inclusive community resilience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4593431" y="5515810"/>
            <a:ext cx="533400" cy="585061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0537031" y="5499665"/>
            <a:ext cx="533400" cy="585061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534" y="381138"/>
            <a:ext cx="12580318" cy="595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30">
              <a:spcBef>
                <a:spcPts val="1707"/>
              </a:spcBef>
              <a:spcAft>
                <a:spcPts val="1707"/>
              </a:spcAft>
            </a:pPr>
            <a:r>
              <a:rPr lang="en-US" sz="36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Inclusive Community Resilience work plan – FY15/16</a:t>
            </a:r>
            <a:endParaRPr lang="en-US" sz="36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166" y="8632611"/>
            <a:ext cx="2762166" cy="6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540534" y="1066800"/>
            <a:ext cx="11787197" cy="7620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8324"/>
              </p:ext>
            </p:extLst>
          </p:nvPr>
        </p:nvGraphicFramePr>
        <p:xfrm>
          <a:off x="644749" y="1553475"/>
          <a:ext cx="16054599" cy="460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098"/>
                <a:gridCol w="2251841"/>
                <a:gridCol w="9846684"/>
                <a:gridCol w="1084976"/>
              </a:tblGrid>
              <a:tr h="292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(US$ ‘000)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Engaging civil society for social resilience in the Nile Basin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Forecast-based Financing (</a:t>
                      </a:r>
                      <a:r>
                        <a:rPr lang="en-US" sz="13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FbF</a:t>
                      </a:r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 preparedness in Somali region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Linking community early warning and early action for better social protection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 DRM &amp; Urban Development Project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Social Protection Systems to manage disaster and climate risk in East Asia and the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Integrating resilience into PNPM 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the rural poor from weather related shocks in 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301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 Disaster Risk Mapping through the National Community Driven Development Program (NCDDP)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Entrepreneurship Program (WEP): Building Resilient, Competitive and Inclusive Cities, Phase 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 Drought Community Preparedness and Resilient Agriculture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 Flood/Earthquake Community-Based Disaster Risk Management (CBDRM)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Afghanistan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Community-led DRM in Afghanistan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Development for inclusive community resilience in 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 climate-smart Adaptive Social Protection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on socially inclusive DRM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on Social Impact Assessment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and training on disability inclusive disaster risk reduction </a:t>
                      </a:r>
                      <a:r>
                        <a:rPr lang="en-US" sz="13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SFDRR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Community-Led Partnerships for Resilience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Crowdsourcing data to accelerate resilience building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41018"/>
              </p:ext>
            </p:extLst>
          </p:nvPr>
        </p:nvGraphicFramePr>
        <p:xfrm>
          <a:off x="651463" y="6172199"/>
          <a:ext cx="16054599" cy="232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098"/>
                <a:gridCol w="2251841"/>
                <a:gridCol w="9846684"/>
                <a:gridCol w="1084976"/>
              </a:tblGrid>
              <a:tr h="146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 communities in the Lake Chad Basin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partnership on mixed migration innovation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scenario development for policy making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Lesotho and Swaziland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SP Tools and Programs for Swaziland and Lesotho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early warning system for Ibadan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Women-led resilience in Somalia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community resilience to landslides on the slopes of Mt. Elgon in Eastern 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Scalable Emergency Cash Transfer for Increased Household Resilience to Disasters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Vanuatu, Tonga and Fiji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Social Protection in the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Jamaica’s Social Protection System for Disaster Preparedness and Response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Dominica and Grenada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Blocks for Disaster Responsive Social Protection Systems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13547" marR="13547" marT="135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161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534" y="145850"/>
            <a:ext cx="12580318" cy="595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30">
              <a:spcBef>
                <a:spcPts val="1707"/>
              </a:spcBef>
              <a:spcAft>
                <a:spcPts val="1707"/>
              </a:spcAft>
            </a:pPr>
            <a:r>
              <a:rPr lang="en-US" sz="40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Inclusive Community Resilience work plan (Fall CG)</a:t>
            </a:r>
            <a:endParaRPr lang="en-US" sz="40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166" y="8632611"/>
            <a:ext cx="2762166" cy="6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534" y="1143113"/>
            <a:ext cx="7772163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8284"/>
              </p:ext>
            </p:extLst>
          </p:nvPr>
        </p:nvGraphicFramePr>
        <p:xfrm>
          <a:off x="540534" y="914400"/>
          <a:ext cx="16054599" cy="6937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098"/>
                <a:gridCol w="2251841"/>
                <a:gridCol w="9846684"/>
                <a:gridCol w="1084976"/>
              </a:tblGrid>
              <a:tr h="292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(US$ ‘000)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Engaging civil society for social resilience in the Nile Basin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Forecast-based Financing (</a:t>
                      </a:r>
                      <a:r>
                        <a:rPr lang="en-US" sz="13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FbF</a:t>
                      </a:r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 preparedness in Somali region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Linking community early warning and early action for better social protection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 DRM &amp; Urban Development Project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Social Protection Systems to manage disaster and climate risk in East Asia and the Pacific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Integrating resilience into PNPM 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the rural poor from weather related shocks in 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301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 Disaster Risk Mapping through the National Community Driven Development Program (NCDDP)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Entrepreneurship Program (WEP): Building Resilient, Competitive and Inclusive Cities, Phase 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 Drought Community Preparedness and Resilient Agriculture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 Flood/Earthquake Community-Based Disaster Risk Management (CBDRM)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Afghanistan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Community-led DRM in Afghanistan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Development for inclusive community resilience in 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 climate-smart Adaptive Social Protection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on socially inclusive DRM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on Social Impact Assessment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and training on disability inclusive disaster risk reduction </a:t>
                      </a:r>
                      <a:r>
                        <a:rPr lang="en-U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SFDRR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Catalyzing Community-Public Partnerships for Inclusive DRM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Crowdsourcing data to accelerate resilience building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 communities in the Lake Chad Basin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partnership on mixed migration innovation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scenario development for policy making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Lesotho and Swaziland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SP Tools and Programs for Swaziland and Lesotho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early warning system for Ibadan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Women-led resilience in Somalia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community resilience to landslides on the slopes of Mt. Elgon in Eastern 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Scalable Emergency Cash Transfer for Increased Household Resilience to Disasters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Vanuatu, Tonga and Fiji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Social Protection in the Pacific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Jamaica’s Social Protection System for Disaster Preparedness and Response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Dominica and Grenada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Blocks for Disaster Responsive Social Protection Systems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13547" marR="13547" marT="135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9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534" y="145850"/>
            <a:ext cx="12580318" cy="595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30">
              <a:spcBef>
                <a:spcPts val="1707"/>
              </a:spcBef>
              <a:spcAft>
                <a:spcPts val="1707"/>
              </a:spcAft>
            </a:pPr>
            <a:r>
              <a:rPr lang="en-US" sz="36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Inclusive Community Resilience work plan (Spring CG)</a:t>
            </a:r>
            <a:endParaRPr lang="en-US" sz="36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166" y="8632611"/>
            <a:ext cx="2762166" cy="6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534" y="1143113"/>
            <a:ext cx="7772163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70599"/>
              </p:ext>
            </p:extLst>
          </p:nvPr>
        </p:nvGraphicFramePr>
        <p:xfrm>
          <a:off x="552279" y="943869"/>
          <a:ext cx="16054599" cy="7688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098"/>
                <a:gridCol w="2251841"/>
                <a:gridCol w="9846684"/>
                <a:gridCol w="1084976"/>
              </a:tblGrid>
              <a:tr h="292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(US$ ‘000)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Engaging civil society for social resilience in the Nile Basin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Forecast-based Financing (</a:t>
                      </a:r>
                      <a:r>
                        <a:rPr lang="en-US" sz="13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FbF</a:t>
                      </a:r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 preparedness in Somali region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Linking community early warning and early action for better social protection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3133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 DRM &amp; Urban Development Project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224" marR="13224" marT="13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</a:t>
                      </a:r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Strengthening Social Protection Systems to manage disaster and climate risk in East Asia and the Pacific</a:t>
                      </a:r>
                    </a:p>
                  </a:txBody>
                  <a:tcPr marL="13224" marR="13224" marT="13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224" marR="13224" marT="1322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Integrating resilience into PNPM Indonesia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Protecting the rural poor from weather related shocks in Mongolia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301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 Disaster Risk Mapping through the National Community Driven Development Program (NCDDP)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Djibouti Drought Community Preparedness and Resilient Agriculture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 East and North Africa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Morocco Flood/Earthquake Community-Based Disaster Risk Management (CBDRM)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59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Afghanistan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Community-led DRM in Afghanistan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Asia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Development for inclusive community resilience in Pakistan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 climate-smart Adaptive Social Protection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 on socially inclusive DRM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on Social Impact Assessment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95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Promoting and training on disability inclusive disaster risk reduction </a:t>
                      </a:r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SFDRR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Catalyzing Community-Public Partnerships for Inclusive DRM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>
                    <a:solidFill>
                      <a:schemeClr val="accent2"/>
                    </a:solidFill>
                  </a:tcPr>
                </a:tc>
              </a:tr>
              <a:tr h="20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Crowdsourcing data to accelerate resilience building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24" marR="13224" marT="13224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 communities in the Lake Chad Basin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partnership on mixed migration innovation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scenario development for policy making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Lesotho and Swaziland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SP Tools and Programs for Swaziland and Lesotho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driven early warning system for Ibadan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Women-led resilience in Somalia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community resilience to landslides on the slopes of Mt. Elgon in Eastern Uganda</a:t>
                      </a: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Developing a Scalable Emergency Cash Transfer for Increased Household Resilience to Disasters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 and Pacific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Vanuatu, Tonga and Fiji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Responsive Social Protection in the Pacific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Jamaica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 Jamaica’s Social Protection System for Disaster Preparedness and Response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and Caribbean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Dominica and Grenada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Blocks for Disaster Responsive Social Protection Systems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 in Fragile Cities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</a:tr>
              <a:tr h="2086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Sub-Saharan Africa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Cameroon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Community-led</a:t>
                      </a:r>
                      <a:r>
                        <a:rPr lang="en-US" sz="13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urban resilience in Cameroon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/>
                </a:tc>
              </a:tr>
              <a:tr h="70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Empowering</a:t>
                      </a:r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elders, women, and people with disabilities for resilience 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3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7" marR="13547" marT="13547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Examples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6981" y="2287992"/>
            <a:ext cx="5391150" cy="297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Mainstream DRM into </a:t>
            </a:r>
            <a:r>
              <a:rPr lang="en-US" sz="2400" dirty="0" smtClean="0"/>
              <a:t>Country investments that provide resources </a:t>
            </a:r>
            <a:r>
              <a:rPr lang="en-US" sz="2400" dirty="0"/>
              <a:t>directly to poor </a:t>
            </a:r>
            <a:r>
              <a:rPr lang="en-US" sz="2400" dirty="0" smtClean="0"/>
              <a:t>households and communities</a:t>
            </a:r>
          </a:p>
          <a:p>
            <a:endParaRPr lang="en-US" sz="2800" dirty="0" smtClean="0"/>
          </a:p>
          <a:p>
            <a:pPr algn="ctr"/>
            <a:r>
              <a:rPr lang="en-US" sz="2800" b="1" dirty="0" smtClean="0"/>
              <a:t>PHILIPPINES NCDDP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212931" y="2287992"/>
            <a:ext cx="5257800" cy="2971800"/>
          </a:xfrm>
          <a:prstGeom prst="roundRect">
            <a:avLst/>
          </a:prstGeom>
          <a:solidFill>
            <a:srgbClr val="99FF66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Integrate </a:t>
            </a:r>
            <a:r>
              <a:rPr lang="en-US" sz="2400" dirty="0" smtClean="0"/>
              <a:t>citizen engagement, gender</a:t>
            </a:r>
            <a:r>
              <a:rPr lang="en-US" sz="2400" dirty="0"/>
              <a:t>, and social inclusion into </a:t>
            </a:r>
            <a:r>
              <a:rPr lang="en-US" sz="2400" dirty="0" smtClean="0"/>
              <a:t>GFDRR portfolio and DRM activities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GENDER ACTION PLAN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97931" y="6324599"/>
            <a:ext cx="10972800" cy="1676401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/>
            <a:endParaRPr lang="en-US" sz="2400" dirty="0" smtClean="0"/>
          </a:p>
          <a:p>
            <a:pPr marL="457200"/>
            <a:r>
              <a:rPr lang="en-US" sz="2400" dirty="0" smtClean="0"/>
              <a:t>Develop </a:t>
            </a:r>
            <a:r>
              <a:rPr lang="en-US" sz="2400" dirty="0"/>
              <a:t>and disseminate analytical knowledge and policy on inclusive community </a:t>
            </a:r>
            <a:r>
              <a:rPr lang="en-US" sz="2400" dirty="0" smtClean="0"/>
              <a:t>resilience</a:t>
            </a:r>
          </a:p>
          <a:p>
            <a:pPr marL="457200"/>
            <a:endParaRPr lang="en-US" sz="2400" dirty="0" smtClean="0"/>
          </a:p>
          <a:p>
            <a:pPr marL="457200" algn="ctr"/>
            <a:r>
              <a:rPr lang="en-US" sz="2400" b="1" dirty="0" smtClean="0"/>
              <a:t>CATALYZING COMMUNITY-PUBLIC PARTNERSHIPS FOR INCLUSIVE DRM</a:t>
            </a:r>
            <a:endParaRPr lang="en-US" sz="2400" b="1" dirty="0"/>
          </a:p>
          <a:p>
            <a:pPr marL="457200" algn="ctr"/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Trebuchet MS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4860131" y="5531659"/>
            <a:ext cx="533400" cy="585061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0537031" y="5499665"/>
            <a:ext cx="533400" cy="585061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Trends/future directions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Growing demand: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4000" dirty="0" smtClean="0"/>
              <a:t>Africa Region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4000" dirty="0" smtClean="0"/>
              <a:t>Multi-risk focus dealing with the nexus of fragility/disasters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Focus over coming months:</a:t>
            </a:r>
          </a:p>
          <a:p>
            <a:pPr marL="1143029" lvl="4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Gender Action Plan</a:t>
            </a:r>
          </a:p>
          <a:p>
            <a:pPr marL="1143029" lvl="4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Rolling out operational activities</a:t>
            </a:r>
          </a:p>
          <a:p>
            <a:pPr marL="1143029" lvl="4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Engagement in UR, WHS, Habitat III</a:t>
            </a:r>
          </a:p>
        </p:txBody>
      </p:sp>
    </p:spTree>
    <p:extLst>
      <p:ext uri="{BB962C8B-B14F-4D97-AF65-F5344CB8AC3E}">
        <p14:creationId xmlns:p14="http://schemas.microsoft.com/office/powerpoint/2010/main" val="3115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DRR PPT Template _FINAL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GFDRR PPT Template _FINAL</Template>
  <TotalTime>15821</TotalTime>
  <Words>1467</Words>
  <Application>Microsoft Office PowerPoint</Application>
  <PresentationFormat>Custom</PresentationFormat>
  <Paragraphs>426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Roman</vt:lpstr>
      <vt:lpstr>Helvetica</vt:lpstr>
      <vt:lpstr>Helvetica Neue</vt:lpstr>
      <vt:lpstr>Helvetica Neue Light</vt:lpstr>
      <vt:lpstr>Trebuchet MS</vt:lpstr>
      <vt:lpstr>GFDRR PPT Template _FINAL</vt:lpstr>
      <vt:lpstr>Inclusive Community Resilience Technical Advisory Group meeting  </vt:lpstr>
      <vt:lpstr>PowerPoint Presentation</vt:lpstr>
      <vt:lpstr>How do we do it? ICR operational approach</vt:lpstr>
      <vt:lpstr>PowerPoint Presentation</vt:lpstr>
      <vt:lpstr>PowerPoint Presentation</vt:lpstr>
      <vt:lpstr>PowerPoint Presentation</vt:lpstr>
      <vt:lpstr>Examples</vt:lpstr>
      <vt:lpstr>Trends/future directions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Consultative Group of GFDRR</dc:title>
  <dc:creator>Henriette B. Mampuya</dc:creator>
  <cp:lastModifiedBy>Alistair Holbrook Taylor</cp:lastModifiedBy>
  <cp:revision>136</cp:revision>
  <cp:lastPrinted>2015-10-19T12:39:30Z</cp:lastPrinted>
  <dcterms:created xsi:type="dcterms:W3CDTF">2014-04-28T03:17:58Z</dcterms:created>
  <dcterms:modified xsi:type="dcterms:W3CDTF">2016-04-27T12:25:13Z</dcterms:modified>
</cp:coreProperties>
</file>